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6" r:id="rId2"/>
    <p:sldId id="334" r:id="rId3"/>
    <p:sldId id="317" r:id="rId4"/>
    <p:sldId id="319" r:id="rId5"/>
    <p:sldId id="320" r:id="rId6"/>
    <p:sldId id="322" r:id="rId7"/>
    <p:sldId id="321" r:id="rId8"/>
    <p:sldId id="323" r:id="rId9"/>
    <p:sldId id="325" r:id="rId10"/>
    <p:sldId id="326" r:id="rId11"/>
    <p:sldId id="327" r:id="rId12"/>
    <p:sldId id="328" r:id="rId13"/>
    <p:sldId id="329" r:id="rId14"/>
    <p:sldId id="330" r:id="rId15"/>
    <p:sldId id="331" r:id="rId16"/>
    <p:sldId id="332" r:id="rId17"/>
    <p:sldId id="333" r:id="rId18"/>
    <p:sldId id="335" r:id="rId19"/>
    <p:sldId id="336" r:id="rId20"/>
    <p:sldId id="337" r:id="rId21"/>
    <p:sldId id="339" r:id="rId22"/>
    <p:sldId id="338" r:id="rId23"/>
    <p:sldId id="340" r:id="rId24"/>
    <p:sldId id="341" r:id="rId25"/>
    <p:sldId id="342" r:id="rId26"/>
    <p:sldId id="343" r:id="rId27"/>
    <p:sldId id="344" r:id="rId28"/>
    <p:sldId id="345" r:id="rId29"/>
    <p:sldId id="346" r:id="rId30"/>
    <p:sldId id="348" r:id="rId31"/>
    <p:sldId id="347" r:id="rId32"/>
    <p:sldId id="349" r:id="rId33"/>
    <p:sldId id="350" r:id="rId34"/>
    <p:sldId id="351" r:id="rId35"/>
    <p:sldId id="352" r:id="rId36"/>
    <p:sldId id="353" r:id="rId37"/>
    <p:sldId id="354" r:id="rId38"/>
    <p:sldId id="355" r:id="rId39"/>
    <p:sldId id="356" r:id="rId40"/>
    <p:sldId id="357" r:id="rId41"/>
    <p:sldId id="358" r:id="rId42"/>
    <p:sldId id="359" r:id="rId43"/>
    <p:sldId id="360" r:id="rId44"/>
    <p:sldId id="361" r:id="rId45"/>
    <p:sldId id="362" r:id="rId46"/>
    <p:sldId id="363" r:id="rId47"/>
    <p:sldId id="364" r:id="rId48"/>
    <p:sldId id="365" r:id="rId49"/>
    <p:sldId id="366" r:id="rId50"/>
    <p:sldId id="367" r:id="rId51"/>
    <p:sldId id="368" r:id="rId5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74" autoAdjust="0"/>
    <p:restoredTop sz="94660"/>
  </p:normalViewPr>
  <p:slideViewPr>
    <p:cSldViewPr snapToGrid="0">
      <p:cViewPr>
        <p:scale>
          <a:sx n="50" d="100"/>
          <a:sy n="50" d="100"/>
        </p:scale>
        <p:origin x="7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7DAC7682-D15A-B7D9-A461-B3484A607EAE}"/>
              </a:ext>
            </a:extLst>
          </p:cNvPr>
          <p:cNvSpPr/>
          <p:nvPr userDrawn="1"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793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38394AC-380F-3DD5-09EC-50A259E37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85348-FF0B-472B-B42C-CD62F26E0287}" type="datetimeFigureOut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AA63C56-3B68-2174-0838-2DFD5B787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6ACEA0-12D0-D757-2418-20B449603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80471-3823-4F1B-AEB4-6A0ECA417D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CF50C62-FB70-032A-9213-C0DF2383A2E0}"/>
              </a:ext>
            </a:extLst>
          </p:cNvPr>
          <p:cNvSpPr/>
          <p:nvPr userDrawn="1"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232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78DDB73-3BC8-B5E8-E6B8-0766246CC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C5EC38-2D3F-E611-7A79-21E1EFA846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50C5EE-3C41-5B04-0118-800A23ED59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85348-FF0B-472B-B42C-CD62F26E0287}" type="datetimeFigureOut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C824BD-786C-78C4-8791-95EA21D3AD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F5D307-EC51-2CDC-FF7F-FC497B2FA6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80471-3823-4F1B-AEB4-6A0ECA417D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471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Terms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1919936"/>
              </p:ext>
            </p:extLst>
          </p:nvPr>
        </p:nvGraphicFramePr>
        <p:xfrm>
          <a:off x="126230" y="882634"/>
          <a:ext cx="2629670" cy="642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967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642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Object : S/W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구현해야할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대상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구현하기 위한 설계도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Instance: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구현된 실체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4E8CB96-1DF7-9BF7-9503-AB685E99D7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060806"/>
              </p:ext>
            </p:extLst>
          </p:nvPr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6D9B6CF-332F-6678-D991-C49DF49EF7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484944"/>
              </p:ext>
            </p:extLst>
          </p:nvPr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CA2D033E-4678-1164-41B1-AAB0BC2856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8819775"/>
              </p:ext>
            </p:extLst>
          </p:nvPr>
        </p:nvGraphicFramePr>
        <p:xfrm>
          <a:off x="126230" y="1701784"/>
          <a:ext cx="663017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3017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642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Placeholder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함수의 매개변수 목록에 실제 값이 전달되지 않는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사용되지 않는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매개변수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 동작에 영향을 주지 않음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후위 증가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감소 연산자는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placeholder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매개변수가 내부적으로 사용되도록 규정됨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(operator++(int), operator—(int) 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placeholder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매개변수는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compiler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의해 자동으로 생성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개발자가 직접 제어 불가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문법적 요구사항을 충족시키기 위한 내부적 구현의 일부임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98C423D1-70A6-8F88-BE77-FE1BED4929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3479831"/>
              </p:ext>
            </p:extLst>
          </p:nvPr>
        </p:nvGraphicFramePr>
        <p:xfrm>
          <a:off x="123824" y="3139440"/>
          <a:ext cx="2466976" cy="140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697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523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079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hello(const string&amp; s){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s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....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auto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std::bind(hello, "hello world");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Result: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hello world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819A61CD-5C03-1F7E-AC27-E2C3F9EE75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7735533"/>
              </p:ext>
            </p:extLst>
          </p:nvPr>
        </p:nvGraphicFramePr>
        <p:xfrm>
          <a:off x="2628900" y="3139440"/>
          <a:ext cx="6630169" cy="371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30169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593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70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sum(int a, int b, int c){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return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a+b+c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auto func1 = std::bind(sum, std::placeholder::_1, 2, 3);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&lt;&lt; func1(1)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è"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Result: 6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è"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Sum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함수의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2,3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번째 인자는 고정되고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1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번째 인자만 변수로 받음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sum(int a, int b, int c){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return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a+b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*10+c;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auto func2 = std::bind(sum, std::placeholder::_1, std::placeholder::_2, 3);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&lt;&lt; func2(2,3)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è"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Result: 35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è"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 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이상의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placeholder 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사용 가능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sum(int a, int b, int c){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return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a+b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*10+c*100;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auto func3 = std::bind(sum, 1, std::placeholder::_2, std::placeholder::_1);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&lt;&lt; func3(2,3)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std::placeholder 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è"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Result: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231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è"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Sum 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함수의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번째 인자는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고정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func3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번째 인자는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sum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함수의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번째 인자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func3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번째 인자는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sum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함수의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번째 인자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3579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E959F0-718A-507F-7418-075378F2B4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E77667-CF3F-ED51-EA46-B44E1714DA31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Inline Function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1F13E82-F2E1-592E-9388-F7E0ACAD06C6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0AFDF10-AD7F-A9DF-A5E5-250C85192639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55837835-B7A5-ACDD-CA46-423739E1DE3C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CD4DF55A-5CBA-DB6D-F178-7C8C0FD7D1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030128"/>
              </p:ext>
            </p:extLst>
          </p:nvPr>
        </p:nvGraphicFramePr>
        <p:xfrm>
          <a:off x="126231" y="882633"/>
          <a:ext cx="6838192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819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6322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Inline Function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목적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Function call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의한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overhead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줄이기 위함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 호출 시점에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inline function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전체 코드가 삽입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대체 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(Compile time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수행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주의점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Compiler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대한 요청이지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명령이 아님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반드시 수행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무시 경우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Contain Loop in function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Contain static variables in function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Recursive function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void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 function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 &amp; No return statement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Contain Switch/Goto in function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함수 호출 오버헤드 발생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Stack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push/pop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overhead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감소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인라인 함수에 추가된 변수는 추가 레지스터 소비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레지스터 오버헤드 발생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가능성 증가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인라인 함수를 많이 사용하면 동일한 코드가 중복되어 바이너리 실행 파일 크기 증가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class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내부에 정의된 모든 함수는 암시적으로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inline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(virtual function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inline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수행 불가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runtime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실행되기 때문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내부에 명시적으로 선언하는 경우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외부에서 정의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Function call time &gt; Execution time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일 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inline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함수 유용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입출력 작업에는 실행 시간이 오래 걸려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비적합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1" name="그림 10">
            <a:extLst>
              <a:ext uri="{FF2B5EF4-FFF2-40B4-BE49-F238E27FC236}">
                <a16:creationId xmlns:a16="http://schemas.microsoft.com/office/drawing/2014/main" id="{3277ADEE-0C89-432F-C531-FBDAF2F0754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64423" y="882633"/>
            <a:ext cx="5101347" cy="3307532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E8607E99-CBF9-D899-DBB1-2E986985E5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3117" y="4190165"/>
            <a:ext cx="1734956" cy="2593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58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8895E2-3201-8B2C-21A9-10363BBFAD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063B7E-E20C-77C4-BFC7-562E5B0E0C93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Lambda Expression – (1)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23CC533-DF4A-B0C8-121A-967E451E0C64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F499194D-1ABD-F962-56E8-65D201E36E5B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68A44BD2-521A-44F7-11A9-C0F3B99420CC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80667B7C-449C-EA47-B440-68585DCFE4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071478"/>
              </p:ext>
            </p:extLst>
          </p:nvPr>
        </p:nvGraphicFramePr>
        <p:xfrm>
          <a:off x="204034" y="951221"/>
          <a:ext cx="6812783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1278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0810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Lambda Expression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이름이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필요없는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짧은 코드에서 사용할 수 있는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inline function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허용하기 위해 도입됨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Return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compiler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자체에서 평가되므로 명시적 지정 필요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X(Return type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무시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조건문과 같은 복잡한 경우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명시적으로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Return type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지정 필요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[capture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clause] (parameter) {definition of method} (call parameter) -&gt; Return type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바깥쪽 범위에서 변수에 접근 가능 방법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capture by reference, value, both(mixed capture)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Capture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[&amp;] : Capture all external variables by reference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[=] : Capture all external variables by value,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 수정 불가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 mutable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이용하면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[a, &amp;b] : Capture a by value and b by reference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[]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안에 비어 있다면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지역 변수에만 접근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디버깅 어려움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재사용성 낮음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코드 중복 발생 가능성 있음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0007D69A-04F0-8C81-3933-3182E9766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978" y="1207130"/>
            <a:ext cx="3703099" cy="2042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598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396588-C2B8-DBFF-96B4-F7F6AE380D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26D350-E7CA-7587-7EAC-DD3277103E04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Lambda Expression – (2)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BDCC6AE-4F4B-14D0-CA53-260EE1E6B779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497822D-848A-ADEE-5506-0CA7CE05486A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586183CB-7591-3D10-32F5-91C16F0F4BEC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6446B62-8F3E-20CA-D67D-4B7050AB99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0141119"/>
              </p:ext>
            </p:extLst>
          </p:nvPr>
        </p:nvGraphicFramePr>
        <p:xfrm>
          <a:off x="93644" y="875666"/>
          <a:ext cx="5722956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295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5251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&lt;bits/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stdc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++.h&gt;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using namespace std;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printVector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(vector&lt;int&gt; v){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for_each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v.begin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v.end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(), [](int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 std::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 ";});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vector&lt;int&gt; v {4, 1, 3, 5, 2, 3, 1, 7};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printVector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vector&lt;int&gt;:: iterator p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find_if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v.begin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v.end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(), [](int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{return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&gt; 4;});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"First number greater than 4 is : " &lt;&lt; *p &lt;&lt;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sort(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v.begin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v.end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(), [](const int&amp; a, const int&amp; b) -&gt; bool {return a &gt; b;});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printVector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count_5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count_if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v.begin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v.end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(), [](int a) {return (a &gt;= 5);});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"The number of elements greater than or equal to 5 is : “ &lt;&lt; count_5 &lt;&lt;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p = unique(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v.begin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v.end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(), [](int a, int b) {return a == b;});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v.resize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(distance(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v.begin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(), p));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printVector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 {1, 2, 3, 4, 5, 6, 7, 8, 9, 10};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f = accumulate(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+ 10, 1, [](int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j) {return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 j;});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"Factorial of 10 is : " &lt;&lt; f &lt;&lt;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auto square = [](int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 {return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"Square of 5 is : " &lt;&lt; square(5) &lt;&lt;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C5857F2D-99C0-EAD8-45A9-51C47E14F1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6156930"/>
              </p:ext>
            </p:extLst>
          </p:nvPr>
        </p:nvGraphicFramePr>
        <p:xfrm>
          <a:off x="6096000" y="875666"/>
          <a:ext cx="5850466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04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1582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&lt;bits/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stdc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++.h&gt;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using namespace std;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vector&lt;int&gt; v1 = {3, 1, 7, 9};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vector&lt;int&gt; v2 = {10, 2, 7, 16, 9};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auto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pushinto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[&amp;] (int m)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v1.push_back(m);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v2.push_back(m);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pushinto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(20);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[v1]()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for (auto p = v1.begin(); p != v1.end(); p++)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*p &lt;&lt; "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N = 5;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vector&lt;int&gt;:: iterator p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find_if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(v1.begin(), v1.end(), [N](int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return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&gt; N;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"First number greater than 5 is : " &lt;&lt; *p &lt;&lt;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count_N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count_if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(v1.begin(), v1.end(), [=](int a)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return (a &gt;= N);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"The number of elements greater than or equal to 5 is : " &lt;&lt;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count_N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7CD26DC0-8596-E23C-DEB2-40CB43C96F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535326"/>
              </p:ext>
            </p:extLst>
          </p:nvPr>
        </p:nvGraphicFramePr>
        <p:xfrm>
          <a:off x="1205697" y="4846134"/>
          <a:ext cx="349885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885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4 1 3 5 2 3 1 7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 number greater than 4 is : 5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7 5 4 3 3 2 1 1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number of elements greater than or equal to 5 is : 2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7 5 4 3 2 1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Factorial of 10 is : 3628800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Square of 5 is : 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B77902EC-3A29-0CB8-EE77-BCA75E31BC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6731440"/>
              </p:ext>
            </p:extLst>
          </p:nvPr>
        </p:nvGraphicFramePr>
        <p:xfrm>
          <a:off x="7134754" y="5893434"/>
          <a:ext cx="3772958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295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 number greater than 5 is : 7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number of elements greater than or equal to 5 is :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52166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35F29F-77EF-AA46-353E-A80E753418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D6B076-6420-8467-E504-F28FBE7A88E2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Pointer &amp; Reference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A0D3AB0-3276-C454-7ADD-827DB578B028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9D2A9C9B-7BC5-CC1D-7BDD-AE97D7C160D4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10E18DDC-CCCE-7028-3210-A0EE8056E2AB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408A1E3-8F31-3B6B-5E48-9EC2D7939E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1606764"/>
              </p:ext>
            </p:extLst>
          </p:nvPr>
        </p:nvGraphicFramePr>
        <p:xfrm>
          <a:off x="126230" y="882633"/>
          <a:ext cx="743662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3662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462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Pointer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다른 변수의 메모리 주소를 저장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this pointer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non-static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멤버 함수 호출에 숨겨진 인수로 전달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non-static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함수 본문 내에서 지역 변수로 사용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nullptr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&lt;=, &gt;=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의한 비교는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true, &lt; , &gt;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의한 비교는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false, ==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의한 비교는 모든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대한 비교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Reference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이미 존재하는 변수의 별칭을 만듦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void 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별칭 불가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NULL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불가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다른 객체 참조 불가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선언 시 초기화 필수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07450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534304-FD28-D320-594F-E3F15C43B0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953D2F-B4A1-EE45-8629-3E2DDEC0590A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 – (1)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124178B-C583-76CB-8A7D-A151510DF34D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6BD6A56-30D1-9DAB-5995-4517AAD75F99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2D1CA87B-47C4-FAF2-DD81-CB8197B94C9F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8C42E11-B62C-5AEC-7DD0-806F75F9FA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8402921"/>
              </p:ext>
            </p:extLst>
          </p:nvPr>
        </p:nvGraphicFramePr>
        <p:xfrm>
          <a:off x="126230" y="882632"/>
          <a:ext cx="7436620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3662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47942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str(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숫자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문자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문자가 숫자 번 반복되도록 문자열 만듦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입력받기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cin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getline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stringstream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관련 유용 함수들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length(),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swap(), size(), resize(), find(),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push_back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pop_back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(), clear(),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substr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(), erase(),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compare(), replace(),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strncmp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strncpy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strrchr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strcat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(), at(), append(), insert()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등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String iterator functions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begin(), end(),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rfind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rbegin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(), rend(),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cbegin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cend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crbegin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crend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String capacity functions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length(), capacity(), resize(),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shrink_to_fit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Manipulation functions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copy(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char_arr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pos), swap()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문자열 배열 생성 방법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Pointer: const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char*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colour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[4]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{“Red”, “Blue”, “Green”, “Yellow”};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2-D array: char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colour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[4][10] = {“Red”, “Blue”, “Green”, “Yellow”};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String class: string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colour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[4] = {“Red”, “Blue”, “Green”, “Yellow”};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Vector class: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vertor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&lt;string&gt;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colour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{“Red”, “Blue”, “Green”, “Yellow”};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Array class: array&lt;string, 4&gt;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colour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{“Red”, “Blue”, “Green”, “Yellow”};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String Concatenation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Append(): str1.append(“hi”);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+ Operator: str1 = str1 + str2;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strcat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strcat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(str1, str2);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for Loop: str3 += str2[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]; str3 += str1[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Inheritance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Friend function and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strcat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C44DF67C-C347-51CC-9C83-AD509B142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4649" y="882632"/>
            <a:ext cx="2751121" cy="2103246"/>
          </a:xfrm>
          <a:prstGeom prst="rect">
            <a:avLst/>
          </a:prstGeom>
        </p:spPr>
      </p:pic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A8FBD770-8272-ED0F-4893-7CD1125E57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4198099"/>
              </p:ext>
            </p:extLst>
          </p:nvPr>
        </p:nvGraphicFramePr>
        <p:xfrm>
          <a:off x="10973667" y="888982"/>
          <a:ext cx="1092103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21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805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174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GeeksforGeeks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129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49D9D1-A203-CB86-0F3F-ABE54B31B6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A5B114FE-44C9-B4FF-F1CE-871455756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8600" y="2974421"/>
            <a:ext cx="2947170" cy="37422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E8DB131-D9AF-8764-B442-F947D38F9977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 – (2)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52564BA-3AD5-4018-BD76-34F7784C65AC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9B23F0BA-3B6B-8D87-7D58-FEEFBE3C3B13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74F5179C-BBF1-3C35-1C27-A4CE906C8E23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639B4C8-F768-812D-9557-F707987CE7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928000"/>
              </p:ext>
            </p:extLst>
          </p:nvPr>
        </p:nvGraphicFramePr>
        <p:xfrm>
          <a:off x="126230" y="882633"/>
          <a:ext cx="509347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347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880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Tokenizing string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방법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stringstream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strtok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char*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strtok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(char* str, const char*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delims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strtok_r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char*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strtok_r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(char* str, const char*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delims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char**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svaeptr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sregex_token_iterator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 regex = regular expression(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정규식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A4BBCE80-F17E-6622-FA8D-762E9314B3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3890296"/>
              </p:ext>
            </p:extLst>
          </p:nvPr>
        </p:nvGraphicFramePr>
        <p:xfrm>
          <a:off x="11065502" y="2974421"/>
          <a:ext cx="987568" cy="980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756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0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 marL="78891" marR="78891" marT="39445" marB="394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736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GeeksForGeeks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Must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try</a:t>
                      </a:r>
                    </a:p>
                  </a:txBody>
                  <a:tcPr marL="78891" marR="78891" marT="39445" marB="394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pic>
        <p:nvPicPr>
          <p:cNvPr id="11" name="그림 10">
            <a:extLst>
              <a:ext uri="{FF2B5EF4-FFF2-40B4-BE49-F238E27FC236}">
                <a16:creationId xmlns:a16="http://schemas.microsoft.com/office/drawing/2014/main" id="{3DAD6223-7137-A034-8997-E634C692A9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4174" y="829478"/>
            <a:ext cx="2382258" cy="2466960"/>
          </a:xfrm>
          <a:prstGeom prst="rect">
            <a:avLst/>
          </a:prstGeom>
        </p:spPr>
      </p:pic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AE3F946C-9033-B544-0199-57017F381A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283409"/>
              </p:ext>
            </p:extLst>
          </p:nvPr>
        </p:nvGraphicFramePr>
        <p:xfrm>
          <a:off x="8192226" y="842177"/>
          <a:ext cx="511506" cy="554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5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00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 marL="63769" marR="63769" marT="31884" marB="318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3826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Geeks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Geeks</a:t>
                      </a:r>
                    </a:p>
                  </a:txBody>
                  <a:tcPr marL="63769" marR="63769" marT="31884" marB="318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pic>
        <p:nvPicPr>
          <p:cNvPr id="14" name="그림 13">
            <a:extLst>
              <a:ext uri="{FF2B5EF4-FFF2-40B4-BE49-F238E27FC236}">
                <a16:creationId xmlns:a16="http://schemas.microsoft.com/office/drawing/2014/main" id="{9A77231F-64F9-C843-E267-5A78AE4A47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0457" y="829478"/>
            <a:ext cx="3075313" cy="2058628"/>
          </a:xfrm>
          <a:prstGeom prst="rect">
            <a:avLst/>
          </a:prstGeom>
        </p:spPr>
      </p:pic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3F91A2A6-6272-3B3D-5AB7-DB99684F17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7029626"/>
              </p:ext>
            </p:extLst>
          </p:nvPr>
        </p:nvGraphicFramePr>
        <p:xfrm>
          <a:off x="11248218" y="837945"/>
          <a:ext cx="800618" cy="870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61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661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 marL="99812" marR="99812" marT="49906" marB="499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988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Geeks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Geeks</a:t>
                      </a:r>
                    </a:p>
                  </a:txBody>
                  <a:tcPr marL="99812" marR="99812" marT="49906" marB="499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pic>
        <p:nvPicPr>
          <p:cNvPr id="18" name="그림 17">
            <a:extLst>
              <a:ext uri="{FF2B5EF4-FFF2-40B4-BE49-F238E27FC236}">
                <a16:creationId xmlns:a16="http://schemas.microsoft.com/office/drawing/2014/main" id="{6D675348-1084-D3C8-2B6D-77AFF4DFE6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824" y="3458890"/>
            <a:ext cx="8601075" cy="3238500"/>
          </a:xfrm>
          <a:prstGeom prst="rect">
            <a:avLst/>
          </a:prstGeom>
        </p:spPr>
      </p:pic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0A1EE1FA-9595-AAD9-48D5-7D0C34E877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256052"/>
              </p:ext>
            </p:extLst>
          </p:nvPr>
        </p:nvGraphicFramePr>
        <p:xfrm>
          <a:off x="7990911" y="3467357"/>
          <a:ext cx="725521" cy="124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552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41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88317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Break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spaces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commas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01285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E7E991-DA1F-ADB7-DAE0-D3E5672E50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:a16="http://schemas.microsoft.com/office/drawing/2014/main" id="{2B9761DC-8E71-3A44-AAA5-FEAB7F675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2785" y="2458976"/>
            <a:ext cx="3845365" cy="29811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F4AE597-9EC1-5AE6-EADC-AC3374B56B28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 – (3)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5BA72B5-561A-7925-9A45-E82EE2A42775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BFDE7F3C-32F6-A226-9288-549678A93426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44A959F-AE97-24E4-E47B-EA6F7651585B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84E6290A-EA92-7B58-3337-8230E0F55A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158424"/>
              </p:ext>
            </p:extLst>
          </p:nvPr>
        </p:nvGraphicFramePr>
        <p:xfrm>
          <a:off x="126229" y="882633"/>
          <a:ext cx="7487421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742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0810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SubString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string.substr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pos,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size_t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unsigned int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범위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[pos,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pos+len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s.substr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s.begin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()-s[0], 3);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*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없이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s.begin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만 사용한다면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compile error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발생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(int  X  iterator)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s.substr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(0, 5);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len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&gt;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문자열 크기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또는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len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전달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일 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반환된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substring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[pos, size())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1ED7A0C9-EAC4-98A7-F8B1-9E778F2886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228598"/>
              </p:ext>
            </p:extLst>
          </p:nvPr>
        </p:nvGraphicFramePr>
        <p:xfrm>
          <a:off x="11224252" y="2465326"/>
          <a:ext cx="637548" cy="5132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754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 marL="78891" marR="78891" marT="39445" marB="394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2971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823</a:t>
                      </a:r>
                    </a:p>
                  </a:txBody>
                  <a:tcPr marL="78891" marR="78891" marT="39445" marB="394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1245ECF8-ECC3-E076-EBA5-75D1054439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24" y="2451400"/>
            <a:ext cx="3842671" cy="2491834"/>
          </a:xfrm>
          <a:prstGeom prst="rect">
            <a:avLst/>
          </a:prstGeom>
        </p:spPr>
      </p:pic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397BF38B-D50E-50CE-578C-1815A31D88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281348"/>
              </p:ext>
            </p:extLst>
          </p:nvPr>
        </p:nvGraphicFramePr>
        <p:xfrm>
          <a:off x="2600581" y="2461025"/>
          <a:ext cx="1356289" cy="541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6289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899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29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모든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substring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출력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pic>
        <p:nvPicPr>
          <p:cNvPr id="13" name="그림 12">
            <a:extLst>
              <a:ext uri="{FF2B5EF4-FFF2-40B4-BE49-F238E27FC236}">
                <a16:creationId xmlns:a16="http://schemas.microsoft.com/office/drawing/2014/main" id="{74A60B03-F50E-3827-AA14-9BA3A9D846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0827" y="2450509"/>
            <a:ext cx="3650319" cy="3524858"/>
          </a:xfrm>
          <a:prstGeom prst="rect">
            <a:avLst/>
          </a:prstGeom>
        </p:spPr>
      </p:pic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1D37C713-BE3E-D6D3-C302-6223BF269F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505226"/>
              </p:ext>
            </p:extLst>
          </p:nvPr>
        </p:nvGraphicFramePr>
        <p:xfrm>
          <a:off x="7301173" y="2458976"/>
          <a:ext cx="511506" cy="3645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5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 marL="63769" marR="63769" marT="31884" marB="318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40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1670</a:t>
                      </a:r>
                    </a:p>
                  </a:txBody>
                  <a:tcPr marL="63769" marR="63769" marT="31884" marB="318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30324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EEE082-30EA-DDAF-E624-36B8976F7B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C93199-710E-EBE9-F507-F8E63C857981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ko-KR" altLang="en-US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ko-KR" altLang="en-US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Union ( + Bit Field)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285CF65-25DA-3AFA-771F-D62FBFFE28D3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D0A6BA0-847A-3D0F-A77D-336EBAFB90E4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C099786B-38CB-7D7F-8DAD-B852B9CC41D6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7C0B5E7-CE65-247E-F5DC-BD65431418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264603"/>
              </p:ext>
            </p:extLst>
          </p:nvPr>
        </p:nvGraphicFramePr>
        <p:xfrm>
          <a:off x="126229" y="882632"/>
          <a:ext cx="6592071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20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88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C++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와 달리 구조체 선언 부분에서 초기화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멤버 접근은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.(dot)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사용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(struct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대한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pointer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있으면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.(dot)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대신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처럼 상속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Self Referential Structure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struct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동일한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가지는 하나 이상의 포인터를 가진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struct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Difference of C and C++’s struct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C++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데이터 멤버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멤버 함수 보유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데이터 멤버만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C++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static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멤버를 가질 수 있음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불가능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C++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생성자 생성 허용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불가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C++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데이터 멤버 초기화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불가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C++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접근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수정자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지원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(public, private), 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불가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C++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구조체에 대한 포인터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참조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포인터만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C++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빈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sturct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대한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생성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0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생성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C++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 hiding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에서는 불가능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C++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상수 멤버 선언과 생성자를 통한 초기화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에서는 상수 멤버 선언만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48BFC62-97EA-E481-CECD-C3B824A87D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082795"/>
              </p:ext>
            </p:extLst>
          </p:nvPr>
        </p:nvGraphicFramePr>
        <p:xfrm>
          <a:off x="6815922" y="882633"/>
          <a:ext cx="5249850" cy="1995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985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9954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필요성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Limited memory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Capsulation of various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 member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App performance optimization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Anonymous Union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데이터 멤버에 직접 접근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Union like 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class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내부에 최소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 이상의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Anonymous Union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정의된 클래스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변형 멤버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(variant member):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익명 공용체에 정의된 데이터 멤버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4D1A32F-6513-24E7-4500-D0238E2CCB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820343"/>
              </p:ext>
            </p:extLst>
          </p:nvPr>
        </p:nvGraphicFramePr>
        <p:xfrm>
          <a:off x="126229" y="4118142"/>
          <a:ext cx="6592071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20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2923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Bit Field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기본 메모리 크기가 아닌 특정 비트 수를 차지하도록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struct/class member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크기 지정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형식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struct tag{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data_type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var_name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: width; 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class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{ public: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data_type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var_name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: width; 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오직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integer 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에만 허용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membe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할당된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 type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보다 클 수 있음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bit field member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대한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pointer, reference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불가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응용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메모리 최적화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데이터 압축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H/W register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설계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9CE691AD-EE7F-8068-8E77-2920171845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191224"/>
              </p:ext>
            </p:extLst>
          </p:nvPr>
        </p:nvGraphicFramePr>
        <p:xfrm>
          <a:off x="5071000" y="2459972"/>
          <a:ext cx="1600254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5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817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8489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Cpp_Struct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    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    const 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    int k;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Cpp_Struct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():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(2),k(3){}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4DE6E82-D34D-2ACF-7A6F-CA3D0A358310}"/>
              </a:ext>
            </a:extLst>
          </p:cNvPr>
          <p:cNvCxnSpPr>
            <a:cxnSpLocks/>
          </p:cNvCxnSpPr>
          <p:nvPr/>
        </p:nvCxnSpPr>
        <p:spPr>
          <a:xfrm>
            <a:off x="13147009" y="2755962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9688160-C275-CF59-4063-9834B78BD4BF}"/>
              </a:ext>
            </a:extLst>
          </p:cNvPr>
          <p:cNvSpPr txBox="1"/>
          <p:nvPr/>
        </p:nvSpPr>
        <p:spPr>
          <a:xfrm>
            <a:off x="12614189" y="2617463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F71E47C3-C364-BC6E-6FC3-FC0FC9940A0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61706" y="3926390"/>
            <a:ext cx="1171768" cy="404724"/>
          </a:xfrm>
          <a:prstGeom prst="rect">
            <a:avLst/>
          </a:prstGeom>
        </p:spPr>
      </p:pic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724E519C-0EFA-D576-E554-68AF4CBA10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3718142"/>
              </p:ext>
            </p:extLst>
          </p:nvPr>
        </p:nvGraphicFramePr>
        <p:xfrm>
          <a:off x="12487189" y="3061952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DB6E8BBA-C99F-AFBA-A02F-C45DDEE4E992}"/>
              </a:ext>
            </a:extLst>
          </p:cNvPr>
          <p:cNvCxnSpPr>
            <a:cxnSpLocks/>
          </p:cNvCxnSpPr>
          <p:nvPr/>
        </p:nvCxnSpPr>
        <p:spPr>
          <a:xfrm>
            <a:off x="5871127" y="3506857"/>
            <a:ext cx="0" cy="183321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39162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A62FBE-A497-39C1-FD79-92B088E01A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B715A7-79EE-3BD6-A166-7D4944421512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Typedef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194B5E2-CFE7-6C7C-BE45-94F6583617CB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A41A35A-C734-941B-156B-18B767192258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14B36ABD-7AFB-65EE-1F41-1EBF19602C62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03C49E5-D7C1-8972-A582-DF93CB5122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0615400"/>
              </p:ext>
            </p:extLst>
          </p:nvPr>
        </p:nvGraphicFramePr>
        <p:xfrm>
          <a:off x="126230" y="882633"/>
          <a:ext cx="4425606" cy="888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56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8884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Typedef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vector, map, string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등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STL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과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함꼐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사용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배열에도 이용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Function pointer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뿐 아니라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normal pointer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에도 사용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84FBECF-3C5E-526D-2D4D-A44D9DD6C3A6}"/>
              </a:ext>
            </a:extLst>
          </p:cNvPr>
          <p:cNvCxnSpPr>
            <a:cxnSpLocks/>
          </p:cNvCxnSpPr>
          <p:nvPr/>
        </p:nvCxnSpPr>
        <p:spPr>
          <a:xfrm>
            <a:off x="13147009" y="2755962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A8E46DF-C7FC-3B7F-A233-C3C6DF93DEA3}"/>
              </a:ext>
            </a:extLst>
          </p:cNvPr>
          <p:cNvSpPr txBox="1"/>
          <p:nvPr/>
        </p:nvSpPr>
        <p:spPr>
          <a:xfrm>
            <a:off x="12614189" y="2617463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8B119DD2-7FFD-8FC3-8296-D74D9E89B6C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61706" y="3926390"/>
            <a:ext cx="1171768" cy="404724"/>
          </a:xfrm>
          <a:prstGeom prst="rect">
            <a:avLst/>
          </a:prstGeom>
        </p:spPr>
      </p:pic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8FAA16E8-EF40-CEDF-B3E9-15FD31105869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3061952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E73A0A6E-7C17-1D04-4F7F-EB94F997CB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7785" y="992835"/>
            <a:ext cx="4793382" cy="544474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2BA2A13-28B8-E8BE-131D-D4FBF9132C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1627" y="1963720"/>
            <a:ext cx="3639752" cy="447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0175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984F39-BB26-D85C-161A-CF61C68F41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193399-BD60-2C8E-10FC-2AFC6C539FAA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lang="ko-KR" altLang="en-US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Allocation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B473AF7-CAE7-9210-F600-4A7926027C65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EB2EA20-098F-A249-90F6-FBE28A279256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CCC111F3-CC4F-2786-4B9C-0FEFCA63D35E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64046DD-178A-3F0E-4E02-5B0462ADFD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052512"/>
              </p:ext>
            </p:extLst>
          </p:nvPr>
        </p:nvGraphicFramePr>
        <p:xfrm>
          <a:off x="126228" y="882632"/>
          <a:ext cx="9932172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3217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0437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New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int* p = new int;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Memory Initialization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User-defined 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경우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생성자 필요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Heap memory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충분하지 않은 경우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std::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bad_alloc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유형 예외 발생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(new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nothrow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사용하면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NULL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반환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Delete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단일 변수의 경우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delete p;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block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변수의 경우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delete[] p;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Malloc vs new &amp; free vs delete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malloc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생성자 호출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X, free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소멸자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호출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new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생성자 호출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delete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소멸자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호출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(new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사용하지 않고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delete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미사용해도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return 0;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의해 호출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exit(0)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변경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소멸자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호출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모든 메모리 관리를 내부적으로 처리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메모리 누수 관리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char*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string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스마트 포인터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생성자에서 메모리를 할당하고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소멸자에서 메모리 해제를 하도록 코드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7251F70-17CF-40B5-AEB2-D2B55D04C41A}"/>
              </a:ext>
            </a:extLst>
          </p:cNvPr>
          <p:cNvCxnSpPr>
            <a:cxnSpLocks/>
          </p:cNvCxnSpPr>
          <p:nvPr/>
        </p:nvCxnSpPr>
        <p:spPr>
          <a:xfrm>
            <a:off x="13147009" y="2755962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82A9A3B-1F00-63B8-CF7F-645CE74C50C7}"/>
              </a:ext>
            </a:extLst>
          </p:cNvPr>
          <p:cNvSpPr txBox="1"/>
          <p:nvPr/>
        </p:nvSpPr>
        <p:spPr>
          <a:xfrm>
            <a:off x="12614189" y="2617463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EBD37663-C8D1-C7A4-4767-E4296AA7F66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61706" y="3926390"/>
            <a:ext cx="1171768" cy="404724"/>
          </a:xfrm>
          <a:prstGeom prst="rect">
            <a:avLst/>
          </a:prstGeom>
        </p:spPr>
      </p:pic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C6DF3902-F4D1-DD09-D848-B7021429AC15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3061952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F29F31E4-95EC-97CF-6DFA-917F02E6E5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556042"/>
              </p:ext>
            </p:extLst>
          </p:nvPr>
        </p:nvGraphicFramePr>
        <p:xfrm>
          <a:off x="5402168" y="2008270"/>
          <a:ext cx="2353254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325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20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65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*p = new(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nothrow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int;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 (!p){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"Memory allocation failed\n";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654A449-D36B-DD6A-A330-7D93E3D63964}"/>
              </a:ext>
            </a:extLst>
          </p:cNvPr>
          <p:cNvCxnSpPr>
            <a:cxnSpLocks/>
          </p:cNvCxnSpPr>
          <p:nvPr/>
        </p:nvCxnSpPr>
        <p:spPr>
          <a:xfrm flipV="1">
            <a:off x="6324600" y="1845063"/>
            <a:ext cx="0" cy="249044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7147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2718F9-AF04-BF04-36DE-34324B4E44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487C955-1A90-DC3F-7DD1-B74A93D095B9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of C++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456D1453-5EE7-AB00-5623-BEE3629BC975}"/>
              </a:ext>
            </a:extLst>
          </p:cNvPr>
          <p:cNvGraphicFramePr>
            <a:graphicFrameLocks noGrp="1"/>
          </p:cNvGraphicFramePr>
          <p:nvPr/>
        </p:nvGraphicFramePr>
        <p:xfrm>
          <a:off x="126230" y="882633"/>
          <a:ext cx="5969770" cy="25463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977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463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Feature of C++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OOP(Object-Oriented Programming)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Class, Object, Encapsulation, Polymorphism, Inheritance, Abstraction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Machine Independent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C++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실행 파일은 플랫폼 의존적이지만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어느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C++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코드 작성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Simple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High-Level Language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Popular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Case-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Sensitve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Compiler Based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Dynamic Memory Allocation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Memory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Manament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Multi-threading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61535DA-2F09-C2D0-C5E8-44F92A8DE2A3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4A25AE9-9A97-740F-ED45-2CFCAEB5D6C8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14153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D4505D-42D5-76BC-E8F2-C834EFE023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CAB9E11-4939-7A43-A8F7-E373DA94AD89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 Oriented Programming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9BE8E3F-2326-AFC4-E492-7DE9B4D3EB12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05405CB-26E4-7E4A-F642-0C129914ADEB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CFA27600-2651-9418-CBD8-E6E727CE69FA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39A2111-DD68-B7CA-7FC4-E4488F872D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344471"/>
              </p:ext>
            </p:extLst>
          </p:nvPr>
        </p:nvGraphicFramePr>
        <p:xfrm>
          <a:off x="126228" y="882632"/>
          <a:ext cx="9932172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3217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0437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Object Oriented Programming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목적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데이터와 함수를 결합하여 해당 함수 외 다른 부분이 데이터에 접근할 수 없도록 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기본 컨셉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멤버 함수를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외부 정의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::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생성자 생성 방법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3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(Default, Parameterized, Copy constructor)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Object: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정의되면 메모리 할당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X,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인스턴스화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객체 생성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되면 메모리 할당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Encapsulation: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데이터와 함수를 함께 바인딩하는 것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Abstraction: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필요한 정보만 표시하고 세부 정보 숨기기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Polymorphism: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다양한 인스턴스에서 다른 동작을 만들도록 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Inheritance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Sub class: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로부터 속성을 상속받는 클래스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Super class: sub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의해 속성이 상속되는 클래스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Dynamic Binding: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함수 호출에 응답하여 실행 코드가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runtime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결정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빌드 시 함수 호출과 정의를 연결하는 정적 바인딩 단점 방지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virtual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Message Passing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C483848-08DC-C2E2-360D-83CCC17597D3}"/>
              </a:ext>
            </a:extLst>
          </p:cNvPr>
          <p:cNvCxnSpPr>
            <a:cxnSpLocks/>
          </p:cNvCxnSpPr>
          <p:nvPr/>
        </p:nvCxnSpPr>
        <p:spPr>
          <a:xfrm>
            <a:off x="13147009" y="2755962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B39288F-40AE-E15E-B768-9B6C77CAB8E9}"/>
              </a:ext>
            </a:extLst>
          </p:cNvPr>
          <p:cNvSpPr txBox="1"/>
          <p:nvPr/>
        </p:nvSpPr>
        <p:spPr>
          <a:xfrm>
            <a:off x="12614189" y="2617463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1CB69945-55AB-312E-BDB4-3DF6557FC67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61706" y="3926390"/>
            <a:ext cx="1171768" cy="404724"/>
          </a:xfrm>
          <a:prstGeom prst="rect">
            <a:avLst/>
          </a:prstGeom>
        </p:spPr>
      </p:pic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B1BB27DF-13F7-C54C-0955-05B371064F9B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3061952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65508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C73D61-FD00-381E-ECA4-7E46A584BD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89FB25-931F-9237-89B3-0916DFEE540A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Initializer List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A644F8A-1930-9B82-7D7A-1CD82F63206E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4E259974-B6D7-1C07-7CCB-372CAF20C205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573A44F2-46DC-43E5-A813-96213EE25A99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1D89B79F-BAB9-053E-BF4D-5703A15B92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990755"/>
              </p:ext>
            </p:extLst>
          </p:nvPr>
        </p:nvGraphicFramePr>
        <p:xfrm>
          <a:off x="126228" y="882632"/>
          <a:ext cx="11864560" cy="57086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6456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7086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Initializer List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데이터 멤버를 초기화하는데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생성자 내부 데이터 멤버 초기화가 작동하지 않고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initializer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list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사용해야 하는 경우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Initialization of non-static const data member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Initialization of reference data member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Initialization of member object that have no default constructor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Initialization of base class’s member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If constructor’s parameter name equals to data member name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Performance reason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생성자 내부에 할당하는 것보다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Initializer List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이용하는 것이 빠름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Uniform Initialization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Narrow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conversion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예상치 못한 문제를 방지하려면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Parameter initialization ()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보다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Uniform initialization {}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더 좋음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strict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 checking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수행하여 더 작은 크기의 형 변환이 일어나지 않도록 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C755EA1-651B-7184-F4BD-3ECD1CBE2422}"/>
              </a:ext>
            </a:extLst>
          </p:cNvPr>
          <p:cNvCxnSpPr>
            <a:cxnSpLocks/>
          </p:cNvCxnSpPr>
          <p:nvPr/>
        </p:nvCxnSpPr>
        <p:spPr>
          <a:xfrm>
            <a:off x="13147009" y="2755962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F30E20A-F1BF-EB72-00B1-59A9D27009A3}"/>
              </a:ext>
            </a:extLst>
          </p:cNvPr>
          <p:cNvSpPr txBox="1"/>
          <p:nvPr/>
        </p:nvSpPr>
        <p:spPr>
          <a:xfrm>
            <a:off x="12614189" y="2617463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8C3DD5D9-C0D2-97AC-9C4E-BC5F88921EE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61706" y="3926390"/>
            <a:ext cx="1171768" cy="404724"/>
          </a:xfrm>
          <a:prstGeom prst="rect">
            <a:avLst/>
          </a:prstGeom>
        </p:spPr>
      </p:pic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89642078-F27A-D599-844D-27B0832ED437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3061952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B19ACE8-3F2F-1298-2BA2-4AD4907CA7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604500"/>
              </p:ext>
            </p:extLst>
          </p:nvPr>
        </p:nvGraphicFramePr>
        <p:xfrm>
          <a:off x="6903486" y="1037849"/>
          <a:ext cx="2353254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325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20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65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Point{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Private: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x;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y;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Point(int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=0, int j=0): x(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), y(j) {}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D6294DB7-821B-C1CB-F0DB-35F95DADFD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801751"/>
              </p:ext>
            </p:extLst>
          </p:nvPr>
        </p:nvGraphicFramePr>
        <p:xfrm>
          <a:off x="9332275" y="2197514"/>
          <a:ext cx="2353254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325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20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65325">
                <a:tc>
                  <a:txBody>
                    <a:bodyPr/>
                    <a:lstStyle/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Test {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&amp;t;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Test(int &amp;t):t(t) {}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{ return t; }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 {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x = 20;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Test t1(x);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&lt;&lt;t1.getT()&lt;&lt;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x = 30;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&lt;&lt;t1.getT()&lt;&lt;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return 0;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D90457B3-441D-BE36-A554-13A694B1BE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943966"/>
              </p:ext>
            </p:extLst>
          </p:nvPr>
        </p:nvGraphicFramePr>
        <p:xfrm>
          <a:off x="9332275" y="1037849"/>
          <a:ext cx="2353254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325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20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65325">
                <a:tc>
                  <a:txBody>
                    <a:bodyPr/>
                    <a:lstStyle/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Test {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const int t;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Test(int t):t(t) {}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{ return t; }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522426FB-AD7D-3219-B379-B243B40F0A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010709"/>
              </p:ext>
            </p:extLst>
          </p:nvPr>
        </p:nvGraphicFramePr>
        <p:xfrm>
          <a:off x="373482" y="4664117"/>
          <a:ext cx="2667860" cy="176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86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20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65325">
                <a:tc>
                  <a:txBody>
                    <a:bodyPr/>
                    <a:lstStyle/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Base {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char x;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Base(char a) : x{ a } {}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void print() { std::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static_cast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&lt;int&gt;(x); }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main(){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Base b{ 300 }; 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b.print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return 0;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55542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5E9527-E6E9-BD9C-2875-8FF0D0A490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F32241C-8C12-7943-BCB7-CAD89C0DC206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&amp; Object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376CD2A-4118-DB90-26D3-ACB4A0063D48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06DCC9D-A2FE-7650-63F2-3041F208188F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F9784A4F-4756-C321-C9C2-2EB184227C8A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2B37FE16-9C51-B813-D903-9CEA97F43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7652074"/>
              </p:ext>
            </p:extLst>
          </p:nvPr>
        </p:nvGraphicFramePr>
        <p:xfrm>
          <a:off x="126228" y="853757"/>
          <a:ext cx="5703072" cy="539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307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9307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멤버 함수 정의 방법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내부 정의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class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외부 정의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범위 확인 연산자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(::)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class {}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끝에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;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붙이는 이유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compiler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인스턴스 생성 확인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 }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instance_name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;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구조체와 달리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NULL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 사용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Class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내부에 정의된 모든 함수는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virtual function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제외하고 암시적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inline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Access Modifier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private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멤버 함수나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friend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함수만 접근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protected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friend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접근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protected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선언된 멤버는 해당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모든 하위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접근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Friend 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friend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선언된 다른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private, protected member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접근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선언에만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friend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붙고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정의나 호출에는 붙지 않음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friend class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Friend Function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friend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동일 기능 수행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기능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Global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function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member function of other 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friend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상호적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friend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상속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부모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선언한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friend function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자식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데이터 멤버 접근 불가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40B028F-6B9F-30C0-EE78-1E2C369D82C5}"/>
              </a:ext>
            </a:extLst>
          </p:cNvPr>
          <p:cNvCxnSpPr>
            <a:cxnSpLocks/>
          </p:cNvCxnSpPr>
          <p:nvPr/>
        </p:nvCxnSpPr>
        <p:spPr>
          <a:xfrm>
            <a:off x="13147009" y="2755962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A85FC08-48AB-8DBB-235D-77571F97E6A2}"/>
              </a:ext>
            </a:extLst>
          </p:cNvPr>
          <p:cNvSpPr txBox="1"/>
          <p:nvPr/>
        </p:nvSpPr>
        <p:spPr>
          <a:xfrm>
            <a:off x="12614189" y="2617463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EC34559C-A006-D82C-ECB7-844FAAF2232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61706" y="3926390"/>
            <a:ext cx="1171768" cy="404724"/>
          </a:xfrm>
          <a:prstGeom prst="rect">
            <a:avLst/>
          </a:prstGeom>
        </p:spPr>
      </p:pic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DA816D2C-962E-B270-5B97-080739CE7378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3061952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00462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73F344-C4E9-C4EF-42F3-49C2D745D7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AA32439-2EC7-E592-0499-D263A637EF5D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Constructor &amp; Destructor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8BB0CCA-AA93-3A3B-8FA3-F90CD08F4BB9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C4A20C4-BA29-5B25-279B-662ACF9C1A54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477FE4E2-7E45-DE23-A07A-D5D3BA4A102F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13EB690-319F-BE46-FB9B-48AAE668B5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7917878"/>
              </p:ext>
            </p:extLst>
          </p:nvPr>
        </p:nvGraphicFramePr>
        <p:xfrm>
          <a:off x="126226" y="853756"/>
          <a:ext cx="7245765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4576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645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생성자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(Constructor)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parameterized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생성자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O, default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생성자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일 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컴파일러는 기본 생성자를 암시적 호출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특징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별로 유지되는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Function pointer table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가리키는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vptr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compiler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생성자에 자동 추가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Return X, virtual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상속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생성자 주소 참조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Overloading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객체 생성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자동 호출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메모리 할당 중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new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및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delete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연산자 암시적 호출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유형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Default: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(){}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형식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Parameterized: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(parameter){}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형식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Copy: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&amp;){}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형식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compile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모든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default copy constructor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제공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유형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Default: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얕은 복사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(Shallow copy)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수행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변수가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Heap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있을 때는 같은 메모리 참조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(Dangling pointer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유발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User-defined: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공유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불가능 참조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포인터를 소유할 때 필요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깊은 복사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(Deep copy)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수행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(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소멸자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할당 연산자도 작성 필요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호출 시기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객체가 값으로 반환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인자로 전달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임시 객체 생성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컴파일러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), Default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컴파일러가 복사본 최적화 허용하기에 복사 생성자 호출 보장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Overloaded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with default value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Inline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Copy Constructor vs Assignment Operator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복사 생성자는 기존 객체에서 새 객체를 만들 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새 객체에 대해 메모리 블록 할당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할당 연산자는 초기화된 객체에 기존 객체의 값이 할당될 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복사 생성자는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overload constructor,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할당 연산자는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bitwise operator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* Shallow Copy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복사 생성자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할당 연산자를 이용하여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copy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진행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Heap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저장된 변수가 있을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shallow copy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의해 같은 메모리를 참조하게 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(Dangling pointer)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* Deep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Copy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모든 데이터를 복사하여 객체 생성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메모리 할당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각 변수에 대한 새로운 메모리 할당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9A98166-67A6-9D3A-DE4F-6842684ABDE8}"/>
              </a:ext>
            </a:extLst>
          </p:cNvPr>
          <p:cNvCxnSpPr>
            <a:cxnSpLocks/>
          </p:cNvCxnSpPr>
          <p:nvPr/>
        </p:nvCxnSpPr>
        <p:spPr>
          <a:xfrm>
            <a:off x="13147009" y="2755962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C1AD881-FE29-9583-62C7-E0CE943C79AB}"/>
              </a:ext>
            </a:extLst>
          </p:cNvPr>
          <p:cNvSpPr txBox="1"/>
          <p:nvPr/>
        </p:nvSpPr>
        <p:spPr>
          <a:xfrm>
            <a:off x="12614189" y="2617463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4C147FFA-A509-A1F4-05E3-2EAA83D223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61706" y="3926390"/>
            <a:ext cx="1171768" cy="404724"/>
          </a:xfrm>
          <a:prstGeom prst="rect">
            <a:avLst/>
          </a:prstGeom>
        </p:spPr>
      </p:pic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D16896F6-3830-A4C7-D839-9EBE3515FFDF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3061952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4547755-24F8-2375-A954-E1838A2DA8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634084"/>
              </p:ext>
            </p:extLst>
          </p:nvPr>
        </p:nvGraphicFramePr>
        <p:xfrm>
          <a:off x="4302364" y="4557804"/>
          <a:ext cx="2667860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86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555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12125">
                <a:tc>
                  <a:txBody>
                    <a:bodyPr/>
                    <a:lstStyle/>
                    <a:p>
                      <a:pPr rtl="0" fontAlgn="base"/>
                      <a:r>
                        <a:rPr lang="fr-FR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MyClass t1, t2;</a:t>
                      </a:r>
                    </a:p>
                    <a:p>
                      <a:pPr rtl="0" fontAlgn="base"/>
                      <a:r>
                        <a:rPr lang="fr-FR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MyClass t3 = t1; // ----&gt; (1) Copy Constructor</a:t>
                      </a:r>
                    </a:p>
                    <a:p>
                      <a:pPr rtl="0" fontAlgn="base"/>
                      <a:r>
                        <a:rPr lang="fr-FR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t2 = t1; // -----&gt; (2) Assignment Operator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BA448DE-BE29-437D-FB6D-AA3B80E8BF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93037"/>
              </p:ext>
            </p:extLst>
          </p:nvPr>
        </p:nvGraphicFramePr>
        <p:xfrm>
          <a:off x="7568608" y="3866611"/>
          <a:ext cx="4497166" cy="2930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71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9307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소멸자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(Destructor)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객체가 소멸될 때마다 자동으로 호출되는 인스턴스 멤버 함수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~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(){}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특징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compiler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의해 자동 호출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X, Overloading 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static X, const 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public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선언해야 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생성자 호출의 역순으로 호출됨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소멸자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주소 접근 불가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소멸자가 있는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객체는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union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memberX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private destructor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객체의 소멸을 방지하고 싶을 때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주로 동적할당과 같이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class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내부 함수를 이용하거나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friend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이용해서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delete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E2CAE7D-BFAF-B878-9DC2-F3D495E10EAE}"/>
              </a:ext>
            </a:extLst>
          </p:cNvPr>
          <p:cNvCxnSpPr>
            <a:cxnSpLocks/>
          </p:cNvCxnSpPr>
          <p:nvPr/>
        </p:nvCxnSpPr>
        <p:spPr>
          <a:xfrm flipH="1">
            <a:off x="3513667" y="4632382"/>
            <a:ext cx="917485" cy="523818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F49B0029-CDDE-3D4F-E8A1-0BCF227B4DB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143430" y="847370"/>
            <a:ext cx="1359456" cy="1136137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225543EB-5495-C97A-DE15-72A8C2B2794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53332" y="808289"/>
            <a:ext cx="1962418" cy="1175218"/>
          </a:xfrm>
          <a:prstGeom prst="rect">
            <a:avLst/>
          </a:prstGeom>
        </p:spPr>
      </p:pic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CE1A038C-A28D-FBE6-5048-6C5CBB159A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559176"/>
              </p:ext>
            </p:extLst>
          </p:nvPr>
        </p:nvGraphicFramePr>
        <p:xfrm>
          <a:off x="7861808" y="2057716"/>
          <a:ext cx="3911600" cy="176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16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555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12125">
                <a:tc>
                  <a:txBody>
                    <a:bodyPr/>
                    <a:lstStyle/>
                    <a:p>
                      <a:pPr rtl="0" fontAlgn="base"/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Test {</a:t>
                      </a:r>
                    </a:p>
                    <a:p>
                      <a:pPr rtl="0" fontAlgn="base"/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rtl="0" fontAlgn="base"/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Test() {}</a:t>
                      </a:r>
                    </a:p>
                    <a:p>
                      <a:pPr rtl="0" fontAlgn="base"/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Test(const Test&amp; t) {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"Copy constructor called " &lt;&lt;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}</a:t>
                      </a:r>
                    </a:p>
                    <a:p>
                      <a:pPr rtl="0" fontAlgn="base"/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Test&amp; operator=(const Test&amp; t) {</a:t>
                      </a:r>
                    </a:p>
                    <a:p>
                      <a:pPr rtl="0" fontAlgn="base"/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"Assignment operator called " &lt;&lt;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rtl="0" fontAlgn="base"/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return *this;</a:t>
                      </a:r>
                    </a:p>
                    <a:p>
                      <a:pPr rtl="0" fontAlgn="base"/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rtl="0" fontAlgn="base"/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rtl="0" fontAlgn="base"/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main(){</a:t>
                      </a:r>
                    </a:p>
                    <a:p>
                      <a:pPr rtl="0" fontAlgn="base"/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Test t1, t2;</a:t>
                      </a:r>
                    </a:p>
                    <a:p>
                      <a:pPr rtl="0" fontAlgn="base"/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t2 = t1;</a:t>
                      </a:r>
                    </a:p>
                    <a:p>
                      <a:pPr rtl="0" fontAlgn="base"/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Test t3 = t1;</a:t>
                      </a:r>
                    </a:p>
                    <a:p>
                      <a:pPr rtl="0" fontAlgn="base"/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getchar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rtl="0" fontAlgn="base"/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return 0;</a:t>
                      </a:r>
                    </a:p>
                    <a:p>
                      <a:pPr rtl="0" fontAlgn="base"/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22054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191FC4-699F-5ABB-2A2B-3B201B7BBD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E887021-07D5-95CC-3ECC-8E87924E47D6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 &amp; this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9318E7C-E3D4-79A0-9CC9-EB5DBA2F4295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978363A9-BF3C-4B49-B754-834BD79F2E49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BDCCC3B1-79CD-51D2-F48F-57A8F1CC62EE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BD2E3AC3-C5E1-C81A-DA3B-88CEDF341B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8562956"/>
              </p:ext>
            </p:extLst>
          </p:nvPr>
        </p:nvGraphicFramePr>
        <p:xfrm>
          <a:off x="126225" y="853756"/>
          <a:ext cx="5410975" cy="23290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097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3290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Static Data Member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동일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로부터 만들어진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instance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들이 모두 공유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class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외부에 명시적으로 정의 필수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별칭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class member / class field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::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variable_name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형식으로 직접 접근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local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static data member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선언 불가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Static Member Function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static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member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function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객체와 독립적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객체 없어도 호출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현재 객체의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pointer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접근 불가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생성된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객체 수 확인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E3674A0-E656-6909-0D1C-8E508DDBB5A3}"/>
              </a:ext>
            </a:extLst>
          </p:cNvPr>
          <p:cNvCxnSpPr>
            <a:cxnSpLocks/>
          </p:cNvCxnSpPr>
          <p:nvPr/>
        </p:nvCxnSpPr>
        <p:spPr>
          <a:xfrm>
            <a:off x="13147009" y="2755962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74E85AC-EFCA-3948-5755-EBDBB5A8193E}"/>
              </a:ext>
            </a:extLst>
          </p:cNvPr>
          <p:cNvSpPr txBox="1"/>
          <p:nvPr/>
        </p:nvSpPr>
        <p:spPr>
          <a:xfrm>
            <a:off x="12614189" y="2617463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09FAFDFF-1CE2-F172-A086-19DFBBBCF0F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61706" y="3926390"/>
            <a:ext cx="1171768" cy="404724"/>
          </a:xfrm>
          <a:prstGeom prst="rect">
            <a:avLst/>
          </a:prstGeom>
        </p:spPr>
      </p:pic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39C8EEA3-ECD6-E156-AA38-DB2732D677DE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3061952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2E043CB6-1DDB-AD1A-C48C-123025DEE7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796598"/>
              </p:ext>
            </p:extLst>
          </p:nvPr>
        </p:nvGraphicFramePr>
        <p:xfrm>
          <a:off x="5634753" y="3381895"/>
          <a:ext cx="3314700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47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555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12125">
                <a:tc>
                  <a:txBody>
                    <a:bodyPr/>
                    <a:lstStyle/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Test { 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private: 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int x; 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int y; 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 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Test(int x = 0, int y = 0) { this-&gt;x = x; this-&gt;y = y; } 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Test &amp;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setX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a) { x = a; return *this; } 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Test &amp;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setY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b) { y = b; return *this; } 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void print() {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"x = " &lt;&lt; x &lt;&lt; " y = " &lt;&lt; y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} 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 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 { 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Test obj1(5, 5); 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obj1.setX(10).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setY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(20);   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obj1.print(); 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return 0; 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  <a:p>
                      <a:pPr rtl="0" fontAlgn="base"/>
                      <a:endParaRPr lang="en-US" altLang="ko-KR" sz="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F693B3A-9DA6-E6C1-2099-02F006AFB3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3226190"/>
              </p:ext>
            </p:extLst>
          </p:nvPr>
        </p:nvGraphicFramePr>
        <p:xfrm>
          <a:off x="12487189" y="4531645"/>
          <a:ext cx="659820" cy="589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82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19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3761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D478B5B-C129-7AD0-CFCF-8B380DBC12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6373534"/>
              </p:ext>
            </p:extLst>
          </p:nvPr>
        </p:nvGraphicFramePr>
        <p:xfrm>
          <a:off x="126225" y="3367105"/>
          <a:ext cx="5410975" cy="23290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097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3290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This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비정적 멤버 함수 호출에 숨겨진 인수로 전달됨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비정적 멤버 함수의 지역 변수로 사용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static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멤버 함수는 사용 불가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name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없이 호출 가능하기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떄문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this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없애려면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delete this;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호출 객체 참조 반환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return *this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this pointer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lvalue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아님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89168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E98B34-0CBD-BA6D-9B93-404A6246AF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6F87A1-07FF-1C1F-7CA3-6818591A5A3C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 Class &amp; Nested Class &amp; Enum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1812F6D-97E8-65AA-2DA5-5B4FD44C43BC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F134BC47-337E-50F9-35F5-8E69B4A2DD85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30EF6035-60AF-97E0-700D-117AF9631B62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8EF1BB41-9D26-7126-4BAC-2F07A52ADB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0309460"/>
              </p:ext>
            </p:extLst>
          </p:nvPr>
        </p:nvGraphicFramePr>
        <p:xfrm>
          <a:off x="126225" y="853756"/>
          <a:ext cx="6541275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4127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3290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Local 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함수 내부에 선언된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method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내부에서만 정의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static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함수는 가능하지만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static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데이터 멤버는 불가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method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함수의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static,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enum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변수에만 접근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함수의 일반 변수에 접근 불가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전역 변수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함수에 접근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함수 내 다른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local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접근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Nested 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class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내부의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둘러싼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접근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둘러싼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내부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접근 불가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Enum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열거형은 동일한 이름 공유 불가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내부 변수 이름 포함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변수는 열거형 이름을 가질 수 없음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다른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enum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변수값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끼리 비교 불가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Enum 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int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암시적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형변환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허용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다른 열거형 비교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선언 형식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enum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class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enum_name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{va1, val2, … 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enum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class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enum_name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: type {val1, val2, …};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정의 형식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enum_name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obj_name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enum_name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::val1;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438E7B8-9FB5-FA89-9603-2862219448CA}"/>
              </a:ext>
            </a:extLst>
          </p:cNvPr>
          <p:cNvCxnSpPr>
            <a:cxnSpLocks/>
          </p:cNvCxnSpPr>
          <p:nvPr/>
        </p:nvCxnSpPr>
        <p:spPr>
          <a:xfrm>
            <a:off x="13147009" y="2755962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C3B2914-A4DE-0F36-00DB-17FCBFEBF58D}"/>
              </a:ext>
            </a:extLst>
          </p:cNvPr>
          <p:cNvSpPr txBox="1"/>
          <p:nvPr/>
        </p:nvSpPr>
        <p:spPr>
          <a:xfrm>
            <a:off x="12614189" y="2617463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39ABF6D1-A8BF-92CE-93C7-B7F451A02A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61706" y="3926390"/>
            <a:ext cx="1171768" cy="404724"/>
          </a:xfrm>
          <a:prstGeom prst="rect">
            <a:avLst/>
          </a:prstGeom>
        </p:spPr>
      </p:pic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C1F02768-1BEE-5D79-3EAF-0025A0B2186E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3061952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B39C9770-95D3-83CD-6899-416E0AD661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5778871"/>
              </p:ext>
            </p:extLst>
          </p:nvPr>
        </p:nvGraphicFramePr>
        <p:xfrm>
          <a:off x="8276353" y="3427712"/>
          <a:ext cx="3314700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47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555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12125">
                <a:tc>
                  <a:txBody>
                    <a:bodyPr/>
                    <a:lstStyle/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Test { 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private: 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int x; 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int y; 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 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Test(int x = 0, int y = 0) { this-&gt;x = x; this-&gt;y = y; } 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Test &amp;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setX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a) { x = a; return *this; } 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Test &amp;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setY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b) { y = b; return *this; } 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void print() {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"x = " &lt;&lt; x &lt;&lt; " y = " &lt;&lt; y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} 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 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 { 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Test obj1(5, 5); 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obj1.setX(10).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setY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(20);   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obj1.print(); 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return 0; 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  <a:p>
                      <a:pPr rtl="0" fontAlgn="base"/>
                      <a:endParaRPr lang="en-US" altLang="ko-KR" sz="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5791C95-4250-2AD7-EBEF-296EF3806A92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4531645"/>
          <a:ext cx="659820" cy="589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82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19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3761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50413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AB010C-8AA6-83B4-2D87-A338E95B5B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A22EC5-2405-D7BB-6D28-F94F9A79CDB7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Encapsulation &amp; Abstraction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4382CDC-F48E-7B86-60C3-6EB3ED6CC3BD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1318C23-EFD1-C7DB-3EA4-E30682A0AC9C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1D2AF519-B668-01AE-425F-9C35B9754F19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7C608FD4-B20C-3CFE-2F42-3894EEFBA4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344864"/>
              </p:ext>
            </p:extLst>
          </p:nvPr>
        </p:nvGraphicFramePr>
        <p:xfrm>
          <a:off x="126224" y="853756"/>
          <a:ext cx="9698711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9871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3290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Encapsulation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데이터와 이를 조작하는 함수를 함께 바인딩하는 것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속성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데이터 보호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정보 은닉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특징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어떤 함수에도 직접 접근 불가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객체 필요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class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내부 함수는 멤버 변수만 사용해야 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어기면 캡슐화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가독성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유지 관리 용이성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보안 향상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데이터 멤버 수정 제어에 도움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Abstraction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필요 정보만 표시하고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세부 정보는 숨기는 것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유형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Data Abstraction: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데이터에 대해 필요한 정보만 표시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Control Abstraction: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구현에 대해 필요한 정보만 표시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코드 중복 방지 및 재사용성 높임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independent class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내부 구현 변경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Abstraction vs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AbstractionEncapsultion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추상화는 정보를 얻는 프로세스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방법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캡슐화는 정보를 포함하는 프로세스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방법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추상화는 문제가 설계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인터페이스 레벨에서 해결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캡슐화는 문제가 구현 단계예서 해결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추상화는 원하지 않는 정보를 숨기는 방법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캡슐화는 외부로부터 정보를 보호하는 방법과 함께 단일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entity/unit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데이터를 숨기는 방법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추상화는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abstract class, interface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구현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캡슐화는 접근 수정자를 이용하여 구현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추상화는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abstract class, interface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사용하여 구현 복잡성 숨김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캡슐화는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getter, setter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의해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숨겨짐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추상화는 추상화를 수행하는데 도움이 되는 객체가 캡슐화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캡슐화는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캡슐화되는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객체가 추상화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04DF11D-C5BA-851F-E4BB-1BBA4C3B62F6}"/>
              </a:ext>
            </a:extLst>
          </p:cNvPr>
          <p:cNvCxnSpPr>
            <a:cxnSpLocks/>
          </p:cNvCxnSpPr>
          <p:nvPr/>
        </p:nvCxnSpPr>
        <p:spPr>
          <a:xfrm>
            <a:off x="13147009" y="2755962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0727FB9-5B51-75CF-1DDF-1452266245B1}"/>
              </a:ext>
            </a:extLst>
          </p:cNvPr>
          <p:cNvSpPr txBox="1"/>
          <p:nvPr/>
        </p:nvSpPr>
        <p:spPr>
          <a:xfrm>
            <a:off x="12614189" y="2617463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DB21238E-2135-B7E1-A27D-294B997B113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61706" y="3926390"/>
            <a:ext cx="1171768" cy="404724"/>
          </a:xfrm>
          <a:prstGeom prst="rect">
            <a:avLst/>
          </a:prstGeom>
        </p:spPr>
      </p:pic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D3C23759-97F7-73F7-7C30-8F5903353355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3061952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9CEBC4C-2358-787A-D0F1-251D87358304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4531645"/>
          <a:ext cx="659820" cy="589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82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19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3761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74098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8E5CDE-0199-5FAC-86BD-471ABC646C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320565-105B-934F-3248-DF5D3E1E35DA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Polymorphism – (1)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0841833-4F57-240F-29EF-19050C2EE158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7582901-5961-1F44-6252-EDC536E373A8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35262F28-6FF0-4574-FBE5-858E33979714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938B7E5-3CDF-9B79-2735-9E01327F41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635345"/>
              </p:ext>
            </p:extLst>
          </p:nvPr>
        </p:nvGraphicFramePr>
        <p:xfrm>
          <a:off x="126224" y="853756"/>
          <a:ext cx="8382776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77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3290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Polymorphism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메시지가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가지 이상의 형식으로 표시되는 능력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유형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Compile-time Polymorphism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Function Overloading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이름은 같되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매개변수가 다른 함수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인수 개수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순서가 다름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), namespace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이용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float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인자로 사용할 경우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호출에서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float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접미사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지정해야 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.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아니면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double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사용해야 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&amp; 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과 일반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구분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X(pointer 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기본형과 구분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const, volatile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붙어있어도 무시하고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동일한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간주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(const,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volatil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바깥쪽에 있는 경우에만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- const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매개변수가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ref/pointer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 경우에만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overloading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class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 function() const()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 function()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구분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호출 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const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obj_name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경우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*T, * const T, * volatile T, &amp; T, &amp; const T, &amp; volatile 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고유한 매개변수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간주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Operator Overloading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연산자를 재정의해도 원래 의미는 안 바뀜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기존 의미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추가 의미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Runtime Polymorphism(=Late Binding, Dynamic Polymorphism)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compiler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runtime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확인을 위해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vtable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유지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vtable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별로 유지되는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function pointer table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객체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인스턴스별로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유지되는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vtable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대한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pointer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compile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유지하고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사용하기 위해 두 위치에 추가 코드 작성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모든 생성자에 생성되는 객체의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설정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- polymorphic function call code(base class pointer/ref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이용하여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찾는 코드 삽입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data member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runtime polymorphism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달성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Function Overriding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의해 달성됨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derived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base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멤버 함수 중 하나에 대한 정의가 있을 때 발생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runtime polymorphism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함수 호출은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runtime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수행됨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compile-time polymorphism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사용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compiler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runtime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객체를 추론 후 객체에 바인딩할 함수 호출 결정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Virtual Function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base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virtual function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선언되고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derived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overriding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수행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pointer/ref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아닌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pointed/referenced object instance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따라 호출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Ex. Shape* s;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Rectanle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rec; s = &amp;rec;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Shape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아닌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Rectangle 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의해 호출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ABB8E76-656B-7448-7E0F-9F35AE58E0FB}"/>
              </a:ext>
            </a:extLst>
          </p:cNvPr>
          <p:cNvCxnSpPr>
            <a:cxnSpLocks/>
          </p:cNvCxnSpPr>
          <p:nvPr/>
        </p:nvCxnSpPr>
        <p:spPr>
          <a:xfrm>
            <a:off x="13147009" y="2755962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70E44C9-8ACD-20A1-1891-D8ECFE2FC45D}"/>
              </a:ext>
            </a:extLst>
          </p:cNvPr>
          <p:cNvSpPr txBox="1"/>
          <p:nvPr/>
        </p:nvSpPr>
        <p:spPr>
          <a:xfrm>
            <a:off x="12614189" y="2617463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58A1CFC8-59FD-8A50-2FEF-A1D9C8F463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61706" y="3926390"/>
            <a:ext cx="1171768" cy="404724"/>
          </a:xfrm>
          <a:prstGeom prst="rect">
            <a:avLst/>
          </a:prstGeom>
        </p:spPr>
      </p:pic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E82B0187-38CA-2CF0-0E6C-C61D783353A6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3061952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04ECCD1-E378-961B-12AC-BCA8C26A7D2F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4531645"/>
          <a:ext cx="659820" cy="589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82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19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3761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C5CA0799-FBA3-464C-E14A-CFEBF91787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876896"/>
              </p:ext>
            </p:extLst>
          </p:nvPr>
        </p:nvGraphicFramePr>
        <p:xfrm>
          <a:off x="8650214" y="853756"/>
          <a:ext cx="1319641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964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593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70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&lt;iostream&gt;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using namespace std;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namespace X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f(int);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namespace Y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f(char);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"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X.h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"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Y.h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using namespace X;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using namespace Y;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f('a');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pic>
        <p:nvPicPr>
          <p:cNvPr id="19" name="그림 18">
            <a:extLst>
              <a:ext uri="{FF2B5EF4-FFF2-40B4-BE49-F238E27FC236}">
                <a16:creationId xmlns:a16="http://schemas.microsoft.com/office/drawing/2014/main" id="{83E7B67B-3694-770A-8FA1-7F73226DF6C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76933" y="3244498"/>
            <a:ext cx="3591357" cy="2786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722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1080ED-6CB7-D387-FBAA-7A168A9D00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4F233C-AD85-D05B-56F5-1F607004960D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Polymorphism – (2)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9AF6781-4BF9-64E6-A4B0-C18A25FB295A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5C40BFC7-0159-4046-FFF1-E4E283E69FA0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CB28165E-AB46-A566-1C1E-222C3447BABE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E621C8B-2EB4-60A1-DF50-E5F280A0C2E8}"/>
              </a:ext>
            </a:extLst>
          </p:cNvPr>
          <p:cNvCxnSpPr>
            <a:cxnSpLocks/>
          </p:cNvCxnSpPr>
          <p:nvPr/>
        </p:nvCxnSpPr>
        <p:spPr>
          <a:xfrm>
            <a:off x="13147009" y="2755962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C0A5A81-5146-BC89-997F-7A4A9050B4F4}"/>
              </a:ext>
            </a:extLst>
          </p:cNvPr>
          <p:cNvSpPr txBox="1"/>
          <p:nvPr/>
        </p:nvSpPr>
        <p:spPr>
          <a:xfrm>
            <a:off x="12614189" y="2617463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86B784BA-0899-18B4-1F98-871514AF2A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61706" y="3926390"/>
            <a:ext cx="1171768" cy="404724"/>
          </a:xfrm>
          <a:prstGeom prst="rect">
            <a:avLst/>
          </a:prstGeom>
        </p:spPr>
      </p:pic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37E4E3B3-B27F-CE58-1133-0433F3C8E1FC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3061952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8B7B728-E285-73A0-7931-FAE5F44E51CA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4531645"/>
          <a:ext cx="659820" cy="589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82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19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3761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186C5819-B5A6-6772-62C9-6E28E4A8E4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088995"/>
              </p:ext>
            </p:extLst>
          </p:nvPr>
        </p:nvGraphicFramePr>
        <p:xfrm>
          <a:off x="5515580" y="886140"/>
          <a:ext cx="3137514" cy="50824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75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361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25300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Shape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Shape(int l, int w){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length = l;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width = w;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get_Area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 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"This is call to parent class area\n";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return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protected: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length, width;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Square : public Shape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Square(int l = 0, int w = 0) : Shape(l, w){}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get_Area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"Square area: " &lt;&lt; length * width &lt;&lt; '\n';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return (length * width);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Rectangle : public Shape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Rectangle(int l = 0, int w = 0) : Shape(l, w){}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get_Area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"Rectangle area: " &lt;&lt; length * width &lt;&lt; '\n';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return (length * width);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Shape* s;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Square sq(5, 5);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Rectangle rec(4, 5);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 = &amp;sq;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s-&gt;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get_Area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 = &amp;rec;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s-&gt;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get_Area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5ED4205-8E29-4D8F-5BCE-73A3EE56BE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6806608"/>
              </p:ext>
            </p:extLst>
          </p:nvPr>
        </p:nvGraphicFramePr>
        <p:xfrm>
          <a:off x="6972393" y="5465679"/>
          <a:ext cx="1680701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070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 is call to parent class area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 is call to parent class area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9AFC2E1D-1AD8-C41C-6780-AE10EABEC7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9583789"/>
              </p:ext>
            </p:extLst>
          </p:nvPr>
        </p:nvGraphicFramePr>
        <p:xfrm>
          <a:off x="8768614" y="887428"/>
          <a:ext cx="3323421" cy="58139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342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361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25300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Shape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virtual void calculate(){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"Area of your Shape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virtual ~Shape(){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"Shape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Destuctor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Call\n";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Rectangle : public Shape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width, height;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void calculate(){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"Enter Width of Rectangle: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cin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&gt;&gt; width;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"Enter Height of Rectangle: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cin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&gt;&gt; height;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"Area of Rectangle: " &lt;&lt; height * width &lt;&lt; "\n";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virtual ~Rectangle(){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"Rectangle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Destuctor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Call\n";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Square : public Shape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side;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void calculate(){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"Enter one side your of Square: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cin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&gt;&gt; side;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"Area of Square: " &lt;&lt; side * side &lt;&lt; "\n";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virtual ~Square(){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"Square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Destuctor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Call\n";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Shape* S;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Rectangle r;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 = &amp;r;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S-&gt;calculate();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Square sq;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 = &amp;sq;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S-&gt;calculate();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27FC6B4-C83D-8DFA-0D6D-2B7E2992F7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0400943"/>
              </p:ext>
            </p:extLst>
          </p:nvPr>
        </p:nvGraphicFramePr>
        <p:xfrm>
          <a:off x="10411335" y="5878447"/>
          <a:ext cx="168070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070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Enter Width of Rectangle: 10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Enter Height of Rectangle: 20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 of Rectangle: 200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Enter one side your of Square: 16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 of Square: 256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33AE883E-C097-0751-43C5-3171F6748A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080810"/>
              </p:ext>
            </p:extLst>
          </p:nvPr>
        </p:nvGraphicFramePr>
        <p:xfrm>
          <a:off x="75699" y="886140"/>
          <a:ext cx="2311738" cy="2766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173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361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25300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Parent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void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GeeksforGeeks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"Base Function"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Child : public Parent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void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GeeksforGeeks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"Derived Function"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Child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Child_Derived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Parent*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&amp;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Child_Derived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GeeksforGeeks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47C77490-916B-3C26-1C52-CB30B43348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4875536"/>
              </p:ext>
            </p:extLst>
          </p:nvPr>
        </p:nvGraphicFramePr>
        <p:xfrm>
          <a:off x="1270844" y="3256104"/>
          <a:ext cx="111659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659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Base Function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9986F9CE-153D-EC43-C11D-065BAC88C1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309201"/>
              </p:ext>
            </p:extLst>
          </p:nvPr>
        </p:nvGraphicFramePr>
        <p:xfrm>
          <a:off x="75698" y="3996672"/>
          <a:ext cx="2292489" cy="2766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2489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361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25300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Parent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void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GeeksforGeeks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    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"Base Function"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Child : public Parent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void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GeeksforGeeks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"Derived Function"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Child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Child_Derived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Child_Derived.GeeksforGeeks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Child_Derived.Parent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::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GeeksforGeeks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E9F44614-608C-27B6-05B0-DF45D30BB5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2275199"/>
              </p:ext>
            </p:extLst>
          </p:nvPr>
        </p:nvGraphicFramePr>
        <p:xfrm>
          <a:off x="1059818" y="6259956"/>
          <a:ext cx="1308370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37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377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2165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Base Function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Derived Function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B0A54FFD-8F0E-C0B5-D9AD-718F49B0AD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5704272"/>
              </p:ext>
            </p:extLst>
          </p:nvPr>
        </p:nvGraphicFramePr>
        <p:xfrm>
          <a:off x="2460890" y="3996672"/>
          <a:ext cx="2341808" cy="2766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180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361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25300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Parent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void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GeeksforGeeks_Print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"Base Function"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Child : public Parent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void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GeeksforGeeks_Print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"Derived Function"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Parent::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GeeksforGeeks_Print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Child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Child_Derived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Child_Derived.GeeksforGeeks_Print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E86199A7-2CF1-7C82-15C8-ED9071CAF8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149270"/>
              </p:ext>
            </p:extLst>
          </p:nvPr>
        </p:nvGraphicFramePr>
        <p:xfrm>
          <a:off x="3494328" y="6259956"/>
          <a:ext cx="1308370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37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377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2165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Derived Function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Base Function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168D4CAC-BAD2-09AE-2695-D1AB7BF321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4658094"/>
              </p:ext>
            </p:extLst>
          </p:nvPr>
        </p:nvGraphicFramePr>
        <p:xfrm>
          <a:off x="2460890" y="886140"/>
          <a:ext cx="2981235" cy="298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123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2152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base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virtual void print(){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"print base class"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void show() {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"show base class"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derived : public base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void print() {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"print derived class"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void show() {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"show derived class"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base*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bptr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derived d;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bptr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&amp;d;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bptr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-&gt;base::print();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bptr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-&gt;print();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bptr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-&gt;show();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173C8825-9A3A-64E4-29F4-DA86CAE0B3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1204547"/>
              </p:ext>
            </p:extLst>
          </p:nvPr>
        </p:nvGraphicFramePr>
        <p:xfrm>
          <a:off x="4325532" y="3263580"/>
          <a:ext cx="1116594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659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 base 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 derived 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show base class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1889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19A280-F019-2C90-24AE-1D21D25294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D80FF4-60DF-A57F-0C4C-CB3A392D2150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Operator Overloading – (1)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5737BF7-3717-1448-BBD0-47971AD874CD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D3DC04F-63D1-5CCB-526F-644B8BF6FC68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E5FDAB1B-C54D-7B67-0625-900EC5D4624E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8956747-B978-4770-B47D-8FD0C9C644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2560033"/>
              </p:ext>
            </p:extLst>
          </p:nvPr>
        </p:nvGraphicFramePr>
        <p:xfrm>
          <a:off x="126224" y="853756"/>
          <a:ext cx="5394043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404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3290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Operator Overloading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연산자를 재정의해도 원래 의미는 안 바뀜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기존 의미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추가 의미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기준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규칙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비정적 멤버 함수일 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이항 연산자 인수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단항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연산자 인수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friend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함수의 경우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이항 연산자 인수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단항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연산자 인수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Overloading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구현된 경우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멤버 객체는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public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이어야 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friend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함수로 선언했을 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overloading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불가능 연산자는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=, (), [], -&gt;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Operator function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비정적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멤버 함수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이거나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friend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함수여야 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Overloading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불가능한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Operator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sizeof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typeid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::(scope resolution)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.(dot)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.*(pointer to member operator)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?:(ternary operator)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static_cast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const_cast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reinterpret_cast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dynamic_cast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중요 사항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피연산자 중 적어도 하나는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user-defined class object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여야 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할당 연산자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데이터 멤버가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pointer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아닐 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변환 연산자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overloaded operator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멤버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method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여야 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다른 연산자는 멤버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method/global method)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단일 인자로 호출 가능한 모든 생성자는 변환 생성자로 작동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생성 중인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대한 암시적 변환에도 사용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885F618-B64B-F51B-AA6B-BF0AAEB3E86F}"/>
              </a:ext>
            </a:extLst>
          </p:cNvPr>
          <p:cNvCxnSpPr>
            <a:cxnSpLocks/>
          </p:cNvCxnSpPr>
          <p:nvPr/>
        </p:nvCxnSpPr>
        <p:spPr>
          <a:xfrm>
            <a:off x="13147009" y="2755962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6E7B088-6997-93C0-0746-D3DEF1E26253}"/>
              </a:ext>
            </a:extLst>
          </p:cNvPr>
          <p:cNvSpPr txBox="1"/>
          <p:nvPr/>
        </p:nvSpPr>
        <p:spPr>
          <a:xfrm>
            <a:off x="12614189" y="2617463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B1D314A9-A8E6-2D4B-9449-F13F132F3DA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61706" y="3926390"/>
            <a:ext cx="1171768" cy="404724"/>
          </a:xfrm>
          <a:prstGeom prst="rect">
            <a:avLst/>
          </a:prstGeom>
        </p:spPr>
      </p:pic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421A340A-9D51-E2AA-10E5-358CDD9F8C8C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3061952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60C8152-2781-9B0C-13CF-826457B1E08C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4531645"/>
          <a:ext cx="659820" cy="589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82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19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3761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2003D81C-42EC-8DF5-C3CB-5FC995907C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0540842"/>
              </p:ext>
            </p:extLst>
          </p:nvPr>
        </p:nvGraphicFramePr>
        <p:xfrm>
          <a:off x="5622432" y="853756"/>
          <a:ext cx="3444795" cy="493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479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593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70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Compx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private: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real,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imag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Compx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r = 0, 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real = r;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imag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Compx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operator+(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Compx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const&amp; obj){ // Method 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Complex res;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res.real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real +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obj.real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res.imag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imag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obj.imag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return res;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// Method 2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friend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Compx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operator+(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Compx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const&amp; c1,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Compx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const&amp; c2);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// Method 3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friend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Compx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operator+(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Compx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&amp;,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Compx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&amp;);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void print() {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real &lt;&lt; " +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imag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'\n';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// Method 2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Compx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operator+(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Compx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const&amp; c1,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Compx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const&amp; c2){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return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Compx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(c1.real + c2.real, c1.imag + c2.imag);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// Method 3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Compx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operator+(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Compx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&amp;,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Compx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&amp;){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Compx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c3;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c3.real = c1.real + c2.real;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c3.imag = c1.imag + c2.imag;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c3;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Compx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c1(10, 5), c2(2, 4);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Compx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c3 = c1 + c2;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c3.print();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è"/>
                        <a:tabLst/>
                      </a:pP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Compx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c3 = c1 + c2;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는 내부적으로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Compx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c3 = c1.operator+ (c2)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변환 됨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A8D3289D-70B1-7BED-94D8-456B7451CE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119776"/>
              </p:ext>
            </p:extLst>
          </p:nvPr>
        </p:nvGraphicFramePr>
        <p:xfrm>
          <a:off x="2075472" y="5196903"/>
          <a:ext cx="3444795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841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  <a:gridCol w="1486384">
                  <a:extLst>
                    <a:ext uri="{9D8B030D-6E8A-4147-A177-3AD203B41FA5}">
                      <a16:colId xmlns:a16="http://schemas.microsoft.com/office/drawing/2014/main" val="3666594497"/>
                    </a:ext>
                  </a:extLst>
                </a:gridCol>
              </a:tblGrid>
              <a:tr h="14959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1973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Fraction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private: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num, den;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Fraction(int n, int d){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num = n;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den = d;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operator float() const 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return float(num) / float(den);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}};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Fraction f(2, 5);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float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f;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'\n';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BE3C38B8-CBBC-70D4-FA7A-43D4AF62CD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442716"/>
              </p:ext>
            </p:extLst>
          </p:nvPr>
        </p:nvGraphicFramePr>
        <p:xfrm>
          <a:off x="9186400" y="853756"/>
          <a:ext cx="2802467" cy="2621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246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593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70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Point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private: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x, y;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Point(int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0, int j = 0){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x =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y = j;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void print(){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"x = " &lt;&lt; x &lt;&lt; ", y = " &lt;&lt; y &lt;&lt; '\n';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Point t(20, 20);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t.print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t = 30; // Member x of t becomes 30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t.print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0A24DBF2-2A1F-B591-BC81-D45503C24C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894281"/>
              </p:ext>
            </p:extLst>
          </p:nvPr>
        </p:nvGraphicFramePr>
        <p:xfrm>
          <a:off x="9182159" y="3607116"/>
          <a:ext cx="2836485" cy="2621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648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593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70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Distance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feet, inch;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Distance(int f, 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this-&gt;feet = f;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this-&gt;inch =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void operator-(){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feet--;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inch--;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"Feet, Inches: " &lt;&lt; feet &lt;&lt; "'" &lt;&lt; inch;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Distance d1(8, 9);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-d1;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0;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d2 = -d1 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작동 안함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. (-)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return; 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이기 </a:t>
                      </a:r>
                      <a:r>
                        <a:rPr lang="ko-KR" altLang="en-US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떄문에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4912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33EE3A-D03E-ECCC-DB98-21E13AF292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C1D934E-EA29-6AF0-91ED-356E12C6FAF2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Namespace – (1)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FFE9D905-4AB9-E0E6-D10E-9A29A56BE7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0342145"/>
              </p:ext>
            </p:extLst>
          </p:nvPr>
        </p:nvGraphicFramePr>
        <p:xfrm>
          <a:off x="126230" y="882633"/>
          <a:ext cx="5516863" cy="5128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686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128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Namespace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식별자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클래스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정의하는 범위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영역을 제공하는데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식별자 간 이름 충동 방지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정의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namespace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namespace_name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// Code declarations like ‘int a’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method (void add();)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classes ( class student{};)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Namespace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내부에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namespace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정의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중첩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선언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Namespcae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선언은 전역 범위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다른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namespace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내 중첩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액세스 지정자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(public, private)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없음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namespace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내부에 선언하고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외부에서 정의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using namespace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사용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안하면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resolution operator(::)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사용해서 호출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Extending namespace(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동일한 이름 사용하는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namespace)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namespace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실제로 동일하고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부분적으로 정의되었을 뿐임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Unnamed namespace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이름은 컴파일러에 의해 생성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파일 내에서만 접근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변수의 정적 선언 대체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Alias(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별칭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namespace al = name1::name2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형식으로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al::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변수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호출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AA6882C-B306-B109-8094-08344E45B0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860609"/>
              </p:ext>
            </p:extLst>
          </p:nvPr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2607A98-0D79-E36E-DEB1-F3E768EE5B66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E01FF3A-4543-27C2-F7A1-0FC600610C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4696877"/>
              </p:ext>
            </p:extLst>
          </p:nvPr>
        </p:nvGraphicFramePr>
        <p:xfrm>
          <a:off x="8591637" y="929914"/>
          <a:ext cx="3495762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576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620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&lt;iostream&gt;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using namespace std;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namespace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void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 &lt;&lt;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namespace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second_space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void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second_space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 &lt;&lt;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using namespace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 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05ED4D86-C2D7-D22C-573C-B348EAF4DE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410907"/>
              </p:ext>
            </p:extLst>
          </p:nvPr>
        </p:nvGraphicFramePr>
        <p:xfrm>
          <a:off x="8591637" y="3710283"/>
          <a:ext cx="3495762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576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620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&lt;iostream&gt;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using namespace std;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namespace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void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 &lt;&lt;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namespace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second_space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void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 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second_space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 &lt;&lt;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using namespace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::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second_space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 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3" name="그림 12">
            <a:extLst>
              <a:ext uri="{FF2B5EF4-FFF2-40B4-BE49-F238E27FC236}">
                <a16:creationId xmlns:a16="http://schemas.microsoft.com/office/drawing/2014/main" id="{D6B34BA8-E774-F54F-99A6-D75F8E007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3868" y="929914"/>
            <a:ext cx="2565816" cy="2269470"/>
          </a:xfrm>
          <a:prstGeom prst="rect">
            <a:avLst/>
          </a:prstGeom>
        </p:spPr>
      </p:pic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E5DC3BC7-F2AE-3242-8E66-B32E295796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2522640"/>
              </p:ext>
            </p:extLst>
          </p:nvPr>
        </p:nvGraphicFramePr>
        <p:xfrm>
          <a:off x="10802219" y="5956575"/>
          <a:ext cx="1285180" cy="4359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518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55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 marL="80815" marR="80815" marT="40407" marB="404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2155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second_space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815" marR="80815" marT="40407" marB="404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C5449E1B-8A80-6D39-ED1A-96141B6929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649916"/>
              </p:ext>
            </p:extLst>
          </p:nvPr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FA6A458-C87C-D2DD-8F61-F78A12B0FC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2783949"/>
              </p:ext>
            </p:extLst>
          </p:nvPr>
        </p:nvGraphicFramePr>
        <p:xfrm>
          <a:off x="10913547" y="3152798"/>
          <a:ext cx="1173852" cy="4593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385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296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 marL="86129" marR="86129" marT="43065" marB="430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2296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129" marR="86129" marT="43065" marB="430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54810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2D1CA9-CB0C-8E29-5AD9-2FBEA36250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2BA1F64-11A4-A8CE-401E-D9AFFEF42C31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Operator Overloading – (2)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3D47552-D3FA-BB80-47AF-172FA0183BA2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FFBE757-9CE7-FB0B-4765-5648287517E7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34129F1A-892E-2250-E296-13D5B135DC01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AE4D4A8-4E86-8869-4A94-73D76146DCC8}"/>
              </a:ext>
            </a:extLst>
          </p:cNvPr>
          <p:cNvCxnSpPr>
            <a:cxnSpLocks/>
          </p:cNvCxnSpPr>
          <p:nvPr/>
        </p:nvCxnSpPr>
        <p:spPr>
          <a:xfrm>
            <a:off x="13147009" y="2755962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A718F42-4A1A-9958-F3DC-4A8C238EC576}"/>
              </a:ext>
            </a:extLst>
          </p:cNvPr>
          <p:cNvSpPr txBox="1"/>
          <p:nvPr/>
        </p:nvSpPr>
        <p:spPr>
          <a:xfrm>
            <a:off x="12614189" y="2617463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DFE33A4D-F29E-B937-6357-DA63FDC9C3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61706" y="3926390"/>
            <a:ext cx="1171768" cy="404724"/>
          </a:xfrm>
          <a:prstGeom prst="rect">
            <a:avLst/>
          </a:prstGeom>
        </p:spPr>
      </p:pic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2410FFEA-14C1-5C1E-1FFC-2A3D5842208F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3061952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5575C8E-232D-20DA-0472-BA91C64A0DB3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4531645"/>
          <a:ext cx="659820" cy="589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82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19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3761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126D7F17-08C8-5CE0-0450-9BFC44056A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480935"/>
              </p:ext>
            </p:extLst>
          </p:nvPr>
        </p:nvGraphicFramePr>
        <p:xfrm>
          <a:off x="123824" y="853756"/>
          <a:ext cx="2653243" cy="225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324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593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70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overload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private: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count;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overload() : count(4) {}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void operator++() { count = count + 1;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void Display() {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"Count: " &lt;&lt; count;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overload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++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i.Display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è"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++ Operator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Overloading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è"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Result: 5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1BB5DF3-3D84-77DB-7941-53F151D429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714818"/>
              </p:ext>
            </p:extLst>
          </p:nvPr>
        </p:nvGraphicFramePr>
        <p:xfrm>
          <a:off x="2884671" y="853756"/>
          <a:ext cx="2836485" cy="493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648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593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70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overload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private: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count;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overload(int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: count(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overload operator++(int) { return (count++);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overload operator++()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count = count + 1;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return count;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void Display() {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"Count: " &lt;&lt; count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overload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(5);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overload post(5);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overload pre(5);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pre = ++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"results of I   =  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i.Display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"results of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preincrement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= 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pre.Display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post =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"Results of post increment   =  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post.Display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"And results of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, here we see difference   :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i.Display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è"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Pre/Post increment operator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è"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Result: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results of I   =   Count: 6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results of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preincrement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=  Count: 6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Results of post increment   =   Count: 8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And results of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, here we see difference   :   Count: 9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1C0E1580-9ABA-7A8D-FFC7-A3EDB2C836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9594580"/>
              </p:ext>
            </p:extLst>
          </p:nvPr>
        </p:nvGraphicFramePr>
        <p:xfrm>
          <a:off x="123824" y="3181406"/>
          <a:ext cx="1958078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807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925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20629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overload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a[3];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overload(int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j, int k){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a[0] =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a[1] = j;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a[2] = k;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operator[](int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 return a[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overload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(1, 2, 3);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[1];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(0);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è"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[] Operator Overloading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è"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Result: 2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CB79F1DD-3144-64C8-865C-03F660F290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8672602"/>
              </p:ext>
            </p:extLst>
          </p:nvPr>
        </p:nvGraphicFramePr>
        <p:xfrm>
          <a:off x="5881184" y="853756"/>
          <a:ext cx="3811456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145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593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70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GFG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num;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GFG(int j) { num = j;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GFG* operator-&gt;(void) { return this;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GFG T(5);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GFG*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&amp;T;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T.num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"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T.num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-&gt;num = "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-&gt;num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// Accessing num using -&gt; operator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"T-&gt;num = " &lt;&lt; T-&gt;num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;//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T.operator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-&gt;()-&gt;num;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-&gt; Operator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Overloading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è"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Result: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pt-BR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T.num = 5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pt-BR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Ptr-&gt;num = 5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pt-BR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T-&gt;num = 5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87989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1743CC-0BDF-D30A-088C-9D4ABF8D11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60A3E5-7EE4-926A-CEE0-78C8EE1CA1B6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Functor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A0DBC45-9088-9B77-0739-E66ED141AEC7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6B551FC-A049-03AC-2349-4E5B61CF3EBF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927C7F66-805F-B13A-3706-0139EC3304B7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528A6D7-D366-CD94-1BE5-6E3AB95B3A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5268022"/>
              </p:ext>
            </p:extLst>
          </p:nvPr>
        </p:nvGraphicFramePr>
        <p:xfrm>
          <a:off x="126224" y="853757"/>
          <a:ext cx="5394043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404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9172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Functor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함수나 함수 포인터처럼 처리될 수 있는 객체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struct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사용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일반 함수보다 빠름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(inline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치환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상태를 가진 함수를 만들 수 있음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CB03636-898B-44D7-6C89-326E8BFA052B}"/>
              </a:ext>
            </a:extLst>
          </p:cNvPr>
          <p:cNvCxnSpPr>
            <a:cxnSpLocks/>
          </p:cNvCxnSpPr>
          <p:nvPr/>
        </p:nvCxnSpPr>
        <p:spPr>
          <a:xfrm>
            <a:off x="13147009" y="2755962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C9A095A-7EB9-CDAC-B193-351EF5CE3099}"/>
              </a:ext>
            </a:extLst>
          </p:cNvPr>
          <p:cNvSpPr txBox="1"/>
          <p:nvPr/>
        </p:nvSpPr>
        <p:spPr>
          <a:xfrm>
            <a:off x="12614189" y="2617463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D2DD275F-C0C4-398B-077D-471E13D69FF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61706" y="3926390"/>
            <a:ext cx="1171768" cy="404724"/>
          </a:xfrm>
          <a:prstGeom prst="rect">
            <a:avLst/>
          </a:prstGeom>
        </p:spPr>
      </p:pic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37950535-C1BE-12C9-6940-C779B5B8607D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3061952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F1D457D1-6DA0-2CE2-E995-260242BE1E30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4531645"/>
          <a:ext cx="659820" cy="589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82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19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3761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4230235B-9AA5-F8DA-51B2-DB8EFF9A6A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359636"/>
              </p:ext>
            </p:extLst>
          </p:nvPr>
        </p:nvGraphicFramePr>
        <p:xfrm>
          <a:off x="5622432" y="853756"/>
          <a:ext cx="3444795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479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593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70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increment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private: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num;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increment(int n) : num(n) {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operator () (int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arr_num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const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return num +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arr_num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 {1, 2, 3, 4, 5};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n =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)/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[0]);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to_add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5;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transform(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arr+n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increment(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to_add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 (int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&lt;n;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&lt;&lt; "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transform(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arr+n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increment(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to_add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increment obj(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to_add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transform(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arr+n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obj);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90381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108BDA-32D6-D306-9AF0-BD3FC95835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9C0006-F269-4D62-CDA8-3DC8FDD2AB12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Inheritance – (1)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558B1B9-469E-C05B-E0D4-60C5E6987A38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6BD5C6D-A118-5CF9-988A-DC99D42B6802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9435FC8E-E059-B929-7766-07E0A7DA3BFF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741CD437-3762-A818-55A1-C5E6345715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4431266"/>
              </p:ext>
            </p:extLst>
          </p:nvPr>
        </p:nvGraphicFramePr>
        <p:xfrm>
          <a:off x="126223" y="853756"/>
          <a:ext cx="8668572" cy="557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6857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45032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Inheritance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속성과 특성을 파생시키는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기능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기존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새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만드는 기능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프로세스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Sub class(=derived class):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로부터 속성을 상속받는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Super class(=base class)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class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derived_class_name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: access-specifier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base_class_name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{}  access specifier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없으면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private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default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sub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overloading function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동작하지 않음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private data member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대한 접근은 상속받지 않지만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선언한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private member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포함하는 부모 객체를 상속받음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파생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기본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protected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직접 접근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Inheritance Mode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Public mode: public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public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,protected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protected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상속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Protected mode: public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protected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protected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상속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외부에서 접근 불가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파생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접근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Private mode: public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protected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private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상속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(base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public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멤버는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파생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멤버 함수를 통해서만 접근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파생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객체로는 접근 불가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Inheritance Type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Single(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단일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Multi-level(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다단계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class A{}; class B : public A{}; class C : public B{};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Multiple(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다중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): derived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이상의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based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상속 받음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class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derived_name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: public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classs_x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public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class_y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{}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생성자는 상속된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순서대로 호출됨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Hierarchical(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계층적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): single base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이상의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sub class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생성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Hybrid(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하이브리드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): 2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 이상의 상속을 결합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Multipath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Inheritance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: 2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base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로부터 상속받은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sub 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base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common base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상속받은 경우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모호성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(Ambiguity)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발생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 scope resolution(::)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사용   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 base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common base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상속 받을 때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virtual public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형태로 상속받기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C873D9B-3B89-7341-A6A3-0DD4DB2ABCA3}"/>
              </a:ext>
            </a:extLst>
          </p:cNvPr>
          <p:cNvCxnSpPr>
            <a:cxnSpLocks/>
          </p:cNvCxnSpPr>
          <p:nvPr/>
        </p:nvCxnSpPr>
        <p:spPr>
          <a:xfrm>
            <a:off x="13147009" y="2755962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992D3FF-FBDF-C46F-796C-9A13E633B6D0}"/>
              </a:ext>
            </a:extLst>
          </p:cNvPr>
          <p:cNvSpPr txBox="1"/>
          <p:nvPr/>
        </p:nvSpPr>
        <p:spPr>
          <a:xfrm>
            <a:off x="12614189" y="2617463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1CD89051-604B-FB7F-B49B-EC5C5A2F68C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61706" y="3926390"/>
            <a:ext cx="1171768" cy="404724"/>
          </a:xfrm>
          <a:prstGeom prst="rect">
            <a:avLst/>
          </a:prstGeom>
        </p:spPr>
      </p:pic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63E45B17-4B3C-06AA-397C-E7F2A1A065B4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3061952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5762B1B-A33D-0972-4CF6-A47B0A0F2AB9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4531645"/>
          <a:ext cx="659820" cy="589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82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19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3761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91EEA109-64F4-8837-A020-3E6B182D5E3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42060" y="3716167"/>
            <a:ext cx="3184142" cy="1229894"/>
          </a:xfrm>
          <a:prstGeom prst="rect">
            <a:avLst/>
          </a:prstGeom>
        </p:spPr>
      </p:pic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EB125BD3-D965-75AB-5453-01798A55D5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5507964"/>
              </p:ext>
            </p:extLst>
          </p:nvPr>
        </p:nvGraphicFramePr>
        <p:xfrm>
          <a:off x="9194640" y="861060"/>
          <a:ext cx="2724111" cy="469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411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593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70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ClassA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a;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ClassB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: public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ClassA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b;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ClassC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: public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ClassA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c;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ClassD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: public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ClassB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public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ClassC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d;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ClassD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obj;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//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obj.a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10; // Statement 1, Error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obj.ClassB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::a = 10;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obj.ClassC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::a = 100;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obj.b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20;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obj.c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30;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obj.d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40;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 a from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ClassB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: "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obj.ClassB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::a;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"\n a from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ClassC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: "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obj.ClassC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::a;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"\n b : "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obj.b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"\n c : "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obj.c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"\n d : "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obj.d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'\n';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Result: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 from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classB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10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 from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classC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100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b: 20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c: 30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d: 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83026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EAB3B4-6CC1-DE84-494F-96A1497797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78C1A9B-F0C7-B3BE-2229-99D0BEF94FEC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Inheritance – (2)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8273BBF-6D73-CF1D-B0AD-0340D8BD9C2A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BF13B83-7361-38DE-70AB-DAFB3FB3C6D5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BBB983FF-534D-2A3A-C5F8-7818AD7D639D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C3C33FE-8986-A6B1-8084-393A114E3DD9}"/>
              </a:ext>
            </a:extLst>
          </p:cNvPr>
          <p:cNvCxnSpPr>
            <a:cxnSpLocks/>
          </p:cNvCxnSpPr>
          <p:nvPr/>
        </p:nvCxnSpPr>
        <p:spPr>
          <a:xfrm>
            <a:off x="13147009" y="2755962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0FE8DC4-2540-4F4F-A120-7C1E866DDB9C}"/>
              </a:ext>
            </a:extLst>
          </p:cNvPr>
          <p:cNvSpPr txBox="1"/>
          <p:nvPr/>
        </p:nvSpPr>
        <p:spPr>
          <a:xfrm>
            <a:off x="12614189" y="2617463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CBDDD456-A701-6732-5D2F-FCD4C16BBB6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61706" y="3926390"/>
            <a:ext cx="1171768" cy="404724"/>
          </a:xfrm>
          <a:prstGeom prst="rect">
            <a:avLst/>
          </a:prstGeom>
        </p:spPr>
      </p:pic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768CF5CD-317C-AD91-8923-B071ACF3073B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3061952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1083482-D89A-E38E-B59A-0319FD404B4D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4531645"/>
          <a:ext cx="659820" cy="589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82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19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3761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A2F0C4B-B5DF-5240-A6D1-5CF489743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594483"/>
              </p:ext>
            </p:extLst>
          </p:nvPr>
        </p:nvGraphicFramePr>
        <p:xfrm>
          <a:off x="123823" y="861060"/>
          <a:ext cx="2958043" cy="323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804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593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70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Base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private: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pvt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1;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protected: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2;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pub = 3;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getPVT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{ return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pvt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}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PublicDerived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: public Base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getProt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{ return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}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PublicDerived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object1;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"Private = " &lt;&lt; object1.getPVT()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"Protected = " &lt;&lt; object1.getProt()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"Public = " &lt;&lt; object1.pub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0;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Result: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Private: 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Protected: 2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05F111A5-BE7D-9785-DC24-29B535104E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0747755"/>
              </p:ext>
            </p:extLst>
          </p:nvPr>
        </p:nvGraphicFramePr>
        <p:xfrm>
          <a:off x="3180209" y="861060"/>
          <a:ext cx="2958043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804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593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70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Base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private: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pvt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1;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protected: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2;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pub = 3;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getPVT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{ return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pvt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}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ProtectedDerived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: protected Base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getProt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{ return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}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getPub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{ return pub; }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ProtectedDerived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object1;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"Private cannot be accessed."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"Protected = " &lt;&lt; object1.getProt()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"Public = " &lt;&lt; object1.getPub()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0;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Result: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Private cannot be accessed.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Protected: 2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D1647B2C-139C-08E0-B107-C95DDEE32F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586439"/>
              </p:ext>
            </p:extLst>
          </p:nvPr>
        </p:nvGraphicFramePr>
        <p:xfrm>
          <a:off x="6236597" y="861060"/>
          <a:ext cx="2958043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804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593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70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Base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private: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pvt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1;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protected: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2;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pub = 3;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getPVT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{ return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pvt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}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PrivateDerived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: private Base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getProt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{ return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}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getPub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{ return pub; }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PrivateDerived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object1;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"Private cannot be accessed."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"Protected = " &lt;&lt; object1.getProt()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"Public = " &lt;&lt; object1.getPub()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0;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Result: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Private cannot be accessed.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Protected: 2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F8E301A1-9466-955B-EFF6-E049F2EBFB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175420"/>
              </p:ext>
            </p:extLst>
          </p:nvPr>
        </p:nvGraphicFramePr>
        <p:xfrm>
          <a:off x="9287131" y="861060"/>
          <a:ext cx="2729602" cy="359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960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593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70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A1{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A1()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"Constructor of the base class A1 \n";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A2{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A2()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"Constructor of the base class A2 \n";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S: public A1, virtual A2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S(): A1(), A2()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"Constructor of the derived class S \n";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S obj;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Result: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Constructor of the base class A2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Constructor of the base class A1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Constructor of the derived class 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03181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6BC8AD-C864-EB6F-F55B-8177B494A8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6B4B57-C4C7-5630-B114-C854B80B6509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 – (1)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CE8D51E-486F-82E1-C960-91BDB1FCB9E5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535E396A-66A0-F705-57D0-40E630DCF874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1DD64BE4-7E70-CC25-8EF3-EA2A4CE66ECE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F242B5A-8DB9-F1B2-F5F8-C45160CBA4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3711783"/>
              </p:ext>
            </p:extLst>
          </p:nvPr>
        </p:nvGraphicFramePr>
        <p:xfrm>
          <a:off x="75423" y="853756"/>
          <a:ext cx="7485310" cy="576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531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45032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Virtual Function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base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virtual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선언되고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sub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다시 정의되는 멤버 함수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base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대한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pointer/ref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사용하여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sub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객체를 참조하는 경우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객체에 대한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virtual function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호출하고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sub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method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실행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함수 호출에 사용된 참조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관계없이 객체에 대한 함수가 호출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(class instance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대한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pointer/ref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있을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떄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호출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static function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virtual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불가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(static function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const, volatile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불가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private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설정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(base class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내에서만 호출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Runtime polymorphism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달성하는데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규칙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정적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friend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일 수 있음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Prototype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base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sub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동일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sub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overriding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하는 것은 필수가 아님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(base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function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실행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virtual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destructor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있을 수 있지만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virtual constructor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없음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작업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class object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생성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virtual pointer(VPTR)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VTABLE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가리키는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member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삽입됨</a:t>
                      </a:r>
                      <a:b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</a:b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새로운 객체 생성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새로운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VPTR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삽입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객체 생성 여부 관계없이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function pointer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static array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VTABLE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멤버로 포함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(VTABLE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포함된 각 가상함수 주소 저장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느림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함수 호출이 오래 걸리고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compile time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어떤 함수가 호출될지 알 수 없어 최적화가 어려움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디버그 어려움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함수가 호출되는 위치 파악 어려움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Default Argument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base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default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인자가 사용되고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sub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함수에서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default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인자가 사용되지 않으면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compile time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default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 사용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(compiler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누락된 인수를 발견하면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default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인자로 대체하고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runtime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sub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함수 호출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inline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가능 여부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base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ref/pointer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사용하여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virtual function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호출하면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runtime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해결되어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Inline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불가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base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object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ref/pointer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없이 사용하여 호출하면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inline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(base class’s function call)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58F13DE-5B9F-8E9C-0C82-797CE9737472}"/>
              </a:ext>
            </a:extLst>
          </p:cNvPr>
          <p:cNvCxnSpPr>
            <a:cxnSpLocks/>
          </p:cNvCxnSpPr>
          <p:nvPr/>
        </p:nvCxnSpPr>
        <p:spPr>
          <a:xfrm>
            <a:off x="13147009" y="2755962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EBD50D3-B61B-2CC5-72D7-F03A99BD3740}"/>
              </a:ext>
            </a:extLst>
          </p:cNvPr>
          <p:cNvSpPr txBox="1"/>
          <p:nvPr/>
        </p:nvSpPr>
        <p:spPr>
          <a:xfrm>
            <a:off x="12614189" y="2617463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AD33202F-3130-64E2-EF63-65BD703CAF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61706" y="3926390"/>
            <a:ext cx="1171768" cy="404724"/>
          </a:xfrm>
          <a:prstGeom prst="rect">
            <a:avLst/>
          </a:prstGeom>
        </p:spPr>
      </p:pic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3F7A833A-0005-FE9D-C618-7FFFF998C690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3061952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B898639-384E-3F72-2C55-786A11A882E0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4531645"/>
          <a:ext cx="659820" cy="589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82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19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3761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F2ED524D-7DA3-AB84-E2E3-0134CB1ACF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9935912"/>
              </p:ext>
            </p:extLst>
          </p:nvPr>
        </p:nvGraphicFramePr>
        <p:xfrm>
          <a:off x="7620296" y="853756"/>
          <a:ext cx="2161921" cy="327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192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593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70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base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void fun_1() {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"base-1\n";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virtual void fun_2() {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"base-2\n";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virtual void fun_3() {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"base-3\n";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virtual void fun_4() {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"base-4\n";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derived : public base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void fun_1() {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"derived-1\n";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void fun_2() {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"derived-2\n";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void fun_4(int x) {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"derived-4\n";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base* p;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derived obj1;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p = &amp;obj1;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p-&gt;fun_1();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p-&gt;fun_2();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p-&gt;fun_3();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p-&gt;fun_4();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Result: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base-1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derived-2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base-3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base-4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288359D6-8B4F-53A1-92B0-199BA0CF4A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203818"/>
              </p:ext>
            </p:extLst>
          </p:nvPr>
        </p:nvGraphicFramePr>
        <p:xfrm>
          <a:off x="9822730" y="853756"/>
          <a:ext cx="2337519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7519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593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70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Base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virtual void fun(int x = 0)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"Base::fun(), x = " &lt;&lt; x &lt;&lt;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Derived : public Base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// int x = 10</a:t>
                      </a: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처럼 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default </a:t>
                      </a: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값을 주어도 출력 동일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virtual void fun(int x)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"Derived::fun(), x = " &lt;&lt; x &lt;&lt;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Derived d1;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Base* bp = &amp;d1;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bp-&gt;fun();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0;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Result: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Derived::fun(), x = 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default </a:t>
                      </a: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값 변경 방법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virtual void fun(int x = 10) override {...}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1622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8360CA-81AB-777E-ABE7-09DAAD5B38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81B023-59E4-AE82-A131-66F867C9FD31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 – (2)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C73F26C-06EC-24C4-B719-EABBB3D35961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EC9E69A-1F6E-F958-3F6D-7271089664DA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89A55945-F6FE-7B78-2F86-906EC1A5A654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747F4730-A913-E5CA-5A54-B8A9ADDEBC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1575356"/>
              </p:ext>
            </p:extLst>
          </p:nvPr>
        </p:nvGraphicFramePr>
        <p:xfrm>
          <a:off x="75423" y="853757"/>
          <a:ext cx="7161956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6195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945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Virtual Destructor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base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destructor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pointer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사용해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sub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object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삭제하면 정의되지 않은 동작 발생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base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destructor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virtual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정의하면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sub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destructor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호출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Virtual Constructor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Class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Constructor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virtual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만드는 것은 불가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sub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생성자가 초기화되지 않거나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프로그램이 실행되지 않는 문제 발생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목적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객체 생성을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과 분리하는 것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Factory method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이용하여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virtual constructor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처럼 동작하도록 하기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Factory method: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객체 생성을 대행해주는 함수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(run time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객체 생성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8E08608-1AD9-6D04-54D8-D960003CABDD}"/>
              </a:ext>
            </a:extLst>
          </p:cNvPr>
          <p:cNvCxnSpPr>
            <a:cxnSpLocks/>
          </p:cNvCxnSpPr>
          <p:nvPr/>
        </p:nvCxnSpPr>
        <p:spPr>
          <a:xfrm>
            <a:off x="13147009" y="2755962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A994C8C-D3F8-6D68-99BC-C9F727517998}"/>
              </a:ext>
            </a:extLst>
          </p:cNvPr>
          <p:cNvSpPr txBox="1"/>
          <p:nvPr/>
        </p:nvSpPr>
        <p:spPr>
          <a:xfrm>
            <a:off x="12614189" y="2617463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E2DC08D0-89B9-F5A4-1C6E-8972A31EC31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61706" y="3926390"/>
            <a:ext cx="1171768" cy="404724"/>
          </a:xfrm>
          <a:prstGeom prst="rect">
            <a:avLst/>
          </a:prstGeom>
        </p:spPr>
      </p:pic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4B34DA1C-E673-58A5-E92F-433FA60C8F41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3061952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F2F194C9-388D-A228-8F1F-442041FC6E94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4531645"/>
          <a:ext cx="659820" cy="589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82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19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3761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F6E4C1BF-6F81-EF5D-A5A9-0A5A1E3352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2275718"/>
              </p:ext>
            </p:extLst>
          </p:nvPr>
        </p:nvGraphicFramePr>
        <p:xfrm>
          <a:off x="1687188" y="2894462"/>
          <a:ext cx="3022304" cy="298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230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593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70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base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base() {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"Constructing base\n";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virtual ~base() {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"Destructing base\n"; }    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derived : public base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derived() {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"Constructing derived\n";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~derived() {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"Destructing derived\n";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derived *d = new derived(); 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base *b = d;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delete b;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getchar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==&gt; Result: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Constructing base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Constructing derived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Destructing derived &lt;--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virtaul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여부에 따라 출력 여부 다름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Destructing base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B767F1F1-30C8-3E9D-8D3C-D2E2C16960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985258"/>
              </p:ext>
            </p:extLst>
          </p:nvPr>
        </p:nvGraphicFramePr>
        <p:xfrm>
          <a:off x="4954621" y="2913797"/>
          <a:ext cx="7161956" cy="382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097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  <a:gridCol w="3580978">
                  <a:extLst>
                    <a:ext uri="{9D8B030D-6E8A-4147-A177-3AD203B41FA5}">
                      <a16:colId xmlns:a16="http://schemas.microsoft.com/office/drawing/2014/main" val="2739822163"/>
                    </a:ext>
                  </a:extLst>
                </a:gridCol>
              </a:tblGrid>
              <a:tr h="19762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35665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Base{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static Base *Create(int id); // The "Virtual Constructor"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Base() {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virtual ~Base() {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virtual void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DisplayAction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Derived1 : public Base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Derived1() {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"Derived1 created" &lt;&lt;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~Derived1() {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"Derived1 destroyed" &lt;&lt;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void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DisplayAction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{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"Action from Derived1" &lt;&lt;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Derived2 : public Base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Derived2() {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"Derived2 created" &lt;&lt;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~Derived2() {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"Derived2 destroyed" &lt;&lt;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void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DisplayAction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{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"Action from Derived2" &lt;&lt;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Derived3 : public Base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Derived3() {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"Derived3 created" &lt;&lt;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~Derived3() {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"Derived3 destroyed" &lt;&lt;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void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DisplayAction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{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"Action from Derived3" &lt;&lt;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Base *Base::Create(int id)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if( id == 1 )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return new Derived1;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else if( id == 2 )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return new Derived2;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else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return new Derived3;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User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User() :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pBase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nullptr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int input;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"Enter ID (1, 2 or 3):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cin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&gt;&gt; input;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while( (input !=  1) &amp;&amp; (input !=  2) &amp;&amp; (input !=  3) 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"Enter ID (1, 2 or 3 only):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cin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&gt;&gt; input;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pBase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Base::Create(input);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~User()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if(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pBase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delete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pBase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pBase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nullptr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void Action() {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pBase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DisplayAction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private: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Base *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pBase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User *user = new User();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user-&gt;Action();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delete user;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39534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9C11CF-3379-4226-8440-1602B9E79C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DA5296-C301-48CA-B8BA-76423CAB4CDB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 – (3)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F81C186-D475-B78A-7690-B25056D557F5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3AACDA29-38F1-3764-45C7-ED39B6927FEB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6DCA1CF3-1A0E-36C7-3E61-4E53E8AB9F41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7BBC4ED-9B7C-F699-59DF-66E379F634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3384688"/>
              </p:ext>
            </p:extLst>
          </p:nvPr>
        </p:nvGraphicFramePr>
        <p:xfrm>
          <a:off x="75423" y="853757"/>
          <a:ext cx="7161956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6195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6711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Virtual Copy Constructor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virtual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constructor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생성된 객체에 객체를 복사하려는 경우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일반 복사 생성자 사용 불가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runtime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객체를 복사할 수 있는 기능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DA68282-AA1A-8EE8-EBD8-F8B993E5EB66}"/>
              </a:ext>
            </a:extLst>
          </p:cNvPr>
          <p:cNvCxnSpPr>
            <a:cxnSpLocks/>
          </p:cNvCxnSpPr>
          <p:nvPr/>
        </p:nvCxnSpPr>
        <p:spPr>
          <a:xfrm>
            <a:off x="13147009" y="2755962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751E0FC-8C28-2859-40D0-AE1B6EE6C402}"/>
              </a:ext>
            </a:extLst>
          </p:cNvPr>
          <p:cNvSpPr txBox="1"/>
          <p:nvPr/>
        </p:nvSpPr>
        <p:spPr>
          <a:xfrm>
            <a:off x="12614189" y="2617463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BB883311-83DC-A727-C589-BD2E60273B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61706" y="3926390"/>
            <a:ext cx="1171768" cy="404724"/>
          </a:xfrm>
          <a:prstGeom prst="rect">
            <a:avLst/>
          </a:prstGeom>
        </p:spPr>
      </p:pic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BD150FD5-211E-E96C-EC74-EA98DA5B4798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3061952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3AA55A4-D80D-DC6A-6052-687E1BED20BB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4531645"/>
          <a:ext cx="659820" cy="589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82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19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3761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9C2B3F9-A31B-8127-A0AC-25B426004D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6094651"/>
              </p:ext>
            </p:extLst>
          </p:nvPr>
        </p:nvGraphicFramePr>
        <p:xfrm>
          <a:off x="123824" y="1735768"/>
          <a:ext cx="8255778" cy="5074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7889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  <a:gridCol w="4127889">
                  <a:extLst>
                    <a:ext uri="{9D8B030D-6E8A-4147-A177-3AD203B41FA5}">
                      <a16:colId xmlns:a16="http://schemas.microsoft.com/office/drawing/2014/main" val="2739822163"/>
                    </a:ext>
                  </a:extLst>
                </a:gridCol>
              </a:tblGrid>
              <a:tr h="20352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4231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Base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Base() {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virtual ~Base() {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virtual void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ChangeAttributes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static Base *Create(int id); // The "Virtual Constructor"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virtual Base *Clone() = 0; // The "Virtual Copy Constructor"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Derived1 : public Base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Derived1() {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"Derived1 created"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Derived1(const Derived1&amp;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rhs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"Derived1 created by deep copy"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~Derived1() {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"~Derived1 destroyed"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void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ChangeAttributes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{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"Derived1 Attributes Changed"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Base *Clone() { return new Derived1(*this);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Derived2 : public Base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Derived2() {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"Derived2 created"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Derived2(const Derived2&amp;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rhs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"Derived2 created by deep copy"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~Derived2() {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"~Derived2 destroyed"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void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ChangeAttributes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{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"Derived2 Attributes Changed"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Base *Clone() { return new Derived2(*this);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Derived3 : public Base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Derived3() {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"Derived3 created"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Derived3(const Derived3&amp;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rhs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"Derived3 created by deep copy"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~Derived3() {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"~Derived3 destroyed"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void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ChangeAttributes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{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"Derived3 Attributes Changed"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Base *Clone() { return new Derived3(*this);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Base *Base::Create(int id)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if( id == 1 )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return new Derived1;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else if( id == 2 )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return new Derived2;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else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return new Derived3;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User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User() :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pBase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(0)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int input;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"Enter ID (1, 2 or 3):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cin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&gt;&gt; input;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while( (input !=  1) &amp;&amp; (input !=  2) &amp;&amp; (input !=  3) 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"Enter ID (1, 2 or 3 only):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cin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&gt;&gt; input;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pBase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Base::Create(input);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~User()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if(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pBase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delete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pBase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pBase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void Action()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Base *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pNewBase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pBase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-&gt;Clone();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pNewBase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ChangeAttributes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delete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pNewBase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private: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Base *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pBase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User *user = new User();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user-&gt;Action();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delete user;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78071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198E1D-6872-74F2-8D2D-1EA70E1C1F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297642-DD19-75E0-0A8B-3BFA35AAFE5E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 – (4)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52E8C90-A425-3882-8EA9-1C1CC85C6163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FB6337F-C284-C48D-AA1C-FFA8FB0C3708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D2B9668F-0A7A-7B7A-DE03-758BC0D9BA03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0239AC80-14BE-F4EB-79CB-00A85BAD5C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2021727"/>
              </p:ext>
            </p:extLst>
          </p:nvPr>
        </p:nvGraphicFramePr>
        <p:xfrm>
          <a:off x="75422" y="853756"/>
          <a:ext cx="5823205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320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752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Abstract 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base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구현을 모르기 때문에 모든 함수의 구현을 제공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객체를 생성할 수 없음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abstract class 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pointer/ref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생성자를 포함할 수 있음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struct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이용하여 정의할 수 있음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(Ex. 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ShapeClass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{ virtual void Draw()=0; })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pure virtual destructor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포함하는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abstract 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Pure Virtual Function(=Abstract Function)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구현이 가능한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virtual function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sub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overriding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해야함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안하면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sub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abstract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pure virtual function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 이상 있으면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abstract 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pure virtual function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0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할당하여 선언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virtual type name(parameter)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Pure Virtual Destructor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순수 가상 소멸자의 함수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body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작성해줘야 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(Overriding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되지 않고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항상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파생 역순으로 호출되기 때문임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즉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sub class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소멸자가 먼저 호출되고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base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소멸자가 호출됨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RTTI(Run-Time Type Information)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Runtime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object 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대한 정보를 노출하는 메커니즘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 이상의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virtual function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있는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에만 사용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프로그램 실행 중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object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결정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Runtime cast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pointer/ref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사용해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object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runtime 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확인하는 방법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base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sub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pointer casting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할 때 유용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Upcasting: sub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pointer/ref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base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pointer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처리되는 경우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Downcasting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base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pointer/ref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sub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pointer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변환되는 경우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Dynamic casting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base class pointer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sub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downcasting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하는데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7C8FADF-BB09-CE57-1F60-42F8495D11A9}"/>
              </a:ext>
            </a:extLst>
          </p:cNvPr>
          <p:cNvCxnSpPr>
            <a:cxnSpLocks/>
          </p:cNvCxnSpPr>
          <p:nvPr/>
        </p:nvCxnSpPr>
        <p:spPr>
          <a:xfrm>
            <a:off x="13147009" y="2755962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FCC87A4-71D1-C098-9FAA-9B4811D74DB5}"/>
              </a:ext>
            </a:extLst>
          </p:cNvPr>
          <p:cNvSpPr txBox="1"/>
          <p:nvPr/>
        </p:nvSpPr>
        <p:spPr>
          <a:xfrm>
            <a:off x="12614189" y="2617463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A47873EF-AEF8-9D44-B8A1-2D292C1159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61706" y="3926390"/>
            <a:ext cx="1171768" cy="404724"/>
          </a:xfrm>
          <a:prstGeom prst="rect">
            <a:avLst/>
          </a:prstGeom>
        </p:spPr>
      </p:pic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583F2597-4CAF-54A9-24AE-2195A585A208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3061952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161EB82-ACFC-627E-82AD-0868CE80B930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4531645"/>
          <a:ext cx="659820" cy="589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82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19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3761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BAD2FE7E-8B27-0E19-E0E8-E368361818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4272112"/>
              </p:ext>
            </p:extLst>
          </p:nvPr>
        </p:nvGraphicFramePr>
        <p:xfrm>
          <a:off x="6022928" y="853756"/>
          <a:ext cx="2111645" cy="249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64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380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Base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x;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virtual void fun()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getX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{ return x;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Derived : public Base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y;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void fun() {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"fun() called";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main(void)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Derived d;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d.fun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è"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Result: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fun() called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2C667D2-C616-0CC8-E487-4F32404F75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5359762"/>
              </p:ext>
            </p:extLst>
          </p:nvPr>
        </p:nvGraphicFramePr>
        <p:xfrm>
          <a:off x="8270519" y="853756"/>
          <a:ext cx="3703338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333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380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Base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virtual ~Base() = 0; // Pure virtual destructor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Base::~Base() {std::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"Pure virtual destructor is called";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Derived : public Base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~Derived() { std::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"~Derived() is executed\n";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Base* b = new Derived();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delete b;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D6B75330-FE38-D3BC-8BB4-5DD948E351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100208"/>
              </p:ext>
            </p:extLst>
          </p:nvPr>
        </p:nvGraphicFramePr>
        <p:xfrm>
          <a:off x="6022927" y="4297996"/>
          <a:ext cx="2111645" cy="249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64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380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B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virtual void fun() {}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D : public B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B* b = new D;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D* d =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dynamic_cast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&lt;D*&gt;(b);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 (d != NULL)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"works";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else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"cannot cast B* to D*";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getchar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Result: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works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7EF17B5E-7DC7-934C-61E2-2284708AD5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6032599"/>
              </p:ext>
            </p:extLst>
          </p:nvPr>
        </p:nvGraphicFramePr>
        <p:xfrm>
          <a:off x="8270519" y="2956876"/>
          <a:ext cx="3782727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272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380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base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base() { std::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"base class constructor\n";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virtual ~base() { std::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"base class destructor\n";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void show() { std::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"show() called on base class\n";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virtual void print() { std::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"print() called on base class\n";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derived : public base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derived() : base() { std::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"derived class constructor\n";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virtual ~derived() { std::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"derived class destructor\n";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private: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virtual void print() { std::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"print() called on derived class\n";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"printing with base class pointer\n";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base*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b_ptr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new derived();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b_ptr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-&gt;show();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b_ptr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-&gt;print();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delete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b_ptr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Result: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printing with base class pointer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base class constructor // Line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derived class constructor // Line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show() called on base class // Line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print() called on derived class // Line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derived class destructor // Line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base class destructor // Line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12499B71-7145-71CA-FA72-0A15F85E75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5866427"/>
              </p:ext>
            </p:extLst>
          </p:nvPr>
        </p:nvGraphicFramePr>
        <p:xfrm>
          <a:off x="10192983" y="2316796"/>
          <a:ext cx="1780874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087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~Derived() is executed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Pure virtual destructor is called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96238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7FEE13-2721-6FE2-B26F-BB17E39552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6B5CD97-5DD6-C1A6-A93D-C67DAB8F0D93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Exception</a:t>
            </a:r>
            <a:r>
              <a:rPr lang="ko-KR" altLang="en-US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Handling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8A841CB-B980-A367-8783-9CA019036940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5F523273-E9E5-35C2-DBD3-3F9382A28551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876343F9-56B2-03AC-1F31-15695B7D1E39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2B09E70-775C-56FD-5361-E26AA8EAA4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9934883"/>
              </p:ext>
            </p:extLst>
          </p:nvPr>
        </p:nvGraphicFramePr>
        <p:xfrm>
          <a:off x="75420" y="853756"/>
          <a:ext cx="11977826" cy="5813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82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37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Exception Handling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Exception: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프로그램이 실행되는 동안 발생하는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Runtime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이상 또는 비정상적 조건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유형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Synchronous: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입력 데이터의 실수로 인한 문제 발생 또는 숫자를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0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나누는 등 프로그램이 현재 작업 중인 데이터 유형을 처리할 수 있는 장비를 갖추지 못한 경우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Asynchronous: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디스크 오류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키보드 인터럽트 등 프로그램의 제어를 벗어난 예외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try{ throw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SomeExceptionType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(“message”); } catch(Exception e1){}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try: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예외를 발생시킬 수 있는 코드 블록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catch: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예외 발생 시 실행되는 코드 블록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throw: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현재 함수 종료하고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일치하는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catch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찾음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목적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오류 처리 코드와 일반 코드 분리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함수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메소드는 자신이 선택한 예외만 처리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오류 유형 그룹화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모든 예외를 잡기 위해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catch-all block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catch(...)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Primitive 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대해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implicit type conversion X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예외 발생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해당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catch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없으면 비정상 종료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sub class exception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base class exception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보다 먼저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catch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되야 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모든 예외가 확인이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안됌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(compiler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예외를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catch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했는지 여부를 확인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try/catch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중첩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throw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사용하여 다시 예외 발생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예외 발생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try block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 모든 객체는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catch block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제어권이 넘어가기 전 파괴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제한 사항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여러 종료 지점이 생성되어 디버깅이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어려워짐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예외 처리가 수행되지 않으면 리소스 누출 발생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가능성 증가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예외 처리 사용 방법에 대한 표준이 없어 다양한 변형 존재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&lt;exception&gt;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에 정의된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Standard Exception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하위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계층 구조로 정렬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exception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기능을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상속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재정의하여 사용자 정의 예외를 정의할 수 있음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Stack Unwinding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runtime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function call stack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function entry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제거하는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소멸자를 호출하는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프로세스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예외 발생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exception handler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포함하는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function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위의 모든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entry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stack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지워짐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A61B657-2952-3263-6DBB-CE3F776B10FF}"/>
              </a:ext>
            </a:extLst>
          </p:cNvPr>
          <p:cNvCxnSpPr>
            <a:cxnSpLocks/>
          </p:cNvCxnSpPr>
          <p:nvPr/>
        </p:nvCxnSpPr>
        <p:spPr>
          <a:xfrm>
            <a:off x="13147009" y="2755962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816AF84-2D8B-E372-AFA6-C803780B840E}"/>
              </a:ext>
            </a:extLst>
          </p:cNvPr>
          <p:cNvSpPr txBox="1"/>
          <p:nvPr/>
        </p:nvSpPr>
        <p:spPr>
          <a:xfrm>
            <a:off x="12614189" y="2617463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7306EDCD-482A-AB33-5F79-234E39C070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61706" y="3926390"/>
            <a:ext cx="1171768" cy="404724"/>
          </a:xfrm>
          <a:prstGeom prst="rect">
            <a:avLst/>
          </a:prstGeom>
        </p:spPr>
      </p:pic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97FADB4E-6A07-C8F5-558D-A644D3B7341C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3061952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4A4066C-9AE2-7CA7-6893-9F2C8D5F1E34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4531645"/>
          <a:ext cx="659820" cy="589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82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19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3761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3F343F03-23A9-E34B-2F50-6F45D8E50F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161417"/>
              </p:ext>
            </p:extLst>
          </p:nvPr>
        </p:nvGraphicFramePr>
        <p:xfrm>
          <a:off x="6113333" y="2255204"/>
          <a:ext cx="2784561" cy="2621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456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32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&lt;iostream&gt;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&lt;exception&gt;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using namespace std;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 Exceptions : public exception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const char* Except() const throw 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{ return "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GeeksforGeeks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"; }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try { throw Exceptions(); } 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catch(Exceptions&amp; it)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Customised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Exception caught"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it.Except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&lt;&lt;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} 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catch(std::exception&amp; it) {}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Result: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Customised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Exception caught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GeeksforGeeks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F2268383-ED36-C5F9-1ED6-829AEA40E9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257460"/>
              </p:ext>
            </p:extLst>
          </p:nvPr>
        </p:nvGraphicFramePr>
        <p:xfrm>
          <a:off x="8960276" y="2255204"/>
          <a:ext cx="2997200" cy="359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72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32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f1() throw(int)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"\n f1() Start ";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throw 100;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"\n f1() End ";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f2() throw(int)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"\n f2() Start ";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f1();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"\n f2() End ";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f3()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"\n f3() Start ";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try { f2(); }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catch (int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"\n Caught Exception: "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}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"\n f3() End";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f3();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getchar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0;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Result: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f3() Start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f2() Start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f1() Start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Caught Exception: 100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f3() End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92710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678667-FAB4-1DFD-20C9-4D3561DBD3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D5EFF2-E9A3-291B-2521-73E71BE11871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Appendix: Standard Exception Class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2F922AF-C9FF-FC86-BFD3-026186A2F57F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9651C6A6-E237-E866-F77E-24C3B88E23A5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8FC19A91-B75A-47B8-3696-7758A27E2169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B5EFE43-C3D4-62A1-6407-51E86B4410F5}"/>
              </a:ext>
            </a:extLst>
          </p:cNvPr>
          <p:cNvCxnSpPr>
            <a:cxnSpLocks/>
          </p:cNvCxnSpPr>
          <p:nvPr/>
        </p:nvCxnSpPr>
        <p:spPr>
          <a:xfrm>
            <a:off x="13147009" y="2755962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B3BB966-8C40-5664-B950-EA9911AC655D}"/>
              </a:ext>
            </a:extLst>
          </p:cNvPr>
          <p:cNvSpPr txBox="1"/>
          <p:nvPr/>
        </p:nvSpPr>
        <p:spPr>
          <a:xfrm>
            <a:off x="12614189" y="2617463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D564C1A8-5EAF-BD2F-CB51-7F7F788D0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61706" y="3926390"/>
            <a:ext cx="1171768" cy="404724"/>
          </a:xfrm>
          <a:prstGeom prst="rect">
            <a:avLst/>
          </a:prstGeom>
        </p:spPr>
      </p:pic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EAF48864-2B76-B89F-F2BB-1DDC985C3BB1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3061952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45448D9-F71B-7433-235E-1CB5EC8F69AB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4531645"/>
          <a:ext cx="659820" cy="589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82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19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3761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B4603742-CA41-2101-E604-F067D26E76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5595865"/>
              </p:ext>
            </p:extLst>
          </p:nvPr>
        </p:nvGraphicFramePr>
        <p:xfrm>
          <a:off x="1310436" y="1037849"/>
          <a:ext cx="9691132" cy="5064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5537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3367231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5278364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3269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tx1"/>
                          </a:solidFill>
                        </a:rPr>
                        <a:t>No.</a:t>
                      </a:r>
                      <a:endParaRPr lang="ko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tx1"/>
                          </a:solidFill>
                        </a:rPr>
                        <a:t>Exception</a:t>
                      </a:r>
                      <a:endParaRPr lang="ko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3269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std:: exception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 모든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표준 예외의 예외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부모 클래스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3269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std::</a:t>
                      </a:r>
                      <a:r>
                        <a:rPr lang="en-US" altLang="ko-KR" sz="2000" dirty="0" err="1">
                          <a:solidFill>
                            <a:schemeClr val="tx1"/>
                          </a:solidFill>
                        </a:rPr>
                        <a:t>bad_alloc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 new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에 의해 발생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3269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std::</a:t>
                      </a:r>
                      <a:r>
                        <a:rPr lang="en-US" altLang="ko-KR" sz="2000" dirty="0" err="1">
                          <a:solidFill>
                            <a:schemeClr val="tx1"/>
                          </a:solidFill>
                        </a:rPr>
                        <a:t>bad_cast</a:t>
                      </a:r>
                      <a:endParaRPr lang="en-US" altLang="ko-KR" sz="2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2000" dirty="0" err="1">
                          <a:solidFill>
                            <a:schemeClr val="tx1"/>
                          </a:solidFill>
                        </a:rPr>
                        <a:t>Dynamic_cast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에 의해 발생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2856757"/>
                  </a:ext>
                </a:extLst>
              </a:tr>
              <a:tr h="3269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std::</a:t>
                      </a:r>
                      <a:r>
                        <a:rPr lang="en-US" altLang="ko-KR" sz="2000" dirty="0" err="1">
                          <a:solidFill>
                            <a:schemeClr val="tx1"/>
                          </a:solidFill>
                        </a:rPr>
                        <a:t>bad_exception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2000" dirty="0" err="1">
                          <a:solidFill>
                            <a:schemeClr val="tx1"/>
                          </a:solidFill>
                        </a:rPr>
                        <a:t>예상치못한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 예외 처리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9399544"/>
                  </a:ext>
                </a:extLst>
              </a:tr>
              <a:tr h="3269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std::</a:t>
                      </a:r>
                      <a:r>
                        <a:rPr lang="en-US" altLang="ko-KR" sz="2000" dirty="0" err="1">
                          <a:solidFill>
                            <a:schemeClr val="tx1"/>
                          </a:solidFill>
                        </a:rPr>
                        <a:t>bad_typeid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2000" dirty="0" err="1">
                          <a:solidFill>
                            <a:schemeClr val="tx1"/>
                          </a:solidFill>
                        </a:rPr>
                        <a:t>typeid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에 의해 발생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5240267"/>
                  </a:ext>
                </a:extLst>
              </a:tr>
              <a:tr h="3269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std::</a:t>
                      </a:r>
                      <a:r>
                        <a:rPr lang="en-US" altLang="ko-KR" sz="2000" dirty="0" err="1">
                          <a:solidFill>
                            <a:schemeClr val="tx1"/>
                          </a:solidFill>
                        </a:rPr>
                        <a:t>logic_error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 코드 오류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9147217"/>
                  </a:ext>
                </a:extLst>
              </a:tr>
              <a:tr h="3269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std::</a:t>
                      </a:r>
                      <a:r>
                        <a:rPr lang="en-US" altLang="ko-KR" sz="2000" dirty="0" err="1">
                          <a:solidFill>
                            <a:schemeClr val="tx1"/>
                          </a:solidFill>
                        </a:rPr>
                        <a:t>domain_error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 수학적 </a:t>
                      </a:r>
                      <a:r>
                        <a:rPr lang="ko-KR" altLang="en-US" sz="2000" dirty="0" err="1">
                          <a:solidFill>
                            <a:schemeClr val="tx1"/>
                          </a:solidFill>
                        </a:rPr>
                        <a:t>비유효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 도메인 사용 시 발생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9374075"/>
                  </a:ext>
                </a:extLst>
              </a:tr>
              <a:tr h="3269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std::</a:t>
                      </a:r>
                      <a:r>
                        <a:rPr lang="en-US" altLang="ko-KR" sz="2000" dirty="0" err="1">
                          <a:solidFill>
                            <a:schemeClr val="tx1"/>
                          </a:solidFill>
                        </a:rPr>
                        <a:t>invalid_argument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2000" dirty="0" err="1">
                          <a:solidFill>
                            <a:schemeClr val="tx1"/>
                          </a:solidFill>
                        </a:rPr>
                        <a:t>비유효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 인수 사용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8236671"/>
                  </a:ext>
                </a:extLst>
              </a:tr>
              <a:tr h="3269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std::</a:t>
                      </a:r>
                      <a:r>
                        <a:rPr lang="en-US" altLang="ko-KR" sz="2000" dirty="0" err="1">
                          <a:solidFill>
                            <a:schemeClr val="tx1"/>
                          </a:solidFill>
                        </a:rPr>
                        <a:t>length_error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 큰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 string 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사용 시 발 생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890676"/>
                  </a:ext>
                </a:extLst>
              </a:tr>
              <a:tr h="3269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std::</a:t>
                      </a:r>
                      <a:r>
                        <a:rPr lang="en-US" altLang="ko-KR" sz="2000" dirty="0" err="1">
                          <a:solidFill>
                            <a:schemeClr val="tx1"/>
                          </a:solidFill>
                        </a:rPr>
                        <a:t>out_of_range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 at()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에 의해 발생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3276814"/>
                  </a:ext>
                </a:extLst>
              </a:tr>
              <a:tr h="3269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std::</a:t>
                      </a:r>
                      <a:r>
                        <a:rPr lang="en-US" altLang="ko-KR" sz="2000" dirty="0" err="1">
                          <a:solidFill>
                            <a:schemeClr val="tx1"/>
                          </a:solidFill>
                        </a:rPr>
                        <a:t>runtime_error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 실행 중 발생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58005"/>
                  </a:ext>
                </a:extLst>
              </a:tr>
              <a:tr h="3269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std::</a:t>
                      </a:r>
                      <a:r>
                        <a:rPr lang="en-US" altLang="ko-KR" sz="2000" dirty="0" err="1">
                          <a:solidFill>
                            <a:schemeClr val="tx1"/>
                          </a:solidFill>
                        </a:rPr>
                        <a:t>overflow_error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 수학적 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overflow 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발생 시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1554777"/>
                  </a:ext>
                </a:extLst>
              </a:tr>
              <a:tr h="3269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std::</a:t>
                      </a:r>
                      <a:r>
                        <a:rPr lang="en-US" altLang="ko-KR" sz="2000" dirty="0" err="1">
                          <a:solidFill>
                            <a:schemeClr val="tx1"/>
                          </a:solidFill>
                        </a:rPr>
                        <a:t>range_error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 범위 밖 값을 저장할 </a:t>
                      </a:r>
                      <a:r>
                        <a:rPr lang="ko-KR" altLang="en-US" sz="2000" dirty="0" err="1">
                          <a:solidFill>
                            <a:schemeClr val="tx1"/>
                          </a:solidFill>
                        </a:rPr>
                        <a:t>떄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936440"/>
                  </a:ext>
                </a:extLst>
              </a:tr>
              <a:tr h="3269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std::</a:t>
                      </a:r>
                      <a:r>
                        <a:rPr lang="en-US" altLang="ko-KR" sz="2000" dirty="0" err="1">
                          <a:solidFill>
                            <a:schemeClr val="tx1"/>
                          </a:solidFill>
                        </a:rPr>
                        <a:t>underflow_error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 수학적 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underflow 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발생 시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0696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1757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9B7FCF-874B-DD82-6B5D-495BF41D06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5E5914-F69A-A727-96FB-67C4657AF499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Namespace – (2)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7C98346-4B8E-FCB5-4A14-6FBBCBD0805D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E943D12-2393-F511-464A-BB71FC9DCC0B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56D9B7B0-C8B1-AF9D-3D67-E44B8D5784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65192"/>
              </p:ext>
            </p:extLst>
          </p:nvPr>
        </p:nvGraphicFramePr>
        <p:xfrm>
          <a:off x="3927612" y="890883"/>
          <a:ext cx="8159787" cy="573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978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620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namespace test_space3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 std::string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const_prefix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"(test_space3::string) from both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nmspaces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test_space3 &amp;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string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std::string str = "";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string();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string(const test_space2::string&amp; s): str(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const_prefix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s.getScopestr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()){}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std::string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get_str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const{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return str;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std::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ostream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&amp; operator&lt;&lt;(std::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ostream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&amp;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os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const test_space1::string&amp; s1){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os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s1.get_str();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os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std::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ostream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&amp; operator&lt;&lt;(std::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ostream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&amp;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os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const test_space2::string&amp; s2){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os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s2.get_str();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os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std::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ostream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&amp; operator&lt;&lt;(std::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ostream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&amp;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os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const test_space3::string&amp; s3){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os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s3.get_str();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os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const std::string str("This is a standard string");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std::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str &lt;&lt; std::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const std::string sample1("This is a test_space1 namespace string");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const test_space1::string s2(sample1);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std::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s2 &lt;&lt; std::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const std::string sample2("This is a test_space2 namespace string");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test_space2::string s3(sample2);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std::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s3 &lt;&lt; std::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test_space3::string s4(s3);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std::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s4 &lt;&lt; std::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5E810339-A22E-0C39-5EF1-9CE72308F237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1A62460A-1C19-B5E9-D500-31E801D162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1479488"/>
              </p:ext>
            </p:extLst>
          </p:nvPr>
        </p:nvGraphicFramePr>
        <p:xfrm>
          <a:off x="6945958" y="5737203"/>
          <a:ext cx="5141441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144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 is a standard string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(test_space1::string) This is a test_space1 namespace string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(test_space2::string) This is a test_space2 namespace string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(test_space3::string) Accessing from both namespaces test_space3 and test_space2!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EAAEAAEC-ED5F-F7F3-1F68-73CE6A25AE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0747355"/>
              </p:ext>
            </p:extLst>
          </p:nvPr>
        </p:nvGraphicFramePr>
        <p:xfrm>
          <a:off x="139700" y="890883"/>
          <a:ext cx="3708400" cy="573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84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730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&lt;iostream&gt;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&lt;string&gt;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namespace test_space1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 std::string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const_prefix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"(test_space1::string)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string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private: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std::string str = "";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string();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string(const std::string&amp; s): str(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const_prefix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s){}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std::string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get_str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const{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return str;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namespace test_space2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 std::string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const_prefix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"(test_space2::string)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string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private: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std::string str = "";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const std::string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check_scope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"test_space2!";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string();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string(const std::string&amp; s) : str(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const_prefix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s) {}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std::string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get_str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const{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return str;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std::string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getScopestr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const{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return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check_scope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41996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5F41D8-6147-5CA8-9AFC-7FD2B16DA5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564D47E-AF22-F9CD-1200-9A3869D5C714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ko-KR" altLang="en-US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Handling – (1)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DC11B68-18E2-B9A8-8AF9-671380A68CF8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1B505FA-CBDB-839D-C7A1-96691DE742EF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72EBE3ED-F514-EDD9-4B08-B16AE5E4D4C6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6258BDF-945E-788E-8BAD-39D4E0B62F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473524"/>
              </p:ext>
            </p:extLst>
          </p:nvPr>
        </p:nvGraphicFramePr>
        <p:xfrm>
          <a:off x="75420" y="853756"/>
          <a:ext cx="11977826" cy="5813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82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37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File Handling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절차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파일 이름 지정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파일 열기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파일 데이터 쓰기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파일 데이터 읽기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파일 닫기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Steam: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입력으로 제공되는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Byte Sequence +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출력으로 제공되는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Byte Sequence (sequence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데이터 흐름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Consol I/O Operation: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키보드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모니터 같은 장치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간의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입출력 작업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Disk I/O Operation: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실행 프로그램과 파일 간 입출력 작업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File handling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위한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ifstream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파일 읽기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ofsteam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파일 쓰기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fstream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파일 읽기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쓰기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 (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fstream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iostream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파생됨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File steam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작업을 위한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ios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I/O stream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작업 수행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Base class in class hierarchy(sub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필수 기능 포함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istream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Input stream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작업 수행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(get(),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getline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(), read()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추출 연산자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(&gt;&gt;)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오버로드되어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파일에서 프로그램 실행까지 입력 스트림 처리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ostream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Output stream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작업 수행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(put(), write()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삽입 연산자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(&lt;&lt;)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실행에서 파일로 출력 스트림을 처리하기 위해 클래스에 오버로드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streambuf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I/O stream management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위한 버퍼 포인터를 포함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fstreambase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File stream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공통 작업 제공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(open(), close())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fstream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ifstream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ofstream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base class)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ifstream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입력 작업 제공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(open(), get(),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getline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(), read(),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seekg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tellg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함수 상속 받음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istream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ofstream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출력 작업 제공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(open(), put(), write(),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seekp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tellp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함수 상속 받음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ostream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fstream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동시 입력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출력 작업 지원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(iostream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통해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istream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ostream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모든 기능 상속받음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filebuf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파일 버퍼를 읽고 쓰도록 설정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(file buffer member function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이용해 파일 길이 결정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DD8F7D2-70E9-0B80-78CB-B4B5F3762DFA}"/>
              </a:ext>
            </a:extLst>
          </p:cNvPr>
          <p:cNvCxnSpPr>
            <a:cxnSpLocks/>
          </p:cNvCxnSpPr>
          <p:nvPr/>
        </p:nvCxnSpPr>
        <p:spPr>
          <a:xfrm>
            <a:off x="13147009" y="2755962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E7B6F29-73ED-7E35-8F9F-3676E8E47E5F}"/>
              </a:ext>
            </a:extLst>
          </p:cNvPr>
          <p:cNvSpPr txBox="1"/>
          <p:nvPr/>
        </p:nvSpPr>
        <p:spPr>
          <a:xfrm>
            <a:off x="12614189" y="2617463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66D96F83-8E26-3207-6947-4ECDDD26BD7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61706" y="3926390"/>
            <a:ext cx="1171768" cy="404724"/>
          </a:xfrm>
          <a:prstGeom prst="rect">
            <a:avLst/>
          </a:prstGeom>
        </p:spPr>
      </p:pic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E494F5EF-FA68-7798-B4EC-05EF38D975FC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3061952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373C478-5FAC-5EEC-0389-17957593FFE4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4531645"/>
          <a:ext cx="659820" cy="589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82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19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3761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F71FC972-4E91-8CE4-31AE-444B3694530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6612030" y="2585788"/>
            <a:ext cx="5378758" cy="2415367"/>
          </a:xfrm>
          <a:custGeom>
            <a:avLst/>
            <a:gdLst>
              <a:gd name="connsiteX0" fmla="*/ 5021170 w 5378758"/>
              <a:gd name="connsiteY0" fmla="*/ 2164012 h 2415367"/>
              <a:gd name="connsiteX1" fmla="*/ 5021170 w 5378758"/>
              <a:gd name="connsiteY1" fmla="*/ 2329112 h 2415367"/>
              <a:gd name="connsiteX2" fmla="*/ 5256120 w 5378758"/>
              <a:gd name="connsiteY2" fmla="*/ 2329112 h 2415367"/>
              <a:gd name="connsiteX3" fmla="*/ 5256120 w 5378758"/>
              <a:gd name="connsiteY3" fmla="*/ 2164012 h 2415367"/>
              <a:gd name="connsiteX4" fmla="*/ 0 w 5378758"/>
              <a:gd name="connsiteY4" fmla="*/ 0 h 2415367"/>
              <a:gd name="connsiteX5" fmla="*/ 5378758 w 5378758"/>
              <a:gd name="connsiteY5" fmla="*/ 0 h 2415367"/>
              <a:gd name="connsiteX6" fmla="*/ 5378758 w 5378758"/>
              <a:gd name="connsiteY6" fmla="*/ 2415367 h 2415367"/>
              <a:gd name="connsiteX7" fmla="*/ 0 w 5378758"/>
              <a:gd name="connsiteY7" fmla="*/ 2415367 h 2415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378758" h="2415367">
                <a:moveTo>
                  <a:pt x="5021170" y="2164012"/>
                </a:moveTo>
                <a:lnTo>
                  <a:pt x="5021170" y="2329112"/>
                </a:lnTo>
                <a:lnTo>
                  <a:pt x="5256120" y="2329112"/>
                </a:lnTo>
                <a:lnTo>
                  <a:pt x="5256120" y="2164012"/>
                </a:lnTo>
                <a:close/>
                <a:moveTo>
                  <a:pt x="0" y="0"/>
                </a:moveTo>
                <a:lnTo>
                  <a:pt x="5378758" y="0"/>
                </a:lnTo>
                <a:lnTo>
                  <a:pt x="5378758" y="2415367"/>
                </a:lnTo>
                <a:lnTo>
                  <a:pt x="0" y="241536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789392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0EAA52-5B5A-9E73-9ECF-D2CF133F6E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0530AC9-20C6-33A1-6C58-8660F60223E6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ko-KR" altLang="en-US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Handling – (2)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E1DCADD-C431-C406-1949-908CF95C4D2E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87B4044-C863-19EB-A6AA-50120F447E2D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2F91750F-29F2-97C6-3B1E-A83EF6577C47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3FC8D80-66E4-37DD-0CE0-3447EB2B61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444053"/>
              </p:ext>
            </p:extLst>
          </p:nvPr>
        </p:nvGraphicFramePr>
        <p:xfrm>
          <a:off x="75420" y="853756"/>
          <a:ext cx="6460134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013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9022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File Open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방법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생성자를 통해 파일 열기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ifstream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(const char* filename,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ios_base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::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openmode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mode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ios_base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::in);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ifstream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fin(filename,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openmode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  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openmode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default(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ios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::in 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open()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이용해 파일 열기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ifstream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fin;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fin.open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(filename,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openmode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I/O Redirection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기존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File pointer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다른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stream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redirection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C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FILE 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freopen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( const char * filename, const char * mode, FILE * stream 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Steam Object type(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ios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streambuf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파생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istream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ostream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iostream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Stream redirection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작업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Get A stream buffer and Store it somewhere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Set A stream buffer to B stream buffer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Reset stream buffer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ios:rdbuf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작업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stream_obj.rdbuf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스트림 객체의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stream buffer pointer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반환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stream_obj.rdbuf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steambuf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* p): stream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buffer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가리키는 객체로 설정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AB50D42-E8AE-36FF-149B-AE00BA9FE939}"/>
              </a:ext>
            </a:extLst>
          </p:cNvPr>
          <p:cNvCxnSpPr>
            <a:cxnSpLocks/>
          </p:cNvCxnSpPr>
          <p:nvPr/>
        </p:nvCxnSpPr>
        <p:spPr>
          <a:xfrm>
            <a:off x="13147009" y="2755962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5F66611-DB50-ABD4-9B38-0CBC88BB9DCC}"/>
              </a:ext>
            </a:extLst>
          </p:cNvPr>
          <p:cNvSpPr txBox="1"/>
          <p:nvPr/>
        </p:nvSpPr>
        <p:spPr>
          <a:xfrm>
            <a:off x="12614189" y="2617463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45169698-067E-B640-2579-FCAA1C46BC2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61706" y="3926390"/>
            <a:ext cx="1171768" cy="404724"/>
          </a:xfrm>
          <a:prstGeom prst="rect">
            <a:avLst/>
          </a:prstGeom>
        </p:spPr>
      </p:pic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D6F50B4A-B90C-B807-B3E4-0FD091C328BD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3061952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9702BAB-132B-7371-F19F-5BB477F08443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4531645"/>
          <a:ext cx="659820" cy="589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82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19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3761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71B5971F-3139-2398-1763-4D5AE816CB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470873"/>
              </p:ext>
            </p:extLst>
          </p:nvPr>
        </p:nvGraphicFramePr>
        <p:xfrm>
          <a:off x="6658414" y="803594"/>
          <a:ext cx="1682324" cy="298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232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32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&lt;iostream&gt;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fstream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using namespace std;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ofstream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string line;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fout.open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("sample.txt");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while (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getline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cin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line);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 (line == "-1")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break;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line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fout.close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ifstream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fin;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fin.open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("sample.txt");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while (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getline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(fin, line))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line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fin.close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FBABB25-45ED-576E-D74D-3F1B6F8C04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6017308"/>
              </p:ext>
            </p:extLst>
          </p:nvPr>
        </p:nvGraphicFramePr>
        <p:xfrm>
          <a:off x="75420" y="5349625"/>
          <a:ext cx="637618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1300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3823480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Member Constant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Standar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 for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Access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in *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input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읽기 모드 열기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내부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 stream buffer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는 입력 작업 보조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out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쓰기 모드 열기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내부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stream buffer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는 출력 작업 보조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binary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binary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 Text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대신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Binary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로 작업 수행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ate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at end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출력 시작 위치는 파일의 끝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690043"/>
                  </a:ext>
                </a:extLst>
              </a:tr>
              <a:tr h="1667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app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append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파일의 끝에서 작업 수행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기존 내용 뒤에 내용 추가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9010701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trunc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truncate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파일을 열기 전 모든 내용 삭제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5039721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E9C79EF9-1F8C-6554-0831-1C62DA9B90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132940"/>
              </p:ext>
            </p:extLst>
          </p:nvPr>
        </p:nvGraphicFramePr>
        <p:xfrm>
          <a:off x="6535554" y="5349625"/>
          <a:ext cx="263851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1108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1557404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Class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Default Open Mode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600447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ifstream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ios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::in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ofstream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ios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::out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fstream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ios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::in | </a:t>
                      </a:r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ios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::out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35C0CB4D-73BD-D57D-F26F-A042158D1F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3492026"/>
              </p:ext>
            </p:extLst>
          </p:nvPr>
        </p:nvGraphicFramePr>
        <p:xfrm>
          <a:off x="8434557" y="803594"/>
          <a:ext cx="2813044" cy="298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304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35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&lt;iostream&gt;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fstream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using namespace std;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fstream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fio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string line;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fio.open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("sample.txt",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ios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::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trunc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|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ios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::out |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ios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::in);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while (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fio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getline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cin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line);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 (line == "-1")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break;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fio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line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fio.seekg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(0,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ios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::beg);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while (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fio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getline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fio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line);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line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fio.close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D5AC9320-C470-E50A-CDFD-D32F462EC9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1950107"/>
              </p:ext>
            </p:extLst>
          </p:nvPr>
        </p:nvGraphicFramePr>
        <p:xfrm>
          <a:off x="9258020" y="3830705"/>
          <a:ext cx="2675613" cy="298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561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35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fstream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&lt;iostream&gt;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&lt;string&gt;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using namespace std;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fstream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file;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file.open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("cout.txt",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ios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::out);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string line;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streambuf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stream_buffer_cout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cout.rdbuf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streambuf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stream_buffer_cin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cin.rdbuf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streambuf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stream_buffer_file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file.rdbuf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cout.rdbuf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stream_buffer_file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"This line written to file"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cout.rdbuf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stream_buffer_cout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"This line is written to screen"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file.close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Result: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 line is written to screen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Contents of file cout.txt: This line written to file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83963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8057FC-88D3-B709-84F6-B370090C6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9BEB2A-5F45-FA0C-055B-0DC70F9F7A66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Template – (1)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EE75455-12CE-9A51-7552-B414FDE63EDE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495035EC-524B-B4F0-CDD0-603E6CC67B16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79ABA462-AFF4-4A5D-28B8-9E0D2895E72B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8C3FAB2E-504C-B8F1-72FA-F5C4B7414E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4889654"/>
              </p:ext>
            </p:extLst>
          </p:nvPr>
        </p:nvGraphicFramePr>
        <p:xfrm>
          <a:off x="75420" y="853756"/>
          <a:ext cx="9088035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8803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43175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Template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template,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키워드 사용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typename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대체될 수 있음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Function template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template &lt;class T&gt; return-type function-name (para-name of Type T)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checking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compile time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확장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매크로와 유사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static variable: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각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instance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에는 자체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static variable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포함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객체마다 값 공유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비유형 매개변수는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template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특정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instance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대한 상수 지정에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(const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라서 변수로 설정 불가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인수 추론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(Argument Deduction)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class/function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template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전달된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argument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 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자동 추론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(class C++17, function C++98)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예시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template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T&gt; T Multiply(T num1, T num2){return num1*num2}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Multiply&lt;int&gt; (25, 5); == Multiply(23, 5);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Template Specialization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특정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 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대해 특별한 동작을 얻는 것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예시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 template &lt;&gt; void sort&lt;char&gt;(char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[], int size) { ...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template &lt;&gt; void fun(int a){ ...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Function Overloading vs Template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Overloading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여러 함수가 유사한 작업을 수행될 때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Template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여러 함수가 동일한 작업을 수행할 때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Using keyword in STL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namespace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Inheritance: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상속되도록 지정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(base class name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사용 시 유용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like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“Base::Base”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생성자 상속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Aliasing: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대체 이름 지정 가능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like “ using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long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long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;”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Directive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D7AF648-EF79-1E93-9464-5E066D456AD2}"/>
              </a:ext>
            </a:extLst>
          </p:cNvPr>
          <p:cNvCxnSpPr>
            <a:cxnSpLocks/>
          </p:cNvCxnSpPr>
          <p:nvPr/>
        </p:nvCxnSpPr>
        <p:spPr>
          <a:xfrm>
            <a:off x="13147009" y="2755962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728040C-D955-755D-89E8-78E0E31B0520}"/>
              </a:ext>
            </a:extLst>
          </p:cNvPr>
          <p:cNvSpPr txBox="1"/>
          <p:nvPr/>
        </p:nvSpPr>
        <p:spPr>
          <a:xfrm>
            <a:off x="12614189" y="2617463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53B0E1BF-4277-779B-77C6-4BDA44FC113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61706" y="3926390"/>
            <a:ext cx="1171768" cy="404724"/>
          </a:xfrm>
          <a:prstGeom prst="rect">
            <a:avLst/>
          </a:prstGeom>
        </p:spPr>
      </p:pic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29510B16-E10F-BEC2-659C-D4E89F0B4098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3061952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0D572D7-2017-4BDF-6D2E-0355FC01FDC9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4531645"/>
          <a:ext cx="659820" cy="589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82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19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3761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19777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AC78C7-B5F8-7D36-4C27-DAC32C2D4F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74CAB5-138D-6978-D7EA-09B57A6BA229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Template – (2)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695F453-BDA6-AB20-6FE3-4A0A49EE8118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3F444976-FFCB-3FB6-A5C3-A962DCD35CC9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91A0356E-3F1D-C9A7-4F1A-34BAC6914EB6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93F39E9-C489-DFC4-1CB8-B3E30129BB52}"/>
              </a:ext>
            </a:extLst>
          </p:cNvPr>
          <p:cNvCxnSpPr>
            <a:cxnSpLocks/>
          </p:cNvCxnSpPr>
          <p:nvPr/>
        </p:nvCxnSpPr>
        <p:spPr>
          <a:xfrm>
            <a:off x="13147009" y="2755962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CA22D7C-CEDA-13CE-8D39-D6018D2E20FB}"/>
              </a:ext>
            </a:extLst>
          </p:cNvPr>
          <p:cNvSpPr txBox="1"/>
          <p:nvPr/>
        </p:nvSpPr>
        <p:spPr>
          <a:xfrm>
            <a:off x="12614189" y="2617463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76AF0F53-DEEC-34FA-8FA6-6D814F38F0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61706" y="3926390"/>
            <a:ext cx="1171768" cy="404724"/>
          </a:xfrm>
          <a:prstGeom prst="rect">
            <a:avLst/>
          </a:prstGeom>
        </p:spPr>
      </p:pic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129EBD53-E2CB-296B-CD61-66FBE77A38DF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3061952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20F7141-74B9-E1EC-C8EA-E36E0E8A9049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4531645"/>
          <a:ext cx="659820" cy="589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82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19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3761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0B0906F7-94C9-96C5-834E-4C09C01E49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9344407"/>
              </p:ext>
            </p:extLst>
          </p:nvPr>
        </p:nvGraphicFramePr>
        <p:xfrm>
          <a:off x="55114" y="823843"/>
          <a:ext cx="2813043" cy="140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304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32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template &lt;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typename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T&gt; 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myMax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(T x, T y)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(x &gt; y) ? x : y;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myMax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&lt;int&gt;(3, 7)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myMax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&lt;double&gt;(3.0, 7.0)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myMax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&lt;char&gt;('g', 'e')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0C30E2C-E617-6797-33F9-3C71A0824E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8160720"/>
              </p:ext>
            </p:extLst>
          </p:nvPr>
        </p:nvGraphicFramePr>
        <p:xfrm>
          <a:off x="55114" y="2278404"/>
          <a:ext cx="2619380" cy="225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938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7459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template &lt;class T&gt; void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bubbleSort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(T a[], int n)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 (int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n - 1;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for (int j = n - 1;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j; j--)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if (a[j] &lt; a[j - 1])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swap(a[j], a[j - 1]);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a[5] = { 10, 50, 30, 40, 20 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n =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(a) /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(a[0]);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bubbleSort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&lt;int&gt;(a, n);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 Sorted array :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 (int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n;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a[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&lt;&lt; "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64B38565-EE35-4AC8-BEAA-19E0F5D4E9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0376732"/>
              </p:ext>
            </p:extLst>
          </p:nvPr>
        </p:nvGraphicFramePr>
        <p:xfrm>
          <a:off x="2930374" y="823843"/>
          <a:ext cx="2813043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304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32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template &lt;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typename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T&gt; class Array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private: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T*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size;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Array(T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[], int s);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void print();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template &lt;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typename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T&gt; Array&lt;T&gt;::Array(T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[], int s)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new T[s];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size = s;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 (int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template &lt;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typename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T&gt; void Array&lt;T&gt;::print()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 (int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 " &lt;&lt; *(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[5] = { 1, 2, 3, 4, 5 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Array&lt;int&gt; a(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5);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a.print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D9318381-CA09-AA71-FA36-AD4FF93E6D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2707943"/>
              </p:ext>
            </p:extLst>
          </p:nvPr>
        </p:nvGraphicFramePr>
        <p:xfrm>
          <a:off x="5803439" y="823843"/>
          <a:ext cx="2605238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523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32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template &lt;class T, class U&gt; class A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T x;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U y;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A() {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"Constructor Called"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A&lt;char, char&gt; a;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A&lt;int, double&gt; b;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5E75714E-2DF6-77E2-DF3D-3AE5AA2DC5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19969"/>
              </p:ext>
            </p:extLst>
          </p:nvPr>
        </p:nvGraphicFramePr>
        <p:xfrm>
          <a:off x="5803439" y="2509728"/>
          <a:ext cx="2605238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523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32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template &lt;class T, class U = char&gt; class A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T x;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U y;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A() {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"Constructor Called"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A&lt;char&gt; a;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56A646C2-9106-9DBF-7A67-0B7ED41B67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307490"/>
              </p:ext>
            </p:extLst>
          </p:nvPr>
        </p:nvGraphicFramePr>
        <p:xfrm>
          <a:off x="55114" y="4574605"/>
          <a:ext cx="1386120" cy="225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612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32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template &lt;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typename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fun(const T&amp; x)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static 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10;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++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return;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 {    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fun&lt;int&gt;(1);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fun&lt;int&gt;(2);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fun&lt;double&gt;(1.1);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getchar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Result: 11, 12, 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6EB80126-DF3B-8644-60F5-F40A242FE6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8515315"/>
              </p:ext>
            </p:extLst>
          </p:nvPr>
        </p:nvGraphicFramePr>
        <p:xfrm>
          <a:off x="1503572" y="4574605"/>
          <a:ext cx="2250287" cy="225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028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32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template &lt;class T&gt; class Test {  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private: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static int count;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Test() { count++;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template&lt;class T&gt; int Test&lt;T&gt;::count = 0;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Test&lt;int&gt; a, b;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Test&lt;double&gt; c;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Test&lt;int&gt;::count  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Test&lt;double&gt;::count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getchar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return 0;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Result: 2,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BD220F84-746C-7AFD-D781-3B29CF5F51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6747609"/>
              </p:ext>
            </p:extLst>
          </p:nvPr>
        </p:nvGraphicFramePr>
        <p:xfrm>
          <a:off x="3852558" y="4574605"/>
          <a:ext cx="2865742" cy="225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74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32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template &lt;class T, int max&gt; 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arrMin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[], int n)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m = max;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 (int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n;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 (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&lt; m)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m =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m;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arr1[] = { 10, 20, 15, 12 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n1 =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(arr1) /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(arr1[0]);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char arr2[] = { 1, 2, 3 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n2 =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(arr2) /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(arr2[0]);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arrMin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&lt;int, 10000&gt;(arr1, n1)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arrMin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&lt;char, 256&gt;(arr2, n2);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F1F87F11-FE70-D06A-9931-92E3727BE9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4711373"/>
              </p:ext>
            </p:extLst>
          </p:nvPr>
        </p:nvGraphicFramePr>
        <p:xfrm>
          <a:off x="6816999" y="4574605"/>
          <a:ext cx="3872862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286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32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template&lt;int n&gt; struct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funStruct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enum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2*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funStruct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&lt;n-1&gt;::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}; 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template&lt;&gt; struct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funStruct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&lt;0&gt; {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enum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1 }; 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funStruct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&lt;8&gt;::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Template Metaprogramming 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FF20D90D-467C-7332-8BD0-63AAFD711F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078635"/>
              </p:ext>
            </p:extLst>
          </p:nvPr>
        </p:nvGraphicFramePr>
        <p:xfrm>
          <a:off x="8469999" y="823843"/>
          <a:ext cx="3270705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070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32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template &lt;class T&gt; void fun(T a)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"The main template fun(): " &lt;&lt; a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template&lt;&gt; void fun(int a)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"Specialized Template for int type: " &lt;&lt; a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fun&lt;char&gt;('a');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fun&lt;int&gt;(10);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fun&lt;float&gt;(10.14);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6E14DA33-4A34-7C11-B99D-AE7D2E7273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277997"/>
              </p:ext>
            </p:extLst>
          </p:nvPr>
        </p:nvGraphicFramePr>
        <p:xfrm>
          <a:off x="8469999" y="2509728"/>
          <a:ext cx="2813778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377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32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template &lt;class T&gt; class Test{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Test() {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"General template object \n";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template &lt;&gt; class Test &lt;int&gt;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Test() {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"Specialized template object\n";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Test&lt;int&gt; a;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Test&lt;char&gt; b;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Test&lt;float&gt; c;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11F181B-B5BC-8253-41C1-1345CAE0A9F7}"/>
              </a:ext>
            </a:extLst>
          </p:cNvPr>
          <p:cNvSpPr txBox="1"/>
          <p:nvPr/>
        </p:nvSpPr>
        <p:spPr>
          <a:xfrm>
            <a:off x="792598" y="6436305"/>
            <a:ext cx="679805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/>
              <a:t>static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23B45B-55FF-1EF8-6ADB-B1C035C66190}"/>
              </a:ext>
            </a:extLst>
          </p:cNvPr>
          <p:cNvSpPr txBox="1"/>
          <p:nvPr/>
        </p:nvSpPr>
        <p:spPr>
          <a:xfrm>
            <a:off x="10134485" y="2040775"/>
            <a:ext cx="1319641" cy="369332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 err="1"/>
              <a:t>func</a:t>
            </a:r>
            <a:r>
              <a:rPr lang="en-US" altLang="ko-KR" dirty="0"/>
              <a:t>-temp specialization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A896A0-9660-2303-6DDB-2C84850B3E89}"/>
              </a:ext>
            </a:extLst>
          </p:cNvPr>
          <p:cNvSpPr txBox="1"/>
          <p:nvPr/>
        </p:nvSpPr>
        <p:spPr>
          <a:xfrm>
            <a:off x="5611197" y="5429206"/>
            <a:ext cx="1062525" cy="18563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/>
              <a:t>non-type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AF1F759-0A02-EC2F-431A-9A963DEE2032}"/>
              </a:ext>
            </a:extLst>
          </p:cNvPr>
          <p:cNvSpPr txBox="1"/>
          <p:nvPr/>
        </p:nvSpPr>
        <p:spPr>
          <a:xfrm>
            <a:off x="8546507" y="5456548"/>
            <a:ext cx="71926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/>
              <a:t>meta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F28038D-4CB0-DD64-F0BC-8FDF5E7DFFB7}"/>
              </a:ext>
            </a:extLst>
          </p:cNvPr>
          <p:cNvSpPr txBox="1"/>
          <p:nvPr/>
        </p:nvSpPr>
        <p:spPr>
          <a:xfrm>
            <a:off x="6371978" y="3803933"/>
            <a:ext cx="2096721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/>
              <a:t>parameter(&gt;=2 &amp; default)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211A15F-6CDA-B733-25D5-ECB2ECAD8751}"/>
              </a:ext>
            </a:extLst>
          </p:cNvPr>
          <p:cNvSpPr txBox="1"/>
          <p:nvPr/>
        </p:nvSpPr>
        <p:spPr>
          <a:xfrm>
            <a:off x="1230095" y="4146448"/>
            <a:ext cx="1641678" cy="369332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0000FF"/>
                </a:solidFill>
              </a:rPr>
              <a:t>function-temp</a:t>
            </a:r>
          </a:p>
          <a:p>
            <a:pPr algn="ctr"/>
            <a:r>
              <a:rPr lang="en-US" altLang="ko-KR" sz="1200" b="1" dirty="0">
                <a:solidFill>
                  <a:srgbClr val="0000FF"/>
                </a:solidFill>
              </a:rPr>
              <a:t>basic</a:t>
            </a:r>
            <a:endParaRPr lang="ko-KR" altLang="en-US" sz="1200" b="1" dirty="0">
              <a:solidFill>
                <a:srgbClr val="0000FF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A9652C7-B47B-561F-8F01-8BA21DDA2665}"/>
              </a:ext>
            </a:extLst>
          </p:cNvPr>
          <p:cNvSpPr txBox="1"/>
          <p:nvPr/>
        </p:nvSpPr>
        <p:spPr>
          <a:xfrm>
            <a:off x="4188353" y="4030527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/>
              <a:t>class-temp basic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6C401F6-8412-65A9-A395-3A35360E69C8}"/>
              </a:ext>
            </a:extLst>
          </p:cNvPr>
          <p:cNvSpPr txBox="1"/>
          <p:nvPr/>
        </p:nvSpPr>
        <p:spPr>
          <a:xfrm>
            <a:off x="2894477" y="6563327"/>
            <a:ext cx="679805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/>
              <a:t>static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D790A21-0B73-D281-D619-E9F87B1AEC10}"/>
              </a:ext>
            </a:extLst>
          </p:cNvPr>
          <p:cNvSpPr txBox="1"/>
          <p:nvPr/>
        </p:nvSpPr>
        <p:spPr>
          <a:xfrm>
            <a:off x="6371977" y="2215313"/>
            <a:ext cx="2096721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/>
              <a:t>parameter(&gt;=2)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9C04D91-C632-104A-2307-5619634EE00B}"/>
              </a:ext>
            </a:extLst>
          </p:cNvPr>
          <p:cNvSpPr txBox="1"/>
          <p:nvPr/>
        </p:nvSpPr>
        <p:spPr>
          <a:xfrm>
            <a:off x="9885839" y="4030527"/>
            <a:ext cx="1319641" cy="369332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/>
              <a:t>class-temp</a:t>
            </a:r>
          </a:p>
          <a:p>
            <a:r>
              <a:rPr lang="en-US" altLang="ko-KR" dirty="0"/>
              <a:t>specialization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51226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BE4B46-7A33-1B6F-A53A-24B06E676C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E84C090-6EEC-D033-57B0-8E24FE07537B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Standard Template Library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D47F39C-6B7A-8DB4-B2E6-FC3A44C5996C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8C1D3F4-2CFD-873B-E383-998988CFFEB6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1854681C-24F0-E31F-26B6-6367BCF4DA43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E49BF73-2751-9E5F-60B6-336C12EFA5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3480327"/>
              </p:ext>
            </p:extLst>
          </p:nvPr>
        </p:nvGraphicFramePr>
        <p:xfrm>
          <a:off x="75420" y="853757"/>
          <a:ext cx="8693195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319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752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STL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일반적 프로그래밍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 structure, function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제공하기 위한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C++ template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 set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구성요소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Container: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데이터를 조작하는데 사용할 수 있는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vector, list, map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등 객체와 데이터 저장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객체의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collection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저장하는 홀더 객체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요소의 저장 공간을 관리하고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직접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반복자를 통해 요소에 접근할 수 있는 멤버 함수 제공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Sequence Container: vector, list(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이중 연결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), deque(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양방향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), arrays,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forward_list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단일 연결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Container Adapter: queue,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priority_queue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stack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Associative Container: set, multiset, map, multimap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Unordered Associative Container: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unordered_set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unordered_multiset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unordered_map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unordered_multimap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Algorithm: container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저장된 데이터를 조작하는데 사용하는 알고리즘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Iterator: container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요소를 순회하는 방법을 제공하는 객체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Function Object: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함수를 알고리즘에 전달하는 방법을 제공하여 동작을 사용자 정의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(Functor)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Adapter: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다른 구성 요소의 동작을 수정하는 구성 요소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재사용성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효율적 알고리즘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향상된 코드 가독성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학습곡선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제어 부족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성능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소량의 데이터 처리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B885AE1-E786-1DDB-99D8-96AA0E0F9F98}"/>
              </a:ext>
            </a:extLst>
          </p:cNvPr>
          <p:cNvCxnSpPr>
            <a:cxnSpLocks/>
          </p:cNvCxnSpPr>
          <p:nvPr/>
        </p:nvCxnSpPr>
        <p:spPr>
          <a:xfrm>
            <a:off x="13147009" y="2755962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999A503-5AC7-322A-4A72-B3C14E4B0423}"/>
              </a:ext>
            </a:extLst>
          </p:cNvPr>
          <p:cNvSpPr txBox="1"/>
          <p:nvPr/>
        </p:nvSpPr>
        <p:spPr>
          <a:xfrm>
            <a:off x="12614189" y="2617463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3CBDD2DA-00A0-224E-398F-98208BCBBA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61706" y="3926390"/>
            <a:ext cx="1171768" cy="404724"/>
          </a:xfrm>
          <a:prstGeom prst="rect">
            <a:avLst/>
          </a:prstGeom>
        </p:spPr>
      </p:pic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D7AA4F94-0329-64D7-C66C-194CE0ABA75D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3061952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020E8CF-6B91-380F-9E78-774C96B45C68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4531645"/>
          <a:ext cx="659820" cy="589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82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19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3761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53113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0DD2E8-02E3-2D1D-B39A-0B08A51764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89F294-22AC-D8EE-63ED-C52994DF4D75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STL – Algorithm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14832BA-7B9D-80B6-F899-D849DE46C3CC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B89CEFFE-9CF7-397C-C5C2-0AA04DDD3696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37CBCE76-DCFD-9121-106F-04872A736DD4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D9D5F0D-3FE1-36EB-742F-C2F42883A5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3919052"/>
              </p:ext>
            </p:extLst>
          </p:nvPr>
        </p:nvGraphicFramePr>
        <p:xfrm>
          <a:off x="75420" y="853757"/>
          <a:ext cx="8693195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319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752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STL Algorithm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&lt;algorithm&gt;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정의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non-manipulating algorithm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sort(iterator, iterator) 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sort(iterator, iterator, greater&lt;int&gt;()) 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주어진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container/vector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내림차순 정렬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reverse(iterator, iterator) 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요소들을 역순으로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max_element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(iterator, iterator) 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큰 값 찾기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min_element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(iterator, iterator) 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작은 값 찾기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accumulate(iterator, iterator,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initial_sum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 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요소들의 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&lt;numeric)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count(iterator, iterator, x) : x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빈도 계산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find(iterator, iterator, x) : x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처음 나타나는 위치에 대한 반복자 반환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없으면 마지막 주소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반환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binary_search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(iterator, iterator, x) : x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정렬된 벡터에 존재하는지 여부 확인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lower_bound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(iterator, iterator, x) 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범위 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같거나 큰 첫 요소에 대한 반복자 반환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upper_bound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(iterator, iterator, x) 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범위 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보다 큰 첫 요소에 대한 반복자 반환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Manipulating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algorithm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arr.erase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(index) : index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해당하는 요소 지우고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연산과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resize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연산 수행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arr.erase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(unique(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arr.begin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arr.end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arr.end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()) 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정렬된 벡터에서 중복된 요소 지우기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요소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개만 남기기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next_permutation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(iterator,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iterator)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다음 순열로 수정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prev_permutation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(iterator, iterator) 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이전 순열로 수정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distance(iterator, index) : iterator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부터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index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까지의 거리 반환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2B0D199-A923-8685-3BDD-8930E16BF638}"/>
              </a:ext>
            </a:extLst>
          </p:cNvPr>
          <p:cNvCxnSpPr>
            <a:cxnSpLocks/>
          </p:cNvCxnSpPr>
          <p:nvPr/>
        </p:nvCxnSpPr>
        <p:spPr>
          <a:xfrm>
            <a:off x="13147009" y="2755962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D893ADB-2F3A-22B2-01B2-F33709AD6034}"/>
              </a:ext>
            </a:extLst>
          </p:cNvPr>
          <p:cNvSpPr txBox="1"/>
          <p:nvPr/>
        </p:nvSpPr>
        <p:spPr>
          <a:xfrm>
            <a:off x="12614189" y="2617463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48832F88-33CA-9956-039F-472E56951A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61706" y="3926390"/>
            <a:ext cx="1171768" cy="404724"/>
          </a:xfrm>
          <a:prstGeom prst="rect">
            <a:avLst/>
          </a:prstGeom>
        </p:spPr>
      </p:pic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37380216-29F7-F88D-6912-7B2F3AABDC9D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3061952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EB3D928-CD0D-E189-7F20-8A48CCAE3287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4531645"/>
          <a:ext cx="659820" cy="589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82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19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3761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905566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925EC5-1AB6-BEC6-7110-FBAD2D593D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763F5B1-7D8E-19FF-59F1-E5B2539428F2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STL Vector – (1)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EA5CE29-E9AC-5564-81C5-E99BBE221EE2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6654DF0-54C3-407D-CB88-677542881019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E2BB440B-0DFC-1312-4144-AE6D2EDE0BF5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2FA104C-D7E5-88D7-F7B0-2C229F7816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3944073"/>
              </p:ext>
            </p:extLst>
          </p:nvPr>
        </p:nvGraphicFramePr>
        <p:xfrm>
          <a:off x="75421" y="853757"/>
          <a:ext cx="5805615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561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752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std::vector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요소가 삽입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삭제 될 때 자동으로 크기 조절하는 기능을 갖춘 동적 배열과 동일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데이터가 끝에 삽입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&lt;vector&gt;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정의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Iterator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begin()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end()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rbegin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rend()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cbegin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cend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crbegin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crend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Capacity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size()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max_size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capacity()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resize()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empty()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shrink_to_fit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 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용량을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크기에 맞게 줄이고 용량 초과하는 모든 요소 삭제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reserve() : 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요소가 포함될 수 있도록 충분한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cap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요청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7AED917-E8AE-F3AB-ABF5-3EC2A2FA6021}"/>
              </a:ext>
            </a:extLst>
          </p:cNvPr>
          <p:cNvCxnSpPr>
            <a:cxnSpLocks/>
          </p:cNvCxnSpPr>
          <p:nvPr/>
        </p:nvCxnSpPr>
        <p:spPr>
          <a:xfrm>
            <a:off x="13147009" y="2755962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F92233F-2FC6-BADA-E6EE-608865ECE92F}"/>
              </a:ext>
            </a:extLst>
          </p:cNvPr>
          <p:cNvSpPr txBox="1"/>
          <p:nvPr/>
        </p:nvSpPr>
        <p:spPr>
          <a:xfrm>
            <a:off x="12614189" y="2617463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85EABE4D-4E9C-B543-1BEA-E60FF83C99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61706" y="3926390"/>
            <a:ext cx="1171768" cy="404724"/>
          </a:xfrm>
          <a:prstGeom prst="rect">
            <a:avLst/>
          </a:prstGeom>
        </p:spPr>
      </p:pic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6FD6C205-EB67-F742-E2BA-EE9C1C8A9373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3061952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F6A97E41-A07F-13FD-20E1-91D47E2F0656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4531645"/>
          <a:ext cx="659820" cy="589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82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19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3761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90A9001-2456-EA97-C297-F3D321C679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4079018"/>
              </p:ext>
            </p:extLst>
          </p:nvPr>
        </p:nvGraphicFramePr>
        <p:xfrm>
          <a:off x="6059690" y="853757"/>
          <a:ext cx="5805615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561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752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Element Access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reference operator [g] 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위치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있는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요소의 참조 반환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at(g)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front()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back()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data() 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요소 저장을 위해 내부적 사용하는 메모리 배열에 대한 포인터 반환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Modifier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assign()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push_back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pop_back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insert() 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지정된 위치 요소 앞에 새 요소 삽입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erase()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swap()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clear()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emplace() 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위치에 새 요소를 삽입하여 컨테이너 확장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emplace_back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39633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3F884F-3E75-9B00-44A9-04AAF1A778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3154373-EEF2-444D-7D61-9447B1ED8D77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STL Vector – (2)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0D48B17-BA98-5412-E1FA-61357360CDC1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5E9EC0A4-E78D-BDB7-D417-F8624E98DEE0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69A53530-D0AC-CF5A-FC02-CC4BB0D74909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F8CDED2-C0BF-E697-EB5C-45343212B0B5}"/>
              </a:ext>
            </a:extLst>
          </p:cNvPr>
          <p:cNvCxnSpPr>
            <a:cxnSpLocks/>
          </p:cNvCxnSpPr>
          <p:nvPr/>
        </p:nvCxnSpPr>
        <p:spPr>
          <a:xfrm>
            <a:off x="13147009" y="2755962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213CE5C-02FE-4941-BD4D-09234187A552}"/>
              </a:ext>
            </a:extLst>
          </p:cNvPr>
          <p:cNvSpPr txBox="1"/>
          <p:nvPr/>
        </p:nvSpPr>
        <p:spPr>
          <a:xfrm>
            <a:off x="12614189" y="2617463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4A1B6EE9-61FD-4CBD-1512-8FE8091BC9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61706" y="3926390"/>
            <a:ext cx="1171768" cy="404724"/>
          </a:xfrm>
          <a:prstGeom prst="rect">
            <a:avLst/>
          </a:prstGeom>
        </p:spPr>
      </p:pic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F012CBB7-D7F7-E295-8A54-B5FE5B62E989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3061952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A6AE608-068C-47A2-98FE-489E8DF5870D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4531645"/>
          <a:ext cx="659820" cy="589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82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19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3761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317E563B-4771-75D8-D2F3-5D3C286995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4288043"/>
              </p:ext>
            </p:extLst>
          </p:nvPr>
        </p:nvGraphicFramePr>
        <p:xfrm>
          <a:off x="123824" y="880103"/>
          <a:ext cx="2712509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2509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32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vector&lt;int&gt; g1;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 (int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1;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&lt;= 5;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g1.push_back(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"Output of begin and end: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 (auto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g1.begin();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!= g1.end(); ++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*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"\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nOutput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of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cbegin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cend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 (auto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g1.cbegin();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!= g1.cend(); ++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*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"\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nOutput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of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rbegin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and rend: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 (auto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g1.rbegin();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!= g1.rend(); ++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*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"\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nOutput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of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crbegin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crend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: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 (auto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g1.crbegin();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!= g1.crend(); ++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*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Result: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Output of begin and end: 1 2 3 4 5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Output of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cbegin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cend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1 2 3 4 5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Output of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rbegin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and rend: 5 4 3 2 1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Output of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crbegin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crend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: 5 4 3 2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578E76AA-61B4-1456-A6F4-F0BA9D812B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8666307"/>
              </p:ext>
            </p:extLst>
          </p:nvPr>
        </p:nvGraphicFramePr>
        <p:xfrm>
          <a:off x="2955344" y="856394"/>
          <a:ext cx="2712509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2509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32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vector&lt;int&gt; g1;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 (int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1;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&lt;= 5;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g1.push_back(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"Size : " &lt;&lt; g1.size();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"\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nCapacity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: " &lt;&lt; g1.capacity();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"\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nMax_Size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: " &lt;&lt; g1.max_size();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g1.resize(4);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"\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nSize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: " &lt;&lt; g1.size();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 (g1.empty() == false)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"\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nVector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is not empty";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else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"\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nVector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is empty";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g1.shrink_to_fit();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"\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nVector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elements are: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 (auto it = g1.begin(); it != g1.end(); it++)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*it &lt;&lt; "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Result: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 : 5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Capacity : 8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Max_Size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: 4611686018427387903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 : 4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Vector is not empty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Vector elements are: 1 2 3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0D4661B0-8946-72CC-2D3F-AFDEE7E0EC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5592190"/>
              </p:ext>
            </p:extLst>
          </p:nvPr>
        </p:nvGraphicFramePr>
        <p:xfrm>
          <a:off x="5786864" y="880103"/>
          <a:ext cx="2712509" cy="2621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2509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32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vector&lt;int&gt; g1;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 (int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1;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&lt;= 10;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g1.push_back(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 10);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"\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nReference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operator [g] : g1[2] = " &lt;&lt; g1[2];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"\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: g1.at(4) = " &lt;&lt; g1.at(4);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"\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nfront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: g1.front() = " &lt;&lt; g1.front();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"\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nback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: g1.back() = " &lt;&lt; g1.back();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int* pos = g1.data();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"\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nThe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first element is " &lt;&lt; *pos;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Result: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Reference operator [g] : g1[2] = 30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at : g1.at(4) = 50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front() : g1.front() = 10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back() : g1.back() = 100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first element is 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FA521A6E-0394-2E56-EEEE-5C500A5A49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7335118"/>
              </p:ext>
            </p:extLst>
          </p:nvPr>
        </p:nvGraphicFramePr>
        <p:xfrm>
          <a:off x="8618384" y="880103"/>
          <a:ext cx="3449792" cy="554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979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32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vector&lt;int&gt; v;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v.assign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(5, 10);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"The vector elements are: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 (int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v.size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v[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&lt;&lt; "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v.push_back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(15);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n =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v.size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"\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nThe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last element is: " &lt;&lt; v[n - 1];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v.pop_back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"\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nThe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vector elements are: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 (int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v.size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v[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&lt;&lt; "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v.insert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v.begin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(), 5);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"\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nThe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first element is: " &lt;&lt; v[0];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v.erase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v.begin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"\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nThe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first element is: " &lt;&lt; v[0];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v.emplace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v.begin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(), 5);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"\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nThe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first element is: " &lt;&lt; v[0];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v.emplace_back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(20);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n =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v.size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"\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nThe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last element is: " &lt;&lt; v[n - 1];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v.clear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"\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nVector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size after clear(): "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v.size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vector&lt;int&gt; v1, v2;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v1.push_back(1);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v1.push_back(2);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v2.push_back(3);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v2.push_back(4);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"\n\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nVector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1: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 (int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v1.size();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v1[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&lt;&lt; "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"\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nVector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2: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 (int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v2.size();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v2[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&lt;&lt; "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v1.swap(v2);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"\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nAfter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Swap \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nVector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1: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 (int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v1.size();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v1[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&lt;&lt; "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"\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nVector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2: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 (int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v2.size();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v2[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&lt;&lt; "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C991D017-1AFB-044C-BDD4-D4A4AA6D10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6573763"/>
              </p:ext>
            </p:extLst>
          </p:nvPr>
        </p:nvGraphicFramePr>
        <p:xfrm>
          <a:off x="10634132" y="4128752"/>
          <a:ext cx="1434043" cy="124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404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5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5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vector elements are: 10 10 10 10 10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5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last element is: 15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5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vector elements are: 10 10 10 10 10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5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first element is: 5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5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first element is: 10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5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first element is: 5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5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last element is: 20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5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Vector size after clear(): 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5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Vector 1: 1 2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5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Vector 2: 3 4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5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After Swap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5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Vector 1: 3 4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5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Vector 2: 1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332813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08514C-6E45-14E7-A592-9018B898FE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47CEC66-78E6-A21C-4670-B62DBAAC2BF8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STL Pair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0540D1F-E515-C2CE-10A3-7E4491FAA8E0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97F0FEE4-FCEC-036F-3E42-45DF290FFCAC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8BD397AB-8FA4-703E-409C-6293AF6A101D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EF45BCB-37B7-A036-6324-AE74DF7352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6860752"/>
              </p:ext>
            </p:extLst>
          </p:nvPr>
        </p:nvGraphicFramePr>
        <p:xfrm>
          <a:off x="75421" y="853757"/>
          <a:ext cx="5805615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561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752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Pair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&lt;utility&gt;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정의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서로 다른 데이터 유형일 수 있는 두 값을 결합하는데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할당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비교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map/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hash_map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할당된 객체 배열은 기본적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pair type(key,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value)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요소 접근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first, second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초기화되지 않은 경우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0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자동 초기화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pair &lt;type1, type2&gt; name;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pair &lt;type1, type2&gt; name(val1, val2);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초기화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pair &lt;type1, type2&gt; name(val1, val2);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pair_name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make_pair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(val1, val2);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pair_name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{val1, val2};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member function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make_pair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swap() : pair_name1.swap(pair_name2); swap(p1, p2);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형태로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tie() : pair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값을 별도의 변수로 값을 전달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(ignore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여부에 따라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가지 유형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tie(int &amp;, int &amp;) = pair1;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Operator(=, ==, !=, &gt;=, &lt;=)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30BEF1C-95C5-7B49-73A0-7D892F218DF4}"/>
              </a:ext>
            </a:extLst>
          </p:cNvPr>
          <p:cNvCxnSpPr>
            <a:cxnSpLocks/>
          </p:cNvCxnSpPr>
          <p:nvPr/>
        </p:nvCxnSpPr>
        <p:spPr>
          <a:xfrm>
            <a:off x="13147009" y="2755962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B8998D6-3A29-2260-5C97-D3BCBB8A2B7D}"/>
              </a:ext>
            </a:extLst>
          </p:cNvPr>
          <p:cNvSpPr txBox="1"/>
          <p:nvPr/>
        </p:nvSpPr>
        <p:spPr>
          <a:xfrm>
            <a:off x="12614189" y="2617463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5A9F3C51-BD7B-E418-3012-7EE21AF949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61706" y="3926390"/>
            <a:ext cx="1171768" cy="404724"/>
          </a:xfrm>
          <a:prstGeom prst="rect">
            <a:avLst/>
          </a:prstGeom>
        </p:spPr>
      </p:pic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F1A319C5-201A-C5DC-C329-3393826CE0C6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3061952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BF5C79C-4400-01A9-3D00-29EF9F44154D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4531645"/>
          <a:ext cx="659820" cy="589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82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19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3761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28B354E3-37FD-37C3-F9AD-6E35D2BB0A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6519829"/>
              </p:ext>
            </p:extLst>
          </p:nvPr>
        </p:nvGraphicFramePr>
        <p:xfrm>
          <a:off x="5918019" y="853757"/>
          <a:ext cx="2878506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85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32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&lt;iostream&gt;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&lt;utility&gt;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using namespace std;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pair&lt;string, double&gt; PAIR2("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GeeksForGeeks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", 1.23);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PAIR2.first &lt;&lt; "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PAIR2.second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6FA561B-72C0-63C3-1456-27CB0ACBB9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2360293"/>
              </p:ext>
            </p:extLst>
          </p:nvPr>
        </p:nvGraphicFramePr>
        <p:xfrm>
          <a:off x="8833509" y="853757"/>
          <a:ext cx="332127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127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32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pair&lt;int, int&gt; pair1 = { 1, 2 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a, b;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tie(a, b) = pair1;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a &lt;&lt; " " &lt;&lt; b &lt;&lt; "\n";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pair&lt;int, int&gt; pair2 = { 3, 4 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tie(a, ignore) = pair2;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a &lt;&lt; " " &lt;&lt; b &lt;&lt; "\n";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pair&lt;int, pair&lt;int, char&gt; &gt; pair3 = { 3, { 4, 'a' } 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x, y;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char z;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// tie(</a:t>
                      </a:r>
                      <a:r>
                        <a:rPr lang="en-US" altLang="ko-KR" sz="800" b="1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x,y,z</a:t>
                      </a:r>
                      <a:r>
                        <a:rPr lang="en-US" altLang="ko-KR" sz="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) = pair3;  tie(x, tie(</a:t>
                      </a:r>
                      <a:r>
                        <a:rPr lang="en-US" altLang="ko-KR" sz="800" b="1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y,z</a:t>
                      </a:r>
                      <a:r>
                        <a:rPr lang="en-US" altLang="ko-KR" sz="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)) = pair3; compilation error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tie(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x,ignore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= pair3;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tie(y, z) = pair3.second;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x &lt;&lt; " " &lt;&lt; y &lt;&lt; " " &lt;&lt; z &lt;&lt; "\n";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Result: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1 2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3 2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 4 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522552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F4BFF5-3250-F13F-B563-E07879EF3A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971B40-5DDF-3B3D-3AAD-18AA933C7401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STL Set &amp; Multiset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33B71E9-5791-FCF2-4F1A-165501A48843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713B97D-0872-2F4A-8C77-F09D361A4CE3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5CF917ED-62A8-8081-A6F3-0AB7799A52C5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70E6F99-6990-ABA9-8053-C6DD9B58D5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7786018"/>
              </p:ext>
            </p:extLst>
          </p:nvPr>
        </p:nvGraphicFramePr>
        <p:xfrm>
          <a:off x="75421" y="853757"/>
          <a:ext cx="5805615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561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752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요소의 값으로 식별되므로 각 요소는 고유함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오름차순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내림차순으로 정렬됨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(default: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오름차순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&lt;set&gt;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정의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set&lt;type&gt;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set_name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set&lt;type&gt;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set_name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{1, 10, 5, 2};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set&lt;type, greater&lt;type&gt;&gt;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set_name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Property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Storing order 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지정된 정렬 순서로 저장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Value Characteristics : set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 모든 요소는 고유한 값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Value Nature : set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 요소는 수정 불가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지웠다 수정 후 추가는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Search Technique : BST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구현을 따름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Arranging order : indexing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되지 않음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Functions of Set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begin()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end()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size()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max_size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empty()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etc...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Multiset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set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과 달리 여러 요소가 동일한 값을 가질 수 있음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5057B91-BEC2-FC88-60E9-FB4162759236}"/>
              </a:ext>
            </a:extLst>
          </p:cNvPr>
          <p:cNvCxnSpPr>
            <a:cxnSpLocks/>
          </p:cNvCxnSpPr>
          <p:nvPr/>
        </p:nvCxnSpPr>
        <p:spPr>
          <a:xfrm>
            <a:off x="13147009" y="2755962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9534273-A18C-2C89-6338-B9CE848173A8}"/>
              </a:ext>
            </a:extLst>
          </p:cNvPr>
          <p:cNvSpPr txBox="1"/>
          <p:nvPr/>
        </p:nvSpPr>
        <p:spPr>
          <a:xfrm>
            <a:off x="12614189" y="2617463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5965A67C-B24F-FDD5-F27D-B4A21583DF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61706" y="3926390"/>
            <a:ext cx="1171768" cy="404724"/>
          </a:xfrm>
          <a:prstGeom prst="rect">
            <a:avLst/>
          </a:prstGeom>
        </p:spPr>
      </p:pic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D4C3ED1B-6100-A3D1-40C2-66E3BFD9C3C2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3061952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9F15924-4BE0-A4F7-9C78-02C8CEC0908C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4531645"/>
          <a:ext cx="659820" cy="589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82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19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3761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D6BC37BC-B121-1341-CBA6-5D44D7E039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29947"/>
              </p:ext>
            </p:extLst>
          </p:nvPr>
        </p:nvGraphicFramePr>
        <p:xfrm>
          <a:off x="6096000" y="853757"/>
          <a:ext cx="2878506" cy="591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85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32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&lt;iostream&gt;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&lt;iterator&gt;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&lt;set&gt;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using namespace std;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set&lt;int, greater&lt;int&gt; &gt; s1;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s1.insert(40);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s1.insert(30);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s1.insert(60);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s1.insert(20);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s1.insert(50);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s1.insert(50);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s1.insert(10);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set&lt;int, greater&lt;int&gt; &gt;::iterator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"\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nThe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set s1 is : \n";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 (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s1.begin();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!= s1.end();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*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set&lt;int&gt; s2(s1.begin(), s1.end());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"\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nThe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set s2 after assign from s1 is : \n";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 (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s2.begin();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!= s2.end();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*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"\ns2 after removal of elements less than 30 " ":\n";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s2.erase(s2.begin(), s2.find(30));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 (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s2.begin();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!= s2.end();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*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num;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num = s2.erase(50);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"\ns2.erase(50) :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num &lt;&lt; " removed\n";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 (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s2.begin();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!= s2.end();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*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Result: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set s1 is :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60 50 40 30 20 10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set s2 after assign from s1 is :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10 20 30 40 50 60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s2 after removal of elements less than 30 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30 40 50 60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s2.erase(50) : 1 removed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30 40 60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3779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E441E3-C2DE-8712-B20C-847C4D193B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F5EB447-EAC0-2197-9E34-71A6B95FD530}"/>
              </a:ext>
            </a:extLst>
          </p:cNvPr>
          <p:cNvSpPr txBox="1"/>
          <p:nvPr/>
        </p:nvSpPr>
        <p:spPr>
          <a:xfrm>
            <a:off x="123824" y="-22708"/>
            <a:ext cx="12696826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 of C++: </a:t>
            </a:r>
            <a:r>
              <a:rPr lang="en-US" altLang="ko-KR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Token, Constant, Switch, Parameter</a:t>
            </a:r>
            <a:endParaRPr lang="en-US" altLang="ko-KR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00C5D81-7995-48C6-CA85-B9B084C0CA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3943848"/>
              </p:ext>
            </p:extLst>
          </p:nvPr>
        </p:nvGraphicFramePr>
        <p:xfrm>
          <a:off x="88130" y="882633"/>
          <a:ext cx="6350770" cy="36322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5077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6322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Token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Identifier(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식별자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Entity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부여된 고유 이름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명명 규칙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문자나 밑줄로 시작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숫자 불가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공백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특수문자 사용 불가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예약어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(keyword)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사용 불가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namespace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고유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구별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Keyword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항상 소문자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language’s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keyword(int, float,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etc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mutable, namespace, new, delete, operator, protected, virtual, public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추가됨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Constant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String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STL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Library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사용 가능한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Special Symbol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; () [] {} . = “ 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Operator(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연산자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33BC1FD-24B2-C5E8-FE13-F739868984DB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353D4228-1B25-88A5-094D-2084C8318903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45891CE5-4E5C-8732-3584-064B95A6624F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19B0CFB3-3BD7-83FB-3871-790A1B8E76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5099735"/>
              </p:ext>
            </p:extLst>
          </p:nvPr>
        </p:nvGraphicFramePr>
        <p:xfrm>
          <a:off x="6527030" y="882633"/>
          <a:ext cx="347422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422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8884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Constant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유형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const: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런타임 및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컴타일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타임에 초기화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constexpr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컴파일 타임에 초기화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#define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C193CE92-D3BC-753F-2089-6FF0A45588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2055038"/>
              </p:ext>
            </p:extLst>
          </p:nvPr>
        </p:nvGraphicFramePr>
        <p:xfrm>
          <a:off x="6527030" y="2113880"/>
          <a:ext cx="3474220" cy="888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422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8884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Switch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break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생략하면 일치하는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case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포함하여 그 이후 모든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case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실행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5F94B7D-34E9-53DA-CBB2-3D7707D3A7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2805529"/>
              </p:ext>
            </p:extLst>
          </p:nvPr>
        </p:nvGraphicFramePr>
        <p:xfrm>
          <a:off x="6527030" y="3227702"/>
          <a:ext cx="5601469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01469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9573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Parameter Passing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유형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Pass by Value: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값을 복사한 후 전달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원래 값에 영향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Pass by Reference: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인수를 참조하여 전달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원래 값에 영향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Pass by Pointer: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인수의 주소를 전달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원래 값에 영향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Default Argument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호출 함수가 인수를 제공하지 않는 경우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compiler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의해 자동으로 할당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생성자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(Constructor)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에도 가능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(Ex.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A(int x = 0): var(x){}; 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Default argument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오른쪽에서 왼쪽으로 할당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(Ex. int sum(int x, int y, int z = 0, int w);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불가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Compiler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생략된 인수를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default value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대체해야 하므로 실행 시간 증가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87099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B25A37-9D1E-0687-7853-B1DD0A1F75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42E1C2-FD87-CC24-9CBB-2C862E02B07C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STL Stack &amp; Queue &amp; P-Que &amp; Deque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200D6B0-D499-87B6-5560-5CA5B309679D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4CFE2373-8EB2-423D-6BE6-EB1611770521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503EE489-9170-1C4E-E3A4-B672CEDEB298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1C9BF47D-2B10-BC14-B1FF-8DC5775659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7987163"/>
              </p:ext>
            </p:extLst>
          </p:nvPr>
        </p:nvGraphicFramePr>
        <p:xfrm>
          <a:off x="75421" y="853757"/>
          <a:ext cx="5805615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561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752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Stack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&lt;stack&gt;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정의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stack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정의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다음 구문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template &lt;class Type, class Container = deque&lt;Type&gt; class stack;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Queue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캡슐화된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deque/list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기본 컨테이너로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Priority Queue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첫 요소가 가장 크거나 작고 요소가 증가하거나 감소하지 않는 순서로 설계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STL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에서는 최상위 요소가 가장 큼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Max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Heap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구축되고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벡터를 내부 구조로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priority_queue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&lt;type&gt;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val_name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; (default: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max heap)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min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heap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priority_queue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&lt;int, vector&lt;int&gt;, greater&lt;int&gt;&gt;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pq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Deque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vector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유사하지만 삽입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삭제 연산에 효율적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연속적인 저장공간 할당 보장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그 외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list, map, multimap,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bitset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등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827B22D-9402-7329-97D2-55EC61EF41CD}"/>
              </a:ext>
            </a:extLst>
          </p:cNvPr>
          <p:cNvCxnSpPr>
            <a:cxnSpLocks/>
          </p:cNvCxnSpPr>
          <p:nvPr/>
        </p:nvCxnSpPr>
        <p:spPr>
          <a:xfrm>
            <a:off x="13147009" y="2755962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FEE882B-DBC4-2AE7-989A-D8C1D12F1331}"/>
              </a:ext>
            </a:extLst>
          </p:cNvPr>
          <p:cNvSpPr txBox="1"/>
          <p:nvPr/>
        </p:nvSpPr>
        <p:spPr>
          <a:xfrm>
            <a:off x="12614189" y="2617463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71794424-178C-7797-7C59-449837C713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61706" y="3926390"/>
            <a:ext cx="1171768" cy="404724"/>
          </a:xfrm>
          <a:prstGeom prst="rect">
            <a:avLst/>
          </a:prstGeom>
        </p:spPr>
      </p:pic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A3CF5790-CFDB-C7FA-CC6A-9892313A4365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3061952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6D94825-ABE3-C49F-2B3C-FDD24D03652D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4531645"/>
          <a:ext cx="659820" cy="589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82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19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3761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397626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2891FE-1CA7-50EC-25E8-3B24F1FBFD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2F2D7F3-1038-BD74-28F1-F278B1B43C20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Iterator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EECC171-4DF9-C4FC-B602-6F1EDF29665D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C77380B-8FB2-9379-1B1D-C7365B8B573E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25BACA0-B595-F132-8AF7-4DCC28F46124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2404499B-3763-83E2-249A-5BA51546EC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2251940"/>
              </p:ext>
            </p:extLst>
          </p:nvPr>
        </p:nvGraphicFramePr>
        <p:xfrm>
          <a:off x="75421" y="853757"/>
          <a:ext cx="7161958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6195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752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Iterator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container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내부 요소를 가리키는 객체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type_container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:: iterator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var_name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Category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Random-Access (vector, deque)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Bidirectional (list, map, multimap, set, multiset)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Forward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Input/Output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not supported (stack, queue, priority-queue)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Type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Input iterator 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순차 처리 알고리즘에서만 사용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(single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algorithm)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find(), equal(), count()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Output iterator 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요소 접근이 아닌 요소를 할당하는데 사용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(input iterator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처럼 기능 제한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copy(),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move(),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transform()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Forward iterator 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한 방향으로 한 단계씩 이동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search(),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search_n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lower_bound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replace()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Bidirectional iterator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reverse(),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next_permutation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reverse_copy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Random-Access iterator : pointer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기능 동일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프로그래밍 편의성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코드 재사용성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컨테이너 동적 처리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Pointer vs Iterator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포인터는 산술 연산 수행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반복자는 제한적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T* 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pointer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모든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 type object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가리킬 수 있음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반복자는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container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내부만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포인터는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delete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사용해 삭제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반복자는 삭제 개념이 없음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컨테이너가 메모리 관리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8078FE2-E5BC-024F-3E25-B547EE237956}"/>
              </a:ext>
            </a:extLst>
          </p:cNvPr>
          <p:cNvCxnSpPr>
            <a:cxnSpLocks/>
          </p:cNvCxnSpPr>
          <p:nvPr/>
        </p:nvCxnSpPr>
        <p:spPr>
          <a:xfrm>
            <a:off x="13147009" y="2755962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E2ED333-3F87-3186-4094-49A313215DB6}"/>
              </a:ext>
            </a:extLst>
          </p:cNvPr>
          <p:cNvSpPr txBox="1"/>
          <p:nvPr/>
        </p:nvSpPr>
        <p:spPr>
          <a:xfrm>
            <a:off x="12614189" y="2617463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E157746A-AE2D-B9D7-1ACA-2F08E9FE45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61706" y="3926390"/>
            <a:ext cx="1171768" cy="404724"/>
          </a:xfrm>
          <a:prstGeom prst="rect">
            <a:avLst/>
          </a:prstGeom>
        </p:spPr>
      </p:pic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A66220D3-EBD0-C0A4-4ABD-9425837C7A35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3061952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8C6A39A-7493-1DC4-70F3-532198D57AFA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4531645"/>
          <a:ext cx="659820" cy="589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82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19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3761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78DFC50C-F2F0-0CA7-9139-54F90C2620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8614781"/>
              </p:ext>
            </p:extLst>
          </p:nvPr>
        </p:nvGraphicFramePr>
        <p:xfrm>
          <a:off x="7397190" y="853757"/>
          <a:ext cx="4563508" cy="2252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9858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577850">
                  <a:extLst>
                    <a:ext uri="{9D8B030D-6E8A-4147-A177-3AD203B41FA5}">
                      <a16:colId xmlns:a16="http://schemas.microsoft.com/office/drawing/2014/main" val="983630371"/>
                    </a:ext>
                  </a:extLst>
                </a:gridCol>
                <a:gridCol w="908050">
                  <a:extLst>
                    <a:ext uri="{9D8B030D-6E8A-4147-A177-3AD203B41FA5}">
                      <a16:colId xmlns:a16="http://schemas.microsoft.com/office/drawing/2014/main" val="3642420767"/>
                    </a:ext>
                  </a:extLst>
                </a:gridCol>
                <a:gridCol w="1149350">
                  <a:extLst>
                    <a:ext uri="{9D8B030D-6E8A-4147-A177-3AD203B41FA5}">
                      <a16:colId xmlns:a16="http://schemas.microsoft.com/office/drawing/2014/main" val="3196335440"/>
                    </a:ext>
                  </a:extLst>
                </a:gridCol>
              </a:tblGrid>
              <a:tr h="28732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Iterator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Property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28732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Access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Read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Write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Iterate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Compare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2873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Input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-&gt;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= *</a:t>
                      </a:r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++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==, !=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2873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*</a:t>
                      </a:r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=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++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  <a:tr h="2873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Forward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-&gt;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= *</a:t>
                      </a:r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*</a:t>
                      </a:r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=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++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==, !=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4368667"/>
                  </a:ext>
                </a:extLst>
              </a:tr>
              <a:tr h="3265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Bidirectional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-&gt;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= *</a:t>
                      </a:r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*</a:t>
                      </a:r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=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++, --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==, !=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6134781"/>
                  </a:ext>
                </a:extLst>
              </a:tr>
              <a:tr h="4897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Random-Access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-&gt;, [ ]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= *</a:t>
                      </a:r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*</a:t>
                      </a:r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=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++, --, +=, -=, +, -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==, !=, &lt;, &gt;, &lt;=, &gt;=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82233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3579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F1B346-1EC9-132B-4960-E78D468D44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250FE95-4403-1287-5EBB-4EF89C01B615}"/>
              </a:ext>
            </a:extLst>
          </p:cNvPr>
          <p:cNvSpPr txBox="1"/>
          <p:nvPr/>
        </p:nvSpPr>
        <p:spPr>
          <a:xfrm>
            <a:off x="123823" y="-22708"/>
            <a:ext cx="12068177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 of C++: </a:t>
            </a:r>
            <a:r>
              <a:rPr lang="en-US" altLang="ko-KR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Type, Literal, Cast Operator, for Loop</a:t>
            </a:r>
            <a:endParaRPr lang="en-US" altLang="ko-KR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2FFD4EDF-288E-3D4C-172A-68EECC4D1C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5955108"/>
              </p:ext>
            </p:extLst>
          </p:nvPr>
        </p:nvGraphicFramePr>
        <p:xfrm>
          <a:off x="126230" y="882633"/>
          <a:ext cx="3893320" cy="15687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332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5687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 Type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Primary/Built-in/Fundamental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int, char, bool, float, double, void,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wchar_t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Derived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Function, Array, Pointer, Reference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User-defined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class, struct, union,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enum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typedef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B8B9BCC-58B9-4A56-AF37-99D2B1B090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228516"/>
              </p:ext>
            </p:extLst>
          </p:nvPr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1C87033-671F-B22F-6EC2-90595D3DCAAF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9BAD974-7443-B60E-60A2-D2A22E435A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0253188"/>
              </p:ext>
            </p:extLst>
          </p:nvPr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7B0E0E41-6172-15D8-B92C-B02C2301EF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671296"/>
              </p:ext>
            </p:extLst>
          </p:nvPr>
        </p:nvGraphicFramePr>
        <p:xfrm>
          <a:off x="126230" y="2656566"/>
          <a:ext cx="3893320" cy="642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332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642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Literal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유형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Integer, Float, Char, String, Boolean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B926F3FC-0005-6E11-1670-C4970E2992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0066747"/>
              </p:ext>
            </p:extLst>
          </p:nvPr>
        </p:nvGraphicFramePr>
        <p:xfrm>
          <a:off x="4279131" y="882633"/>
          <a:ext cx="4191101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110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642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Cast Operator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유형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static_cast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컴파틸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타임 유형 변환 수행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명시적 변환에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static_cast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new_type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&gt;(expression)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dynamic_cast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downcasting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사용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(virtual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필요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클래스의 포인터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참조를 파생 클래스로 변환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const_cast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const/volatile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quilifier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수정하는데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reinterpret_cast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pointer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다른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pointer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변환하는데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E8A5A53A-ADA0-28AF-DD91-A7CA8BF269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180404"/>
              </p:ext>
            </p:extLst>
          </p:nvPr>
        </p:nvGraphicFramePr>
        <p:xfrm>
          <a:off x="8591705" y="882633"/>
          <a:ext cx="3474065" cy="557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406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7786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&lt;iostream&gt;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using namespace std;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Animal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virtual void speak() const{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"Animal speaks." &lt;&lt;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Dog : public Animal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void speak() const override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"Dog barks." &lt;&lt;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Cat : public Animal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void speak() const override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"Cat meows." &lt;&lt;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Animal*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animalPtr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new Dog();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Dog*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dogPtr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dynamic_cast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&lt;Dog*&gt;(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animalPtr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 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dogPtr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dogPtr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-&gt;speak();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else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"Failed to cast to Dog." &lt;&lt;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Cat*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catPtr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dynamic_cast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&lt;Cat*&gt;(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animalPtr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 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catPtr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catPtr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-&gt;speak();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else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"Failed to cast to Cat." &lt;&lt;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delete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animalPtr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return 0;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11793236-8853-42A7-D987-11057E9EF4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6047890"/>
              </p:ext>
            </p:extLst>
          </p:nvPr>
        </p:nvGraphicFramePr>
        <p:xfrm>
          <a:off x="10508876" y="882633"/>
          <a:ext cx="1556894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689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88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3056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Dog barks.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Failed to cast to Cat.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8F3D5D19-90F7-E728-7122-7924C7511A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7431174"/>
              </p:ext>
            </p:extLst>
          </p:nvPr>
        </p:nvGraphicFramePr>
        <p:xfrm>
          <a:off x="123824" y="3503983"/>
          <a:ext cx="530302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0302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07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Range-Based for Loop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range_declaration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range_expression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){ statements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vector&lt;int&gt; v = { 10, 20, 30, 40, 50};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for(auto&amp; it: v)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it &lt;&lt; “ “;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for(auto&amp; [key, value] 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myMap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key &lt;&lt; “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값이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“ &lt;&lt; value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&lt;&lt;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For_each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Loop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&lt;algorithm&gt;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정의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for_each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Inputiterator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start,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Inputiterator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last, Function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PrintValue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){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“ “ &lt;&lt;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vector&lt;int&gt; v = {1, 2, 3, 4, 5};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for_each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v.begin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v.end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PrintValue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9871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9A9F21-BE72-2ADB-F0C6-E313D7D94A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ACC1576-19D3-D0D9-AFB1-BD103420EDCC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Storage Class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4E9D6DA8-2FCC-1990-B6D7-A1EA32DEC8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139351"/>
              </p:ext>
            </p:extLst>
          </p:nvPr>
        </p:nvGraphicFramePr>
        <p:xfrm>
          <a:off x="126230" y="882633"/>
          <a:ext cx="9246370" cy="36322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4637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6322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Storage 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함수의 특성을 설명하는데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프로그램 실행 중 특정 변수의 존재를 추적하는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Lifetime, visibility, initial value, storage location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결정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유형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Auto storage 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블록 내부 선언된 모든 변수의 기본 클래스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(RAM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저장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Register storage 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변수를 레지스터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메모리에 저장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(CPU/RAM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저장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Extern storage 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변수가 사용된 동일한 블록이 아닌 다른 곳에 정의되어 있음을 알려줌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(RAM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저장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Static storage 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내 선언된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static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변수는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외부에서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이용해서 명시적 초기화 해야 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class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static function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static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변수와 다른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static function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에만 접근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Mutable storage 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const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객체의 멤버를 수정할 때 수정할 변수의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 type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앞에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mutable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표기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Thread_local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storage 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class specifier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이용해 객체를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thread_local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정의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storage specifier(static,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extern)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과 결합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25E7336-6500-80B1-D87B-9004E1C0D85F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0B328DC-81D4-5F9F-EC12-DD516923EC39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EC7C5288-FF2E-344E-6966-DB5DF62CD7DE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E5FAA286-A3FD-2527-06F9-C4D17E87D1F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52986" y="4697960"/>
            <a:ext cx="5639228" cy="216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736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645565-6E96-E1F8-5B82-6B12DB1722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29BADBC-AF35-91DC-8A8B-2C8F520991E6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</a:t>
            </a:r>
            <a:r>
              <a:rPr lang="ko-KR" altLang="en-US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Input/Output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990B54B-233C-DD68-3B5C-164A5525A4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952773"/>
              </p:ext>
            </p:extLst>
          </p:nvPr>
        </p:nvGraphicFramePr>
        <p:xfrm>
          <a:off x="126230" y="882633"/>
          <a:ext cx="9246370" cy="557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4637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6322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Input/Output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헤더파일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&lt;iostream&gt;: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표준 입출력 스트림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cin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cout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cerr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iomanip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&gt;: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입출력 스트림 조작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setw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setprecision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fstream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&gt;: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파일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스트림 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&lt;bits/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stdc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++&gt;: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모든 표준 라이브러리 포함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(GNU C++ library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비표준 헤더 파일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cin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iostream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객체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Extraction operator(&gt;&gt;)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기본 형식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cin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&gt;&gt;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변수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 &gt;&gt;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변수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cin.getline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(char* buffer, int N);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길이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 문자 스트림을 버퍼로 읽기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(N-1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문자를 읽거나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파일 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개행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문자 만나면 종료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cin.get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(char&amp; var);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cin.read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(char*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buffer,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cin.ignore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();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입력 버퍼에서 하나 이상의 문자를 무시하거나 지움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Ex)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cin.ignore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numeric_limits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streamsize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&gt;::max(), '\n’);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개행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문자를 무시하여 연속으로 입력 받기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 Library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stdio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buffer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동기화 하는데 시간 낭비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std::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ios_base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::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sync_with_stdio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(false);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cin.tie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(NULL);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scanf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보다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빨라짐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scanf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runtime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format argument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해석하고 여러 변수 사용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compile time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이를 수행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cout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iostream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객체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insertion operator(&lt;&lt;)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cout.write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(char* str, int n);  str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읽은 길이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문자 출력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cout.put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(char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);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ch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저장된 문자 출력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cout.precision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(int n);  float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값을 사용할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떄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소수점 정밀도를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설정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 ex. N=5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소수점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4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번째 자리까지 출력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Manipulator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endl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새 줄 입력 후 출력 스트림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flush(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메모리 차지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\n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새 줄만 삽입하고 출력 버퍼를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flush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하지 않음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메모리 차지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ws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문자열 시퀀스의 공백 무시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(Ex.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Getline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(str &gt;&gt;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std:ws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line);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ends: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출력 스트림에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NULL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문자 삽입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flush: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출력 스트림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flush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8992930-C59F-ADB1-B525-FB226AF2F0B1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B4C4293-1D3C-3079-963C-FED265AEA1EB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4C5238DC-464F-8951-AD2F-C4E67CCB983D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7107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519228-A87E-C657-A434-6B8ECB42EF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EFC87B-85AF-F2B3-597F-C57DE8AC7708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2C2A32C1-F3F1-CDD4-88DE-7174257A89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611401"/>
              </p:ext>
            </p:extLst>
          </p:nvPr>
        </p:nvGraphicFramePr>
        <p:xfrm>
          <a:off x="126229" y="882634"/>
          <a:ext cx="8567701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6770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07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필요성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 중복 감소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모듈화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추상화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Overloading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이름은 같지만 매개변수의 개수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 다른 멤버를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 이상 만드는 경우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생성자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인덱싱된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속성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유형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Function overloading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Operator overloading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Ambiguity(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모호성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Compiler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어떤 함수를 호출할지 결정할 수 없는 경우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원인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Type Conversion: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Function with Default Argument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Function with Pass by Reference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Friend Function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private, protected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데이터에 접근 가능한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special function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비멤버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함수 또는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friend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선언된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함수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friend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키워드는 함수 선언에만 배치되고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정의에는 배치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friend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함수가 호출되면 객체 이름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/dot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연산자가 사용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객체를 값에 액세스 하려는 인수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7DAB432-E3AC-DE91-619E-E6A7B46ECA0A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AD65624-9E8B-43ED-2BDF-2E0FF2CBA10D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E513D2DF-EA26-2C54-CBD5-BFB2A9985FE2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DEE6FF5B-E076-ACA3-6C87-4B52EEA3356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16430" y="2050047"/>
            <a:ext cx="3446947" cy="180396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F7F030F-749D-2CFC-304E-09C3CAC506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24" y="4883146"/>
            <a:ext cx="3295650" cy="1925182"/>
          </a:xfrm>
          <a:prstGeom prst="rect">
            <a:avLst/>
          </a:prstGeom>
        </p:spPr>
      </p:pic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FEBADE9E-CADF-7C81-DA5F-C4A9D616BE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7277665"/>
              </p:ext>
            </p:extLst>
          </p:nvPr>
        </p:nvGraphicFramePr>
        <p:xfrm>
          <a:off x="1507574" y="5999338"/>
          <a:ext cx="1850940" cy="8004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094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17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오류 발생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(Type Conversion)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해결 방법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float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double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처리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pic>
        <p:nvPicPr>
          <p:cNvPr id="12" name="그림 11">
            <a:extLst>
              <a:ext uri="{FF2B5EF4-FFF2-40B4-BE49-F238E27FC236}">
                <a16:creationId xmlns:a16="http://schemas.microsoft.com/office/drawing/2014/main" id="{3893B38E-9F91-5D56-7916-0713D48DD4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7512" y="4883147"/>
            <a:ext cx="3113221" cy="1929176"/>
          </a:xfrm>
          <a:prstGeom prst="rect">
            <a:avLst/>
          </a:prstGeom>
        </p:spPr>
      </p:pic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E34E7BEB-B5CB-C7BB-E70B-F13EF0BF23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3380380"/>
              </p:ext>
            </p:extLst>
          </p:nvPr>
        </p:nvGraphicFramePr>
        <p:xfrm>
          <a:off x="4606270" y="6002626"/>
          <a:ext cx="1944303" cy="8004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3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17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오류 발생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(Default Argument)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해결 방법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default(int b= 9)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삭제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DE6424D9-75BA-A5FF-2415-0760BC9022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9025" y="4874680"/>
            <a:ext cx="3295651" cy="1931003"/>
          </a:xfrm>
          <a:prstGeom prst="rect">
            <a:avLst/>
          </a:prstGeom>
        </p:spPr>
      </p:pic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AC956A4C-F877-CFF4-09EF-5AF464A9CD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224353"/>
              </p:ext>
            </p:extLst>
          </p:nvPr>
        </p:nvGraphicFramePr>
        <p:xfrm>
          <a:off x="8004056" y="4883146"/>
          <a:ext cx="1944303" cy="8004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3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17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오류 발생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(Pass by Reference)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해결 방법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int&amp;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int*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pic>
        <p:nvPicPr>
          <p:cNvPr id="19" name="그림 18">
            <a:extLst>
              <a:ext uri="{FF2B5EF4-FFF2-40B4-BE49-F238E27FC236}">
                <a16:creationId xmlns:a16="http://schemas.microsoft.com/office/drawing/2014/main" id="{339D076C-B819-7271-58AE-8A838FEEFD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76207" y="891100"/>
            <a:ext cx="2156032" cy="3931920"/>
          </a:xfrm>
          <a:prstGeom prst="rect">
            <a:avLst/>
          </a:prstGeom>
        </p:spPr>
      </p:pic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3D4EDCEC-209C-4DA9-6EBE-B7EC195F17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951055"/>
              </p:ext>
            </p:extLst>
          </p:nvPr>
        </p:nvGraphicFramePr>
        <p:xfrm>
          <a:off x="9804590" y="4209186"/>
          <a:ext cx="1321299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299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10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310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Enter the first number : 789</a:t>
                      </a:r>
                      <a:b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Enter the second number : 982</a:t>
                      </a:r>
                      <a:b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Largest number is 982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4459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9263</TotalTime>
  <Words>20972</Words>
  <Application>Microsoft Office PowerPoint</Application>
  <PresentationFormat>와이드스크린</PresentationFormat>
  <Paragraphs>3171</Paragraphs>
  <Slides>51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51</vt:i4>
      </vt:variant>
    </vt:vector>
  </HeadingPairs>
  <TitlesOfParts>
    <vt:vector size="56" baseType="lpstr">
      <vt:lpstr>맑은 고딕</vt:lpstr>
      <vt:lpstr>Arial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성호 김</dc:creator>
  <cp:lastModifiedBy>성호 김</cp:lastModifiedBy>
  <cp:revision>468</cp:revision>
  <dcterms:created xsi:type="dcterms:W3CDTF">2023-11-29T11:04:36Z</dcterms:created>
  <dcterms:modified xsi:type="dcterms:W3CDTF">2024-02-13T14:21:04Z</dcterms:modified>
</cp:coreProperties>
</file>