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31" r:id="rId2"/>
    <p:sldId id="316" r:id="rId3"/>
    <p:sldId id="320" r:id="rId4"/>
    <p:sldId id="321" r:id="rId5"/>
    <p:sldId id="324" r:id="rId6"/>
    <p:sldId id="319" r:id="rId7"/>
    <p:sldId id="317" r:id="rId8"/>
    <p:sldId id="318" r:id="rId9"/>
    <p:sldId id="323" r:id="rId10"/>
    <p:sldId id="322" r:id="rId11"/>
    <p:sldId id="325" r:id="rId12"/>
    <p:sldId id="332" r:id="rId13"/>
    <p:sldId id="333" r:id="rId14"/>
    <p:sldId id="327" r:id="rId15"/>
    <p:sldId id="328" r:id="rId16"/>
    <p:sldId id="336" r:id="rId17"/>
    <p:sldId id="330" r:id="rId18"/>
    <p:sldId id="329" r:id="rId19"/>
    <p:sldId id="335" r:id="rId20"/>
    <p:sldId id="334" r:id="rId21"/>
    <p:sldId id="32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A91A365B-48B7-4EBF-AF60-08C300628A0E}">
          <p14:sldIdLst>
            <p14:sldId id="331"/>
          </p14:sldIdLst>
        </p14:section>
        <p14:section name="Input" id="{3187DD48-FF2B-4EF4-9256-35634FDF7276}">
          <p14:sldIdLst>
            <p14:sldId id="316"/>
            <p14:sldId id="320"/>
            <p14:sldId id="321"/>
            <p14:sldId id="324"/>
          </p14:sldIdLst>
        </p14:section>
        <p14:section name="Input Time Limit" id="{88AD046A-3B4B-4A16-8130-0CFD3E8A8009}">
          <p14:sldIdLst>
            <p14:sldId id="319"/>
          </p14:sldIdLst>
        </p14:section>
        <p14:section name="Output" id="{8090FEF6-F4DE-46F3-8FA4-9F45757EE138}">
          <p14:sldIdLst>
            <p14:sldId id="317"/>
            <p14:sldId id="318"/>
            <p14:sldId id="323"/>
          </p14:sldIdLst>
        </p14:section>
        <p14:section name="Operator" id="{FD6D6276-358C-4642-BAF9-1860FD5277B1}">
          <p14:sldIdLst>
            <p14:sldId id="322"/>
          </p14:sldIdLst>
        </p14:section>
        <p14:section name="Variable" id="{E79A7329-FB31-4602-8C67-6FC14847DD34}">
          <p14:sldIdLst>
            <p14:sldId id="325"/>
            <p14:sldId id="332"/>
            <p14:sldId id="333"/>
          </p14:sldIdLst>
        </p14:section>
        <p14:section name="Dictionary" id="{01BA0AAF-13C6-44E5-816C-521B69429806}">
          <p14:sldIdLst>
            <p14:sldId id="327"/>
            <p14:sldId id="328"/>
          </p14:sldIdLst>
        </p14:section>
        <p14:section name="List" id="{ACC7AB4D-61B2-4B05-B85A-9517E8978B97}">
          <p14:sldIdLst>
            <p14:sldId id="336"/>
          </p14:sldIdLst>
        </p14:section>
        <p14:section name="List Comprehension" id="{C249B7A6-E28F-45D5-A46D-05E06DF026C8}">
          <p14:sldIdLst>
            <p14:sldId id="330"/>
          </p14:sldIdLst>
        </p14:section>
        <p14:section name="String" id="{3DBDC9A7-5C90-4BF7-ADBE-44293537E94B}">
          <p14:sldIdLst>
            <p14:sldId id="329"/>
            <p14:sldId id="335"/>
          </p14:sldIdLst>
        </p14:section>
        <p14:section name="String Index and Slice" id="{28A61FE9-223F-4BDB-8030-C6F16C27DEA2}">
          <p14:sldIdLst>
            <p14:sldId id="334"/>
          </p14:sldIdLst>
        </p14:section>
        <p14:section name="Lambda" id="{74FDED0B-2977-427A-BE47-FA0F03AE3C46}">
          <p14:sldIdLst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07" autoAdjust="0"/>
    <p:restoredTop sz="84275" autoAdjust="0"/>
  </p:normalViewPr>
  <p:slideViewPr>
    <p:cSldViewPr snapToGrid="0">
      <p:cViewPr>
        <p:scale>
          <a:sx n="50" d="100"/>
          <a:sy n="50" d="100"/>
        </p:scale>
        <p:origin x="28" y="7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https://www.geeksforgeeks.org/python-comments/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https://www.geeksforgeeks.org/python-int-function/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8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28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https://www.geeksforgeeks.org/python-numbers/#decimal-numbers-in-python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r>
              <a:rPr lang="en-US" altLang="ko-KR" dirty="0"/>
              <a:t>https://www.geeksforgeeks.org/python-bytes-method/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4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20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https://www.geeksforgeeks.org/python-dictionary-fromkeys-method/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08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94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https://www.geeksforgeeks.org/python-list-comprehension-and-slicing/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82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https://www.geeksforgeeks.org/reverse-string-python-5-different-ways/</a:t>
            </a:r>
          </a:p>
          <a:p>
            <a:r>
              <a:rPr lang="en-US" altLang="ko-KR" dirty="0"/>
              <a:t>https://www.geeksforgeeks.org/g-fact-43-logical-operators-on-string-in-python/</a:t>
            </a:r>
          </a:p>
          <a:p>
            <a:r>
              <a:rPr lang="en-US" altLang="ko-KR" dirty="0"/>
              <a:t>https://www.geeksforgeeks.org/python-find-duplicate-characters-string/</a:t>
            </a:r>
          </a:p>
          <a:p>
            <a:r>
              <a:rPr lang="en-US" altLang="ko-KR" dirty="0"/>
              <a:t>https://www.geeksforgeeks.org/python-program-check-string-palindrome-not/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89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https://www.geeksforgeeks.org/python-string-join-method/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0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2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https://www.geeksforgeeks.org/how-to-index-and-slice-strings-in-python/</a:t>
            </a:r>
          </a:p>
          <a:p>
            <a:r>
              <a:rPr lang="en-US" altLang="ko-KR" dirty="0"/>
              <a:t>https://www.geeksforgeeks.org/string-slicing-in-python/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08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https://www.geeksforgeeks.org/python-lambda-anonymous-functions-filter-map-reduce/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4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5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6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1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2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https://www.geeksforgeeks.org/python-string-format-method/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5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1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0330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line comment(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Multiline comment( Multi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literal( single (‘comment script') / ( “”” 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python ignore string literals that aren’t assign to variable(So, can use comment) like ‘hello’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Docstring comment( “””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triple quotes(“””)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Docstring appears right after function, 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module like def func1: ... , “comment is ...”, print(func1.__doc__)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__doc__ attribute, can print comment of function, module,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reading and distinguish from letter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iiterals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docstring should start capital letter and end with 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using help(), get information about description of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good to involve description about function operation, parameter, return value, attribute,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8FAB090D-FF42-0984-B6EC-98DE2D813BCA}"/>
              </a:ext>
            </a:extLst>
          </p:cNvPr>
          <p:cNvGrpSpPr/>
          <p:nvPr/>
        </p:nvGrpSpPr>
        <p:grpSpPr>
          <a:xfrm>
            <a:off x="8681662" y="961004"/>
            <a:ext cx="2870200" cy="1473573"/>
            <a:chOff x="4038600" y="2566987"/>
            <a:chExt cx="4114800" cy="21125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E9FEB78-B133-94A2-262E-9038C7B9E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2566987"/>
              <a:ext cx="4114800" cy="17240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3373B8-B661-C489-CFE4-FA0DA2E67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00" y="4289018"/>
              <a:ext cx="33337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37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8699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Python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Arithmetic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+, -, *, %, / (In python 2.x, / return integer, in python 3.x / return float)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// (division floor-return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** (power)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Parentheses, Exponentiation, Multiplication/Division, Addition/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&lt;, &lt;=, &gt;, &gt;=, ==, !=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Arithmetic operator &gt; 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Comparison operator has same precedence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Logical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and, or,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not &gt; and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&amp;, |, &lt;&lt;, &gt;&gt;, ~, ^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- not &gt; shift &gt; and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=, +=, -=, *=, %=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Identity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is, is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check if 2 values are located on same part of memory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Membership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in, not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value or variable is in a sequence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if [expression] else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4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2449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is container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must start with letter / underscore (can’t start with number)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is case-sensitive(name, Name, NAME are different)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=, assign single value to variable like a = b = c = 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,, assign different value to multiple variables like a, b, c = 1, 20.2,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use same name variable, variable refers to new value and type like a = 10, a =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global keyword is declared inside function(not outside function)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print()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concatenation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print(“Name:”, name)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{name}”)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unpacking Ex) name, age, city = “John”, 30, “New York”, print(name)  John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multiple assignment Ex) a, b, c = 1, 2, 3, print(a, b, c)  1 2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f-string(formatted string literal)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f-string uses dictionary variable and accesses value of dictionary, use ‘’ like {person[‘name’]} (person: variable name, name: key)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type is class, variable is instance of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Built-in 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Numeric(Integer, Float, Complex number)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int class, no limit to how long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int(x, base)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x: optional, string(default: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base: optional, base of number(default: 10)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Exception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don’t have __int__() or __index__()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can’t be converted to integer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C99CD93-DEB5-0697-6661-0680CA1BE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821" y="1557127"/>
            <a:ext cx="2782166" cy="225089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B23F9F-5065-B5A9-985B-06F0278FB1F5}"/>
              </a:ext>
            </a:extLst>
          </p:cNvPr>
          <p:cNvGrpSpPr/>
          <p:nvPr/>
        </p:nvGrpSpPr>
        <p:grpSpPr>
          <a:xfrm>
            <a:off x="5926064" y="5099823"/>
            <a:ext cx="3793298" cy="1049084"/>
            <a:chOff x="4033837" y="3359898"/>
            <a:chExt cx="6096000" cy="16859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47FE29-0844-8FEC-FBCF-155C07A7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3837" y="3359898"/>
              <a:ext cx="4124325" cy="16859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F78CD9-1D4D-858C-1D58-6B37C7D1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8162" y="3363753"/>
              <a:ext cx="1971675" cy="904875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F4B5AE-BA07-09FA-0F8D-A265847278CC}"/>
              </a:ext>
            </a:extLst>
          </p:cNvPr>
          <p:cNvGrpSpPr/>
          <p:nvPr/>
        </p:nvGrpSpPr>
        <p:grpSpPr>
          <a:xfrm>
            <a:off x="9904891" y="5140961"/>
            <a:ext cx="1975519" cy="1339798"/>
            <a:chOff x="4719637" y="2495550"/>
            <a:chExt cx="2752725" cy="18669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D91059A-0096-FD54-A02A-2D97C467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9637" y="2495550"/>
              <a:ext cx="2752725" cy="18669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1F4FC7E-BCFD-B780-F640-18913804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0312" y="2495550"/>
              <a:ext cx="11620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58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30663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float: float class, any number/number in form of string, inf/infinity/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complex number: complex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complex([real[, imaginary]])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real: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imaginary: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Exception(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if first element is string, second element shouldn’t be passed(string must not contain whitespace around +, -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Sequence type(String, List, Tuple)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String: str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List: use square brackets( [] 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difference with list is immutable(can’t modify), use parentheses ( ()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For access element, index must be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Boolean(True,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no duplicate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For access element, use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Dictionary: use curly braces( {}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bytes)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Safe way to expose buffer protocol(avoid copy and juggle pointer to data)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Buffer protocol: way to access internal data(memory array/buffer) of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Direct read and write access to object data without copy(useful when slicing)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(source, encoding, errors)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provide mutable sequence of integer(0 &lt;= x &lt;= 255)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source: optional, initialize array of bytes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encoding: optional, encoding of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errors: optional, take actions when encoding fails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bytes(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enc, err)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Convert object to immutable byte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source object be converted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enc: encoding if object is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err: way to handle error if string conversion fails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FBB66779-0E9B-CEE8-C3E0-D15234F62CAC}"/>
              </a:ext>
            </a:extLst>
          </p:cNvPr>
          <p:cNvGrpSpPr/>
          <p:nvPr/>
        </p:nvGrpSpPr>
        <p:grpSpPr>
          <a:xfrm>
            <a:off x="7416823" y="2106871"/>
            <a:ext cx="4087886" cy="1890265"/>
            <a:chOff x="4081462" y="1662112"/>
            <a:chExt cx="7642140" cy="35337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F77C5B-2F43-5E52-A59E-4BFAD257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1462" y="1662112"/>
              <a:ext cx="4029075" cy="35337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D485C5B-13D1-311D-B7E8-F4755B81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3152" y="1662112"/>
              <a:ext cx="3600450" cy="2962275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76D5EFE-03A1-4FF1-AF0A-E94A0D759EAF}"/>
              </a:ext>
            </a:extLst>
          </p:cNvPr>
          <p:cNvGrpSpPr/>
          <p:nvPr/>
        </p:nvGrpSpPr>
        <p:grpSpPr>
          <a:xfrm>
            <a:off x="4274287" y="3541331"/>
            <a:ext cx="1932618" cy="783087"/>
            <a:chOff x="4262437" y="2686050"/>
            <a:chExt cx="3667125" cy="148590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C34ED92-EDB4-6532-72FA-4A027B023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2437" y="2686050"/>
              <a:ext cx="3667125" cy="14859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127E031-8D91-F018-682E-B7093B90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23432" y="3600450"/>
              <a:ext cx="504825" cy="5715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9517EBB-6FF3-D39F-F808-8A73E33BBA08}"/>
              </a:ext>
            </a:extLst>
          </p:cNvPr>
          <p:cNvGrpSpPr/>
          <p:nvPr/>
        </p:nvGrpSpPr>
        <p:grpSpPr>
          <a:xfrm>
            <a:off x="6086091" y="5099823"/>
            <a:ext cx="2523655" cy="1433218"/>
            <a:chOff x="3997252" y="2462212"/>
            <a:chExt cx="4200110" cy="2385299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7CB9EF5-3D95-AD60-695D-7B978179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0500" y="2462212"/>
              <a:ext cx="4191000" cy="1933575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6C4527-9B59-6D77-2CBE-CF4E3F24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97252" y="4374750"/>
              <a:ext cx="4200110" cy="472761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41D8D84-ECF0-26DF-33CC-8275DF3975DD}"/>
              </a:ext>
            </a:extLst>
          </p:cNvPr>
          <p:cNvGrpSpPr/>
          <p:nvPr/>
        </p:nvGrpSpPr>
        <p:grpSpPr>
          <a:xfrm>
            <a:off x="8752598" y="4946921"/>
            <a:ext cx="2511211" cy="1627972"/>
            <a:chOff x="-3568196" y="2462596"/>
            <a:chExt cx="3988198" cy="2585476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E98BF3-397E-FF39-A93E-88697DAC0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3568196" y="2466797"/>
              <a:ext cx="3981450" cy="258127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B153E9B-AD09-9D95-4651-5EA0AD65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003771" y="2462596"/>
              <a:ext cx="1423773" cy="115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05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2847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Integer: array of size initialized to 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array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size with elements(0-256)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string: encoded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No arguments: array of size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String Error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strict: when encode failure, raise default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UnicodeDecodeError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ignore: ignore unencodable character and encode remaining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replace: replace unencodable character with ‘?’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Magic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starting and ending with __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for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 Dunder method(Double Underscores)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confirm the magic methods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Decimal Error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avoid decimal error caused by calculation of float point 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decimal module(import decimal)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Useful when defining accuracy of float type, financial applications,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D2BEE60-F956-20A8-79D6-39C345CC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439" y="3704365"/>
            <a:ext cx="2281238" cy="2462213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2869C9D6-AC7F-9934-98DB-4E2927EE15BB}"/>
              </a:ext>
            </a:extLst>
          </p:cNvPr>
          <p:cNvGrpSpPr/>
          <p:nvPr/>
        </p:nvGrpSpPr>
        <p:grpSpPr>
          <a:xfrm>
            <a:off x="6776439" y="922587"/>
            <a:ext cx="2998788" cy="2623130"/>
            <a:chOff x="3681412" y="1771650"/>
            <a:chExt cx="4829175" cy="42242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8599B5-1303-D6A0-C028-5AC8E3AB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1412" y="1771650"/>
              <a:ext cx="4829175" cy="3314700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056EA42-4F3D-1F86-7650-362108ED16EB}"/>
                </a:ext>
              </a:extLst>
            </p:cNvPr>
            <p:cNvGrpSpPr/>
            <p:nvPr/>
          </p:nvGrpSpPr>
          <p:grpSpPr>
            <a:xfrm>
              <a:off x="3681412" y="5075223"/>
              <a:ext cx="4829175" cy="920651"/>
              <a:chOff x="3338512" y="3105150"/>
              <a:chExt cx="5514975" cy="105139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DC0A9D4-668B-AB2B-01C2-9055A420F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8512" y="3105150"/>
                <a:ext cx="5514975" cy="647700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25070805-DCB1-A8B1-B737-A0928F445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8512" y="3752850"/>
                <a:ext cx="5514975" cy="403694"/>
              </a:xfrm>
              <a:prstGeom prst="rect">
                <a:avLst/>
              </a:prstGeom>
            </p:spPr>
          </p:pic>
        </p:grp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F6CAF069-605E-64E5-7CEF-968E135F79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62" y="4659002"/>
            <a:ext cx="2505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3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04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 : value (pairs)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{key1:val1, key2:val2, 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different from list, tuple, array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each key has associated value(as of Python 3.7,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are ordered and can’t contain duplicated keys)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can be of any data type, can be duplicated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It can be created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indexing to add elements or Use update()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{},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 = ‘Hello’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access value of dictionary, refer to key name or get(key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delete element, use del(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all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copy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return value of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dict.items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tuple for each key 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dictionary’s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dict.update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(dict2): update dictionary with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dict.values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of all values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pop(): remove element with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popItem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last inserted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dict.setdefault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set key to default value if key isn’t specified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dict.has_key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(key): return true if dictionary contains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B0155A1-7707-3F11-4DF1-67741C47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208" y="1006618"/>
            <a:ext cx="3163359" cy="420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310940-07A5-3B7D-2FC3-E9BE40672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87" y="1769775"/>
            <a:ext cx="2204635" cy="754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F02DBF-CA4F-1EFC-3F77-F638B3CBE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137" y="1769775"/>
            <a:ext cx="2071273" cy="116691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9BA4CB-D86D-5C6A-7810-74C57ADBD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87" y="2563092"/>
            <a:ext cx="2267148" cy="4709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B333F23-3209-CF58-D9BA-67EC73C3E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887" y="3082795"/>
            <a:ext cx="2125451" cy="19920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7C308ED-D795-EEE9-CD5D-0848F4C45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9978" y="3084855"/>
            <a:ext cx="2713076" cy="142530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DEFD1F4-33C7-69F2-A1A1-DF38CCA745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7887" y="5142893"/>
            <a:ext cx="1958749" cy="754327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46FB45F-E0FF-83FA-65B3-9F309F1D03C3}"/>
              </a:ext>
            </a:extLst>
          </p:cNvPr>
          <p:cNvGrpSpPr/>
          <p:nvPr/>
        </p:nvGrpSpPr>
        <p:grpSpPr>
          <a:xfrm>
            <a:off x="210904" y="4946875"/>
            <a:ext cx="5929669" cy="1727970"/>
            <a:chOff x="-1476914" y="2472210"/>
            <a:chExt cx="12518670" cy="3648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E9BE32-9094-22B3-7711-D3EEC28B4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476914" y="2472210"/>
              <a:ext cx="5429250" cy="36480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CCE1044-0ADB-BA50-70B5-2A189D97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69456" y="2472210"/>
              <a:ext cx="6972300" cy="27051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957887" y="5946170"/>
            <a:ext cx="3656851" cy="750409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0159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3976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Shallow copy occurs(if append value in list, dictionary’s values are appended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must use {key: list(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for key in sequence} for preventing aliasing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854399" y="910785"/>
            <a:ext cx="3718413" cy="763042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FDCDB2-8460-2087-99C8-FEE97EA3ECB4}"/>
              </a:ext>
            </a:extLst>
          </p:cNvPr>
          <p:cNvGrpSpPr/>
          <p:nvPr/>
        </p:nvGrpSpPr>
        <p:grpSpPr>
          <a:xfrm>
            <a:off x="6854399" y="1749440"/>
            <a:ext cx="3182850" cy="3929930"/>
            <a:chOff x="6220791" y="1777337"/>
            <a:chExt cx="3533895" cy="43633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862F21-E3D4-DB4F-1261-A04897110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20791" y="1777337"/>
              <a:ext cx="3522592" cy="3335552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444994E-4B28-AE27-7FBB-491E1FBB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20791" y="5127495"/>
              <a:ext cx="3533895" cy="1013215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027DC66-7A78-512D-7726-D3A2816B2913}"/>
              </a:ext>
            </a:extLst>
          </p:cNvPr>
          <p:cNvGrpSpPr/>
          <p:nvPr/>
        </p:nvGrpSpPr>
        <p:grpSpPr>
          <a:xfrm>
            <a:off x="6854399" y="5726595"/>
            <a:ext cx="3640976" cy="923130"/>
            <a:chOff x="252016" y="2638732"/>
            <a:chExt cx="4084626" cy="1035613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1309D6D-D422-C393-30A0-DB43049A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016" y="2638732"/>
              <a:ext cx="4084626" cy="63083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78273B5-4EAC-B90B-0A4C-D07F85B0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2016" y="3269562"/>
              <a:ext cx="4084626" cy="404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68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0432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06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8318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Comprehension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Way to define and create list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Component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Output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Optional predicate part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 x ** 2 for x in range(1, 11) if x % 2 == 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Output expression: x **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Input sequence: range(1, 11)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Variable: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Predicate part: if x % 2 == 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[start : stop : steps]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default: 0, stop default: last index of list, step default: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6D97A81-99AC-C79D-6B19-A654C6A891DA}"/>
              </a:ext>
            </a:extLst>
          </p:cNvPr>
          <p:cNvGrpSpPr/>
          <p:nvPr/>
        </p:nvGrpSpPr>
        <p:grpSpPr>
          <a:xfrm>
            <a:off x="6826279" y="960770"/>
            <a:ext cx="5142992" cy="4729020"/>
            <a:chOff x="4150813" y="1252603"/>
            <a:chExt cx="7458341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D7C57A-0E10-7E23-AE12-CB3D4B50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0813" y="1252603"/>
              <a:ext cx="3785692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12C85B-6982-1645-8511-0830F3EBD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504" y="1252603"/>
              <a:ext cx="3676650" cy="36957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0F8A3EB-C336-EBFC-1A1F-AA8E3C940D17}"/>
              </a:ext>
            </a:extLst>
          </p:cNvPr>
          <p:cNvGrpSpPr/>
          <p:nvPr/>
        </p:nvGrpSpPr>
        <p:grpSpPr>
          <a:xfrm>
            <a:off x="225010" y="3795027"/>
            <a:ext cx="3639044" cy="2887809"/>
            <a:chOff x="753461" y="-234766"/>
            <a:chExt cx="8642043" cy="685800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04026ED-3CAC-EEDE-F93C-8D29DD256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0229" y="-234766"/>
              <a:ext cx="4105275" cy="29337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8861E6E-530E-5FDF-85C8-15858FC6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3461" y="-234766"/>
              <a:ext cx="4547050" cy="68580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7CCEC73-5964-79B4-05A1-0FD6FC7C15C0}"/>
              </a:ext>
            </a:extLst>
          </p:cNvPr>
          <p:cNvGrpSpPr/>
          <p:nvPr/>
        </p:nvGrpSpPr>
        <p:grpSpPr>
          <a:xfrm>
            <a:off x="2276497" y="5115539"/>
            <a:ext cx="4296253" cy="1518877"/>
            <a:chOff x="-2875704" y="2840279"/>
            <a:chExt cx="11315700" cy="400050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DF5E9D1-466A-2392-71B2-49FBEBB1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875704" y="2840279"/>
              <a:ext cx="7610475" cy="400050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C38A2AC1-A66D-D760-44C4-90287AC9D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34771" y="2845527"/>
              <a:ext cx="3705225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28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2929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structure that represents sequence of characters(python hasn’t character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Immutable type(Reassignment is possible)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convert string to list and later, convert list to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use slicing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use del keyword like del str1, str1 object is deleted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single quote or double quotes or triple quotes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each character, use positive/negative index(Refer “String Index and Slice” page)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Reverse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recursion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stack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slicing method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reversed()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comprehension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and list’s function ( O(n, 1)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using single/double quotes in string, use \quote or triple quotes outside string or different quote inside 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operation between strings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 operator: if 1st element is false return 1st element, if 1st,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or operator: if 1st element is true return 1st element, if 1st element is false and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 and str2))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Duplicated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reduce(), filter(), count(), Counter(), set(), join()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31983243-8525-94FD-217B-7FA77BB13E29}"/>
              </a:ext>
            </a:extLst>
          </p:cNvPr>
          <p:cNvGrpSpPr/>
          <p:nvPr/>
        </p:nvGrpSpPr>
        <p:grpSpPr>
          <a:xfrm>
            <a:off x="4910051" y="4703323"/>
            <a:ext cx="6092037" cy="1953009"/>
            <a:chOff x="-6011328" y="2077707"/>
            <a:chExt cx="8636977" cy="27688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2FF8A5-5713-CE50-B846-02BA056E6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975558" y="2077707"/>
              <a:ext cx="2152650" cy="12192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570B5B2-C6ED-32D7-2AA7-869117BC7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770459" y="2077708"/>
              <a:ext cx="3390678" cy="121552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C99CC89-0700-B73A-069E-0C0CF90F8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975558" y="3326858"/>
              <a:ext cx="2514600" cy="714375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F5ED1A23-7B16-26B2-1759-EE92A0672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420515" y="3333196"/>
              <a:ext cx="3362765" cy="70933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09DC0C2-02B1-1E28-4C75-692DF4F1F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011328" y="4094107"/>
              <a:ext cx="6019800" cy="7524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22AFDF25-F360-34B3-D416-7091E47E5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424" y="3841563"/>
              <a:ext cx="2562225" cy="962025"/>
            </a:xfrm>
            <a:prstGeom prst="rect">
              <a:avLst/>
            </a:prstGeom>
          </p:spPr>
        </p:pic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CB1286C5-0593-578F-6A11-C66E40961F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7989" y="998811"/>
            <a:ext cx="3855400" cy="190949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D2EF81A-1C47-A554-2C6A-D4654467F4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52446" y="3266679"/>
            <a:ext cx="2357677" cy="19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1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Constant &amp; Functions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5601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Constants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Functions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join()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join elements of sequence separated by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string_name.join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list, tuple, string, dictionary,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inserted between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iterable’s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contains non-string value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BB57C374-8D27-177A-45FD-725B737E965B}"/>
              </a:ext>
            </a:extLst>
          </p:cNvPr>
          <p:cNvGrpSpPr/>
          <p:nvPr/>
        </p:nvGrpSpPr>
        <p:grpSpPr>
          <a:xfrm>
            <a:off x="4859561" y="1003981"/>
            <a:ext cx="1443093" cy="405036"/>
            <a:chOff x="5005387" y="1361441"/>
            <a:chExt cx="2198396" cy="6170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EE031B-07E4-C359-4C78-8383A12E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5387" y="1361441"/>
              <a:ext cx="2181225" cy="5048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4D72588-D430-D9C2-0270-8E7671D3A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6983" y="1626045"/>
              <a:ext cx="1066800" cy="35242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969E662-3A02-2357-4367-2AE1C5AA2EC8}"/>
              </a:ext>
            </a:extLst>
          </p:cNvPr>
          <p:cNvGrpSpPr/>
          <p:nvPr/>
        </p:nvGrpSpPr>
        <p:grpSpPr>
          <a:xfrm>
            <a:off x="8238000" y="1265929"/>
            <a:ext cx="2107091" cy="1625649"/>
            <a:chOff x="4491037" y="2190750"/>
            <a:chExt cx="3209925" cy="247650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91D08E1-CB4E-4545-B111-EBBF029C8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037" y="2190750"/>
              <a:ext cx="3209925" cy="24765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D2AA9B-D2A9-D183-91CB-64A34ED5E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5999" y="2894563"/>
              <a:ext cx="1447800" cy="3048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6168855-010C-2955-7F96-506820F6C447}"/>
              </a:ext>
            </a:extLst>
          </p:cNvPr>
          <p:cNvGrpSpPr/>
          <p:nvPr/>
        </p:nvGrpSpPr>
        <p:grpSpPr>
          <a:xfrm>
            <a:off x="4859561" y="1406523"/>
            <a:ext cx="2601038" cy="825329"/>
            <a:chOff x="-213423" y="2840391"/>
            <a:chExt cx="3962400" cy="125730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6C82C30-DEFD-0D1B-FD5B-3AB35FD7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13423" y="2840391"/>
              <a:ext cx="3962400" cy="125730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F2F1826-2D30-3E3F-34B4-7A67BC53C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44002" y="3707166"/>
              <a:ext cx="1704975" cy="39052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B5BE355-F72C-C3CD-3EF7-BFBCEAFF0ADF}"/>
              </a:ext>
            </a:extLst>
          </p:cNvPr>
          <p:cNvGrpSpPr/>
          <p:nvPr/>
        </p:nvGrpSpPr>
        <p:grpSpPr>
          <a:xfrm>
            <a:off x="4859561" y="2298781"/>
            <a:ext cx="3325293" cy="625510"/>
            <a:chOff x="649807" y="4760596"/>
            <a:chExt cx="5065724" cy="95289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4151649-88E3-B7BE-B172-1EEC8E34B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807" y="4760596"/>
              <a:ext cx="5038725" cy="88582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E96F9F2-096C-0828-1F13-342942210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9056" y="5380118"/>
              <a:ext cx="2276475" cy="333375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8D259E-A201-A669-392A-0A1F7D43A771}"/>
              </a:ext>
            </a:extLst>
          </p:cNvPr>
          <p:cNvSpPr/>
          <p:nvPr/>
        </p:nvSpPr>
        <p:spPr>
          <a:xfrm rot="18900000">
            <a:off x="-1058879" y="1901664"/>
            <a:ext cx="7250364" cy="16818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effectLst>
                  <a:glow rad="50800">
                    <a:schemeClr val="tx1"/>
                  </a:glow>
                  <a:outerShdw blurRad="38100" dir="900000" algn="tl">
                    <a:srgbClr val="000000">
                      <a:alpha val="43137"/>
                    </a:srgbClr>
                  </a:outerShdw>
                </a:effectLst>
              </a:rPr>
              <a:t>Modifying</a:t>
            </a:r>
            <a:endParaRPr lang="ko-KR" altLang="en-US" sz="9600" b="1" dirty="0">
              <a:effectLst>
                <a:glow rad="50800">
                  <a:schemeClr val="tx1"/>
                </a:glow>
                <a:outerShdw blurRad="38100" dir="9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69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8634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 takes user input and converts “string”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input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 stop and wait user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 of returned object is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2.x, automatically convert input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Vulnerability: variable/function name as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explicitly convert input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raw_input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old version(python 2.x), it similar input() in Python 3.x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method is same as input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split(), map(), get 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split() is used to separate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input().split(separator,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separator: delimiter(default: white 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number(default: -1(no limit)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empty in (), white space is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map() is used to convert string to int or float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map object(iterator)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map(fun,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fun: function to which map passes each elements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which is to be mapped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input(),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input(“enter 2 values: “).split() # input value: 2,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# print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print(y) # print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m, n = map(int, input().split())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273E3095-1718-67A5-787F-7BEB60CE7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01" y="999820"/>
            <a:ext cx="3581400" cy="561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F6FB22B-3393-1E29-79D1-641C74DA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001" y="1602771"/>
            <a:ext cx="3647923" cy="19233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C7BF31-43E9-9B00-DE23-245147DED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820" y="3745252"/>
            <a:ext cx="2140247" cy="1106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500884-CB1B-DD19-58F0-1F7E73BD3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974" y="3741172"/>
            <a:ext cx="2376037" cy="495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96EA42-04AB-9DE1-A591-F5707C3ED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3820" y="4878820"/>
            <a:ext cx="3192233" cy="79201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25F5284-20C1-60A8-0D43-8B7842540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3820" y="5703697"/>
            <a:ext cx="3186187" cy="7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Index and Slice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1677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Index and Slice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data type is sequence made up of characters(letter, number, whitespace, symbol)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Indexing: referring to element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by position(index number can only be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Positive indexing: start 0(first element), last 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Negative indexing: start -1(last element), first –n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Slicing: feature that enables accessing part of sequence(can create substring)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string[start : end : step]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start/end: start/end index (Caution: element of end index isn’t included)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 argument that determines increment between each index for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[:] : copy of whole list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slice(stop) or slice(start, stop, step)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build-in function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get iterator that is index-based slicing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itertools.islice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start, stop[, step]_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sequence(list, string, tuple,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23BB120-8D09-584D-D506-C314ED4F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836" y="984971"/>
            <a:ext cx="4736741" cy="124918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49AE10-2422-51CF-6ACF-D5EAF2A5EE7B}"/>
              </a:ext>
            </a:extLst>
          </p:cNvPr>
          <p:cNvGrpSpPr/>
          <p:nvPr/>
        </p:nvGrpSpPr>
        <p:grpSpPr>
          <a:xfrm>
            <a:off x="7631582" y="4195535"/>
            <a:ext cx="3085925" cy="1159411"/>
            <a:chOff x="2390775" y="2628968"/>
            <a:chExt cx="4512664" cy="16954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028BCC-8771-2302-C329-0AD3B616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75" y="2628968"/>
              <a:ext cx="3705225" cy="16954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800C28-7873-A35F-B5CF-A98FD140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339" y="2628968"/>
              <a:ext cx="800100" cy="952499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7DE8D6A-F812-3E47-95A3-C65DA0FE8EA2}"/>
              </a:ext>
            </a:extLst>
          </p:cNvPr>
          <p:cNvGrpSpPr/>
          <p:nvPr/>
        </p:nvGrpSpPr>
        <p:grpSpPr>
          <a:xfrm>
            <a:off x="7664571" y="5394530"/>
            <a:ext cx="3685891" cy="1286940"/>
            <a:chOff x="4310245" y="3993017"/>
            <a:chExt cx="6110789" cy="21336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B7B67E0-9EB1-4935-E976-25D2AA41B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0245" y="3993017"/>
              <a:ext cx="3924300" cy="21336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993921F-6F9C-6AB4-09ED-2164EA78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49334" y="3993017"/>
              <a:ext cx="2171700" cy="13144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531FC76-1292-69A3-8DBB-585946019D86}"/>
              </a:ext>
            </a:extLst>
          </p:cNvPr>
          <p:cNvGrpSpPr/>
          <p:nvPr/>
        </p:nvGrpSpPr>
        <p:grpSpPr>
          <a:xfrm>
            <a:off x="7617628" y="2659672"/>
            <a:ext cx="2367050" cy="1502998"/>
            <a:chOff x="2685585" y="3159124"/>
            <a:chExt cx="4140216" cy="26289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C1E1077-2847-E0B1-23C0-52017694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85585" y="3159124"/>
              <a:ext cx="2552700" cy="26289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92C71E2-DCFC-D673-77DC-31CF45318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16076" y="3159124"/>
              <a:ext cx="1609725" cy="1190625"/>
            </a:xfrm>
            <a:prstGeom prst="rect">
              <a:avLst/>
            </a:prstGeom>
          </p:spPr>
        </p:pic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44A31105-24D3-ADB1-3C8E-B5FAC5C168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960" y="4324418"/>
            <a:ext cx="3345081" cy="10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2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814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function(=function without name)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lambda arguments :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Argument: 1&lt;=, expression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filter(function,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out all element of sequence(When condition is True)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reduce(function,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reduce() belongs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reduced result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641E89-2ACC-215A-307A-30AE0441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996" y="954774"/>
            <a:ext cx="2060597" cy="572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5A54A0-7784-AC8B-1CA2-E40E8B620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96" y="1599308"/>
            <a:ext cx="4426268" cy="5619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43A5E8-600A-D02A-8BE0-883FF4E40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4836" y="1596486"/>
            <a:ext cx="1718056" cy="36930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A8AD618-1A95-A809-6928-4B522A83B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996" y="2233138"/>
            <a:ext cx="3275546" cy="41747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194B6F2-B9BA-B655-7A5D-A401C17271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996" y="2722459"/>
            <a:ext cx="2130175" cy="28366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0D23E16-E0D6-0DCD-FC53-7D48482859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7996" y="3077975"/>
            <a:ext cx="3125684" cy="95269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BA0CBC5-AA8B-03ED-B852-2E2116D3AC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7996" y="4102515"/>
            <a:ext cx="2906244" cy="57268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6230969-EB46-832D-DD4B-181967FA0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7996" y="4747049"/>
            <a:ext cx="2365672" cy="57803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08CC13F-AFDF-FE9F-6314-EF1C43C67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7996" y="5396935"/>
            <a:ext cx="2303293" cy="62658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008C24C-C801-6F72-8DE7-7089F61A4A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7996" y="6095373"/>
            <a:ext cx="3527462" cy="60918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F53F4F0-7F2E-6405-24AE-F3C1DC832E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27506" y="6099070"/>
            <a:ext cx="2879155" cy="27580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4D4136A-5F27-783F-66A5-6EA24E0C88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5747" y="5396935"/>
            <a:ext cx="376712" cy="25562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4CB26BB-4C4D-0FBE-1D03-1BEE68D787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97767" y="4741892"/>
            <a:ext cx="3437496" cy="28926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809FF36-9A32-3888-BBD3-CD2E2DF898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4659" y="4105954"/>
            <a:ext cx="1545481" cy="2268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6A35D2F-774C-8831-DC22-350E71609E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8487" y="3073016"/>
            <a:ext cx="783713" cy="24649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C42CDE1-1231-F429-8629-36D75C9D60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94365" y="2729098"/>
            <a:ext cx="199303" cy="22275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76DCA86-87EA-85E6-EF80-9169DEEFC4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64376" y="2234152"/>
            <a:ext cx="199303" cy="66110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B4D8CA6-27BD-2C01-CADB-29AEA98B43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8171" y="959827"/>
            <a:ext cx="993169" cy="2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2312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from stdin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sys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get input from command line and internally call input(), automatically add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Reading multiple files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providing file 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command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C23D3B6-34FB-C7C9-2977-02BA8D8A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58" y="953983"/>
            <a:ext cx="1743076" cy="1214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3363B-16F1-0FC3-C54A-914A7EC2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897" y="2225628"/>
            <a:ext cx="3957806" cy="89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9EA7C-C361-8FE5-B425-5702A757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293" y="2234152"/>
            <a:ext cx="2350240" cy="89147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A6162CC-D6FB-C6E7-4E16-CC4E90F64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40" y="3253914"/>
            <a:ext cx="1678414" cy="167296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1235F24-F019-BEA4-9795-1B50D7C74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461" y="3241465"/>
            <a:ext cx="4185667" cy="16729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3DC7150-8232-BB1D-4AD3-4AF16FF24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40" y="4980161"/>
            <a:ext cx="7284406" cy="1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69559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 of 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 = “hello” 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b = 10  &lt;class ‘int’&gt;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 = 11.2  &lt;class ‘float’&gt;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d = (“val1”, “val2”, “val3”)  &lt;class ‘tuple’&gt;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 = {“val1”:1, “val2”:2, “val3”:3}  &lt;class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 = [“val1”, “val2”, “val3”]  &lt;class ‘list’&gt;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Character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loop(if-else) statement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string indexing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input()[0]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input()[2]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input()[-1]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can’t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escape character,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escape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 can’t read input data by limiting string length,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input data by limiting string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Fast I/O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().strip().split())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a, b, c,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string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Adding buffered IO code before submission code to make output faster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implements common interface(file-like object)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have internal pointer, every call of read(n) pointer advances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atexit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 provides simple interface to register function to be called when program closes down normally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input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os.fstat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s = input().decode()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(str(n)+”\n”)#integer, write(s)#string, write(“ “.join(map(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str,arr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))+”\n”) #array(list)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6905C9C-B0BB-5A53-A90D-FB918D2F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11" y="3180044"/>
            <a:ext cx="2433638" cy="342900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72D7E-CA02-F8C2-EBF3-D1F31F99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6880"/>
              </p:ext>
            </p:extLst>
          </p:nvPr>
        </p:nvGraphicFramePr>
        <p:xfrm>
          <a:off x="4381656" y="1062942"/>
          <a:ext cx="478904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type() gets return value’s type of 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input(“enter:”),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‘str’&gt;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int(input(“enter:”)),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‘int’&gt;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(4)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3964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as list or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[], n = int(input()) #Using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 #Using list of lists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[input(), int(input())]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try: #Using 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while True: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(int(input()))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except: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a = list(map(int, input().strip().split()))[:n] #Using map()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[int(t) for t in input().split()] #input: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print(“{}, {}”.format(x, y)) 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 = [int(x) for x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().split()] #input: 2 3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 [2, 3, 4]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 = list(map(int, input().split())) #input: 4, 5, 6, 1, 56, 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print(n)  [4, 5, 6, 1, 56, 21]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input().split() #input: hello 2 0 2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print(str,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hello [2, 0, 2, 0]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Time Limit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3268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Time Limit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on multiple platforms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try-except statement, handle timeout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select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select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for connection to platform-specific input-output monitoring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if-else statement, handle timeout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signal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signal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Receiving info from OS, pass info to program in form of signals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Define signal handler, create alarm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threading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Timer in 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C46915-1FAF-061D-402C-ADB8A5BF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788" y="943723"/>
            <a:ext cx="2443960" cy="1278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8D1BB1-FE10-CAEA-DD91-AC143F16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279" y="1468505"/>
            <a:ext cx="2437060" cy="1278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09E3E-6D44-B874-CED1-28D2C45E7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707" y="2778698"/>
            <a:ext cx="2107531" cy="35546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FC9F749-08D6-CF9E-1949-5E0C3B87E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23" y="4167955"/>
            <a:ext cx="2668666" cy="24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90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various output formats( format(), manipulation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parameters, f-strings, versatile % operator)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print() function syntax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print(value(s),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end=‘\n’, file=file, flush=flush)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‘’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default: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file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 file: object with write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 default: false  flush: specifying if output is flushed(true) or buffered(false)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true, each statement is printed separately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false, each statement is printed simultaneously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+ operator, concatenating string is possible Ex) print(‘val1 is ‘ + ‘defined’)  val1 is defined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format()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150.75, print(“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${:.2f}”.format(amount))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$150.75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print(‘{0}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{1}’.format(‘A’, ‘B’))  A and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print(‘{1}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{0}’.format(‘A’, ‘B’))  B and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 {0: 2d}, Val2: {other:7.2f}”.format(52, other=23.54))  Val1: 52, Val2: 23.54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tab = {‘val1’ : 12, ‘val2’:34, ‘val3’:56}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print(‘val1: {0[val1]:d}, val2: {0[val2]:d}, val3: {0[val3]:d}’.format(tab))  val1: 12, val2: 34, val3: 56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(val1= “hello”, val2=“world”)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print(“{val1} {val2}”.format(**data))  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(separator)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separating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is used for denoting last 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print(“Val1”, end=‘@’)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print(“Val2”)  Val1@Val2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print(‘G’, ‘F’, ‘G’,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=‘’)  GFG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print(’09’, ‘12’, ‘2016’,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=‘-’)  09-12-2016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print(‘’val3’, ‘val4’,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=‘@’)  val3@val4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name = ‘val1’, age = 23,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f”hello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my name is {name} and I’m {age} years old.”)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hello, my name is val1 and I’m 23 years old.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627DD63-67E7-6EA9-9BDD-42350201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27" y="1298961"/>
            <a:ext cx="3114675" cy="14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6982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Modulo Operator(%)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formatting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string + String modulo operator + Tuple with value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%[flags][width][.precision]type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%2d,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%5.2f”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05.333))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print(“val3: %3d, val4: %2d” % (240, 120))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print(“%7.3o” % (25)) #8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진수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print(“%10.3E” % (356.08977)) 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지수형태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5.33,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val3: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val4: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031,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3.561E+02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Alignment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string alignment,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white 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format() and :, alignment of string is possible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&lt; : string should be aligned to left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&gt; : string should be aligned to right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^ : string should be aligned to center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str1 = “|{:&lt;10}|{:^10}|{:&gt;10}|”.format(‘Hello’, ‘for’, ‘World’)  |Hello     |   for    |     World|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 World”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‘#’))  #####Hello World#####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Hello World----------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----------Hello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Conversion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d: decimal integer, b: binary integer, o: octal format, e(E): exponential notation, f: float-point decimal, g(G): general format, c: single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r: string format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s: string format using str()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of 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[‘I’, ‘like’, ‘cheese’]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I like cheese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#input: 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words = {word: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(word) for word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words_str.split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print(words)  {‘geeks’: 5, ‘for’: 3}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1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6390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Template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placeholder name formed by $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identifiers is used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Surrounding placeholder with braces allow more letters with no intervening 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&amp;&amp; create single escaped $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is created by passing template string to its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contructor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substitute(mapping,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 based mapping object, keyword have same key,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keys are missing,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safe_substitute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Similar substitute method, but doesn’t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key is missing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return 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placeholder isn’t supplied in dictionary or keyword,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raised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attribute used to return template string(Ex. t = Template(‘I $key’), print(‘=‘,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t.template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${Identifier} is similar $Identifier, but partially substitute characters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dictionary for string formatting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** operator to unpack values into placeholders in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intro = ‘{first} is {second} and {third} is {firth}.’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desc = { ‘first’ : ‘a’, ‘second’ : ‘b’, ‘third’ : ‘c’, ‘firth’ : ‘d’}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intro.format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(**desc))  a is b and c is 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80C96DD-8476-CF32-D7C6-2C59BB76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25" y="971107"/>
            <a:ext cx="2999654" cy="949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A1E02-89F7-5523-C6D6-0C34F9C9D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76" y="1995034"/>
            <a:ext cx="3006703" cy="1433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AF709-8343-9135-FF6B-8DB15310E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876" y="3503396"/>
            <a:ext cx="3006703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11872</TotalTime>
  <Words>8724</Words>
  <Application>Microsoft Office PowerPoint</Application>
  <PresentationFormat>와이드스크린</PresentationFormat>
  <Paragraphs>1531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608</cp:revision>
  <dcterms:created xsi:type="dcterms:W3CDTF">2023-11-29T11:04:36Z</dcterms:created>
  <dcterms:modified xsi:type="dcterms:W3CDTF">2024-05-24T16:03:07Z</dcterms:modified>
</cp:coreProperties>
</file>