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40" r:id="rId2"/>
    <p:sldId id="402" r:id="rId3"/>
    <p:sldId id="401" r:id="rId4"/>
    <p:sldId id="403" r:id="rId5"/>
    <p:sldId id="405" r:id="rId6"/>
    <p:sldId id="404" r:id="rId7"/>
    <p:sldId id="406" r:id="rId8"/>
    <p:sldId id="407" r:id="rId9"/>
    <p:sldId id="408" r:id="rId10"/>
    <p:sldId id="409" r:id="rId11"/>
    <p:sldId id="41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0AE7DAD-08FA-9082-1C89-69031517AFC1}" name="성호 김" initials="성김" userId="06f4ff0079c881b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F4B183"/>
    <a:srgbClr val="33CC33"/>
    <a:srgbClr val="0000FF"/>
    <a:srgbClr val="009900"/>
    <a:srgbClr val="76717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2988" autoAdjust="0"/>
  </p:normalViewPr>
  <p:slideViewPr>
    <p:cSldViewPr snapToGrid="0">
      <p:cViewPr>
        <p:scale>
          <a:sx n="66" d="100"/>
          <a:sy n="66" d="100"/>
        </p:scale>
        <p:origin x="148" y="-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7AC13-9DD4-4399-8160-642204A02976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44C0A-982C-4E8F-9B87-952B32707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95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6C634-1328-2829-ACA9-CDFEEE9E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766D1-583B-68B2-0635-1473295E1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3E022-B214-6656-F153-FB9470F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4E6-4ACE-46EE-A5F5-E055F57E4E3E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408FB-38AC-6E42-C82D-6D0F9E52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78405-1D9B-AC1E-BBBE-90B561DB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BD5-0B1A-4F7B-9E91-3A77B4CF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93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Rigid Body Transformation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(8)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8304351"/>
                  </p:ext>
                </p:extLst>
              </p:nvPr>
            </p:nvGraphicFramePr>
            <p:xfrm>
              <a:off x="83625" y="868118"/>
              <a:ext cx="12008455" cy="57860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845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7379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Relationship between rotation representations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Rotation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matrix(9), Euler angle(3), Fixed angle(3), Angle-axis(4), Quaternion(4)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표현 방법은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차원 공간 상의 회전을 표현하는 방법이며 서로 변환이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Angle-axis  Quaternion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w =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𝑤</m:t>
                                  </m:r>
                                </m:e>
                              </m:acc>
                            </m:oMath>
                          </a14:m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𝒙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θ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𝒚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θ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𝒛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θ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 q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𝒄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𝒐𝒔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 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m:rPr>
                                                <m:nor/>
                                              </m:rPr>
                                              <a:rPr lang="el-GR" altLang="ko-KR" sz="1200" b="1" kern="1200" baseline="0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Times New Roman" panose="020206030504050203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θ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</m:e>
                                    </m:mr>
                                    <m:m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𝒘</m:t>
                                            </m:r>
                                          </m:e>
                                        </m:acc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 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𝒔𝒊𝒏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 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m:rPr>
                                                <m:nor/>
                                              </m:rPr>
                                              <a:rPr lang="el-GR" altLang="ko-KR" sz="1200" b="1" kern="1200" baseline="0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Times New Roman" panose="020206030504050203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θ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𝑤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 벡터이면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쿼터니언도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단위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쿼터니언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q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𝒘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𝒙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𝒚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𝒛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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𝒔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= 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𝒚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𝒛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</m:e>
                                        </m:rad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𝒙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𝒙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/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𝒔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𝒘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𝒚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𝒚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/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𝒔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𝒘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𝒛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𝒛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/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𝒔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θ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𝒄𝒐𝒔</m:t>
                                              </m:r>
                                              <m:r>
                                                <a:rPr lang="en-US" altLang="ko-KR" sz="1200" b="1" i="1" kern="1200" baseline="30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ko-KR" sz="1200" b="1" i="1" kern="1200" baseline="30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𝒘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)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w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w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y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w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angle-axis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단위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Rotation matrix  Quaternion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R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𝒓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𝒓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𝒓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𝟏𝟑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𝒓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𝒓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𝒓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𝟐𝟑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𝒓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𝒓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𝒓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𝟑𝟑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 q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= 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ad>
                                              <m:radPr>
                                                <m:degHide m:val="on"/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radPr>
                                              <m:deg/>
                                              <m:e>
                                                <m: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  <a:sym typeface="Wingdings" panose="05000000000000000000" pitchFamily="2" charset="2"/>
                                                  </a:rPr>
                                                  <m:t>𝒓</m:t>
                                                </m:r>
                                                <m:r>
                                                  <a:rPr lang="en-US" altLang="ko-KR" sz="1200" b="1" i="1" kern="1200" baseline="-250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  <a:sym typeface="Wingdings" panose="05000000000000000000" pitchFamily="2" charset="2"/>
                                                  </a:rPr>
                                                  <m:t>𝟏𝟏</m:t>
                                                </m:r>
                                                <m: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  <a:sym typeface="Wingdings" panose="05000000000000000000" pitchFamily="2" charset="2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  <a:sym typeface="Wingdings" panose="05000000000000000000" pitchFamily="2" charset="2"/>
                                                  </a:rPr>
                                                  <m:t>𝒓</m:t>
                                                </m:r>
                                                <m:r>
                                                  <a:rPr lang="en-US" altLang="ko-KR" sz="1200" b="1" i="1" kern="1200" baseline="-250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  <a:sym typeface="Wingdings" panose="05000000000000000000" pitchFamily="2" charset="2"/>
                                                  </a:rPr>
                                                  <m:t>𝟐𝟐</m:t>
                                                </m:r>
                                                <m: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  <a:sym typeface="Wingdings" panose="05000000000000000000" pitchFamily="2" charset="2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  <a:sym typeface="Wingdings" panose="05000000000000000000" pitchFamily="2" charset="2"/>
                                                  </a:rPr>
                                                  <m:t>𝒓</m:t>
                                                </m:r>
                                                <m:r>
                                                  <a:rPr lang="en-US" altLang="ko-KR" sz="1200" b="1" i="1" kern="1200" baseline="-250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  <a:sym typeface="Wingdings" panose="05000000000000000000" pitchFamily="2" charset="2"/>
                                                  </a:rPr>
                                                  <m:t>𝟑𝟑</m:t>
                                                </m:r>
                                                <m: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  <a:sym typeface="Wingdings" panose="05000000000000000000" pitchFamily="2" charset="2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  <a:sym typeface="Wingdings" panose="05000000000000000000" pitchFamily="2" charset="2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rad>
                                          </m:num>
                                          <m:den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𝒙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= 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𝒓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𝟐𝟑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𝒓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𝟑𝟐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𝟒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𝒘</m:t>
                                            </m:r>
                                          </m:den>
                                        </m:f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𝒚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= 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𝒓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𝟑𝟏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𝒓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𝟏𝟑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𝟒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𝒘</m:t>
                                                  </m:r>
                                                </m:den>
                                              </m:f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𝒛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= 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𝒓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𝟏𝟐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𝒓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𝟐𝟏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𝟒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𝒘</m:t>
                                                  </m:r>
                                                </m:den>
                                              </m:f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(w = 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인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식이 성립하지 않음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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w,x,y,z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중 가장 큰 값을 찾고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이를 통해 나머지 세개의 값 계산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q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 [w, x, y, z]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 R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𝒙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𝒚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𝒛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𝒙𝒚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𝒘𝒛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𝒙𝒛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𝒘𝒚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𝒙𝒚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𝒘𝒛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𝒙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𝒚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𝒛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𝒚𝒛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𝒘𝒙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𝒙𝒛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𝒘𝒚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𝒚𝒛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𝒘𝒙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𝒙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𝒚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𝒛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Rotation matrix  Angle-axis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R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𝒓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𝒓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𝒓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𝟏𝟑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𝒓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𝒓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𝒓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𝟐𝟑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𝒓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𝒓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𝒓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𝟑𝟑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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θ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𝒂𝒓𝒄𝒄𝒐𝒔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(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𝒓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𝟏𝟏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𝒓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𝟐𝟐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𝒓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𝟑𝟑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  <m:m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𝒘</m:t>
                                            </m:r>
                                          </m:e>
                                        </m:acc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= 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𝒔𝒊𝒏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θ</m:t>
                                            </m:r>
                                          </m:den>
                                        </m:f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𝒓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𝟑𝟐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𝒓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𝟐𝟑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𝒓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𝟏𝟑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𝒓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𝟑𝟏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𝒓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𝟐𝟏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𝒓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𝟏𝟐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w =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𝑤</m:t>
                                  </m:r>
                                </m:e>
                              </m:acc>
                            </m:oMath>
                          </a14:m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𝒙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θ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𝒚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θ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𝒛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θ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 R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𝒙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𝒗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θ</m:t>
                                        </m:r>
                                        <m:r>
                                          <a:rPr lang="en-US" altLang="ko-KR" sz="1200" b="1" i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𝒄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θ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𝒙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𝒚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𝒗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θ</m:t>
                                        </m:r>
                                        <m:r>
                                          <a:rPr lang="en-US" altLang="ko-KR" sz="1200" b="1" i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𝒘𝒛</m:t>
                                        </m:r>
                                        <m:r>
                                          <a:rPr lang="en-US" altLang="ko-KR" sz="1200" b="1" i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𝒔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θ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𝒙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𝒛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𝒗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θ</m:t>
                                        </m:r>
                                        <m:r>
                                          <a:rPr lang="en-US" altLang="ko-KR" sz="1200" b="1" i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𝒘𝒚</m:t>
                                        </m:r>
                                        <m:r>
                                          <a:rPr lang="en-US" altLang="ko-KR" sz="1200" b="1" i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𝒔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θ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𝒙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𝒚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𝒗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θ</m:t>
                                        </m:r>
                                        <m:r>
                                          <a:rPr lang="en-US" altLang="ko-KR" sz="1200" b="1" i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𝒘𝒛</m:t>
                                        </m:r>
                                        <m:r>
                                          <a:rPr lang="en-US" altLang="ko-KR" sz="1200" b="1" i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𝒔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θ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𝒚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𝒗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θ</m:t>
                                        </m:r>
                                        <m:r>
                                          <a:rPr lang="en-US" altLang="ko-KR" sz="1200" b="1" i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𝒄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θ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𝒚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𝒛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𝒗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θ</m:t>
                                        </m:r>
                                        <m:r>
                                          <a:rPr lang="en-US" altLang="ko-KR" sz="1200" b="1" i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𝒘𝒙</m:t>
                                        </m:r>
                                        <m:r>
                                          <a:rPr lang="en-US" altLang="ko-KR" sz="1200" b="1" i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𝒔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θ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𝒙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𝒛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𝒗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θ</m:t>
                                        </m:r>
                                        <m:r>
                                          <a:rPr lang="en-US" altLang="ko-KR" sz="1200" b="1" i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𝒘𝒚</m:t>
                                        </m:r>
                                        <m:r>
                                          <a:rPr lang="en-US" altLang="ko-KR" sz="1200" b="1" i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𝒔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θ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𝒚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𝒛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𝒗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θ</m:t>
                                        </m:r>
                                        <m:r>
                                          <a:rPr lang="en-US" altLang="ko-KR" sz="1200" b="1" i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𝒘𝒙</m:t>
                                        </m:r>
                                        <m:r>
                                          <a:rPr lang="en-US" altLang="ko-KR" sz="1200" b="1" i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𝒔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θ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𝒛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𝒗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θ</m:t>
                                        </m:r>
                                        <m:r>
                                          <a:rPr lang="en-US" altLang="ko-KR" sz="1200" b="1" i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𝒄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θ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(s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sin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cos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1 – cos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) = I +sin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l-GR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l-GR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+ (1-cos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l-GR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l-GR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(Rodrigues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8304351"/>
                  </p:ext>
                </p:extLst>
              </p:nvPr>
            </p:nvGraphicFramePr>
            <p:xfrm>
              <a:off x="83625" y="868118"/>
              <a:ext cx="12008455" cy="57860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845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78605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11" r="-254" b="-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54673FC4-6C6A-4AEC-240A-39A7AA7635C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24966" y="2453020"/>
            <a:ext cx="6433188" cy="87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94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Rigid Body Transformation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(8)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3437326"/>
                  </p:ext>
                </p:extLst>
              </p:nvPr>
            </p:nvGraphicFramePr>
            <p:xfrm>
              <a:off x="83625" y="868118"/>
              <a:ext cx="12008455" cy="20485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845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7379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Quaternion  Euler angle(ZYX)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q = [w, x, y, z]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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α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β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γ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𝒂𝒓𝒄𝒕𝒂𝒏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𝒘𝒙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𝒚𝒛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)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𝒚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𝒂𝒓𝒄𝒔𝒊𝒏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𝒘𝒚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𝒙𝒛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𝒂𝒓𝒄𝒕𝒂𝒏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𝒘𝒛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𝒙𝒚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)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𝒚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𝒛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Euler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ZYX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β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γ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 x = sin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l-GR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β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cos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l-GR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α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sz="1200" b="1" i="0" kern="1200" baseline="0" dirty="0" smtClean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-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γ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y = sin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l-GR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β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sin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l-GR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α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sz="1200" b="1" i="0" kern="1200" baseline="0" dirty="0" smtClean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-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γ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z = cos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l-GR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β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sin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l-GR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α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sz="1200" b="1" i="0" kern="1200" baseline="0" dirty="0" smtClean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γ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w = sin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l-GR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β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cos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l-GR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α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sz="1200" b="1" i="0" kern="1200" baseline="0" dirty="0" smtClean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γ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Rotation matrix  Euler angle(ZYX)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Euler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ZYX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l-GR" altLang="ko-KR" sz="1200" b="1" kern="1200" baseline="0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α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b="1" i="0" kern="1200" baseline="0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l-GR" altLang="ko-KR" sz="1200" b="1" kern="1200" baseline="0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β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b="1" i="0" kern="1200" baseline="0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l-GR" altLang="ko-KR" sz="1200" b="1" kern="1200" baseline="0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γ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 R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α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β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α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s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β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s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γ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-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s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α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γ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α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s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β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γ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s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α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s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γ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s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α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β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s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α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s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β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s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γ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α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γ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s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α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s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β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γ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-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α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s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γ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𝒔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β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β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s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γ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β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γ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(s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l-GR" altLang="ko-KR" sz="1200" b="1" kern="1200" baseline="-25000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α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sin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l-GR" altLang="ko-KR" sz="1200" b="1" kern="1200" baseline="0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α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c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l-GR" altLang="ko-KR" sz="1200" b="1" kern="1200" baseline="-25000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α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cos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l-GR" altLang="ko-KR" sz="1200" b="1" kern="1200" baseline="0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α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3437326"/>
                  </p:ext>
                </p:extLst>
              </p:nvPr>
            </p:nvGraphicFramePr>
            <p:xfrm>
              <a:off x="83625" y="868118"/>
              <a:ext cx="12008455" cy="20485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845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204857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593" r="-254" b="-17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3359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Linear System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Least Squares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Eigenvectors &amp; Eigenvalues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Singular Value Decomposition</a:t>
            </a:r>
          </a:p>
          <a:p>
            <a:pPr marL="1143000" indent="-1143000">
              <a:buFontTx/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Derivative of Multi-variable Function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Algebra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Decompositions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.....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588ED52-F586-8593-5119-D3C76BA71446}"/>
              </a:ext>
            </a:extLst>
          </p:cNvPr>
          <p:cNvSpPr/>
          <p:nvPr/>
        </p:nvSpPr>
        <p:spPr>
          <a:xfrm>
            <a:off x="182947" y="1513295"/>
            <a:ext cx="11826106" cy="30469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/>
              <a:t>나중에 한 번에 정리</a:t>
            </a:r>
            <a:r>
              <a:rPr lang="en-US" altLang="ko-KR" sz="4800" dirty="0"/>
              <a:t>(</a:t>
            </a:r>
            <a:r>
              <a:rPr lang="ko-KR" altLang="en-US" sz="4800" dirty="0"/>
              <a:t>예정</a:t>
            </a:r>
            <a:r>
              <a:rPr lang="en-US" altLang="ko-KR" sz="4800" dirty="0"/>
              <a:t>)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98350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Rigid Body Transformation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(1)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319815"/>
              </p:ext>
            </p:extLst>
          </p:nvPr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400204"/>
              </p:ext>
            </p:extLst>
          </p:nvPr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3674985"/>
                  </p:ext>
                </p:extLst>
              </p:nvPr>
            </p:nvGraphicFramePr>
            <p:xfrm>
              <a:off x="83626" y="868118"/>
              <a:ext cx="11974527" cy="49243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4527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7379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Rigid Body Transformation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강체 변환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강체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이론적으로 무한대의 강성을 가지는 물체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강성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(Stiffness):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어떤 물체가 힘을 받을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모양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부피 변형에 대해 저항하려는 성질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       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가해진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압력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변형량의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변형율이 작을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hook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법칙 적용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       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응력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(stress)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변형율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(strain)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비율인 탄성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(Young’s Modulus)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로 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       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탄성 변형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(Elastic Deformation)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과 소형 변형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             Stress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단위 면적당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Strain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은 변화량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전체 길이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강도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(Strength):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변형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파단이 일어날 때까지 견딜 수 있는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압력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강성과 강도는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SS(Stress Strain) curve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로 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강체는 외부에 의해 형상이 변하지 않으므로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지정되는 하나의 점에 의해 운동이 결정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Coordinates System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좌표계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물체의 위치 및 방향을 수학적으로 표현할 수 있게 해주는 도구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기준 좌표계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(fixed frame, world frame, space frame) {S}: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기준이 되는 좌표계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이동 좌표계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(moving frame, body frame) {B}: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이동하는 물체를 대표하는 좌표계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이동 좌표계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{B}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원점을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𝑡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축을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𝑧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기준 좌표계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{S}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축을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𝑋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𝑌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𝒁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𝑡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t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𝑋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t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𝑌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t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𝒁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𝑿</m:t>
                                            </m:r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𝒀</m:t>
                                            </m:r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𝒁</m:t>
                                            </m:r>
                                          </m:e>
                                        </m:acc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}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200" b="1" i="1" kern="1200" baseline="0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200" b="1" i="1" kern="1200" baseline="0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kern="1200" baseline="0" dirty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 =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kern="1200" baseline="0" dirty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r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kern="1200" baseline="-25000" dirty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11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kern="1200" baseline="0" dirty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 +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kern="1200" baseline="0" dirty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r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kern="1200" baseline="-25000" dirty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21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𝑌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kern="1200" baseline="0" dirty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 +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kern="1200" baseline="0" dirty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r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kern="1200" baseline="-25000" dirty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31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200" b="1" i="1" kern="1200" baseline="0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200" b="1" i="1" kern="1200" baseline="0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𝒁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kern="1200" baseline="0" dirty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  </m:t>
                                        </m:r>
                                      </m:e>
                                    </m:mr>
                                    <m:m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200" b="1" i="1" kern="1200" baseline="0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200" b="1" i="1" kern="1200" baseline="0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kern="1200" baseline="0" dirty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 =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kern="1200" baseline="0" dirty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r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kern="1200" baseline="-25000" dirty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12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kern="1200" baseline="0" dirty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 +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kern="1200" baseline="0" dirty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r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kern="1200" baseline="-25000" dirty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22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𝑌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kern="1200" baseline="0" dirty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 +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kern="1200" baseline="0" dirty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r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kern="1200" baseline="-25000" dirty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32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200" b="1" i="1" kern="1200" baseline="0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200" b="1" i="1" kern="1200" baseline="0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𝒁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kern="1200" baseline="0" dirty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 </m:t>
                                        </m:r>
                                      </m:e>
                                    </m:mr>
                                    <m:m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200" b="1" i="1" kern="1200" baseline="0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200" b="1" i="1" kern="1200" baseline="0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𝑧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kern="1200" baseline="0" dirty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 =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kern="1200" baseline="0" dirty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r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kern="1200" baseline="-25000" dirty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13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kern="1200" baseline="0" dirty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 +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kern="1200" baseline="0" dirty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r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kern="1200" baseline="-25000" dirty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23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𝑌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kern="1200" baseline="0" dirty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 +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kern="1200" baseline="0" dirty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r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kern="1200" baseline="-25000" dirty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33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200" b="1" i="1" kern="1200" baseline="0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200" b="1" i="1" kern="1200" baseline="0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𝒁</m:t>
                                            </m:r>
                                          </m:e>
                                        </m:acc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𝒚</m:t>
                                            </m:r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𝒛</m:t>
                                            </m:r>
                                          </m:e>
                                        </m:acc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R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𝑿</m:t>
                                            </m:r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𝒀</m:t>
                                            </m:r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𝒁</m:t>
                                            </m:r>
                                          </m:e>
                                        </m:acc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(R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은 회전에만 기여하는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Rotation Matrix, </a:t>
                          </a:r>
                          <a14:m>
                            <m:oMath xmlns:m="http://schemas.openxmlformats.org/officeDocument/2006/math">
                              <m:sPre>
                                <m:sPre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PrePr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𝑩</m:t>
                                  </m:r>
                                </m:sub>
                                <m:sup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p>
                                <m:e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sPre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또는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로 표기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sPre>
                                <m:sPrePr>
                                  <m:ctrlPr>
                                    <a:rPr lang="en-US" altLang="ko-KR" sz="10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PrePr>
                                <m:sub>
                                  <m:r>
                                    <a:rPr lang="en-US" altLang="ko-KR" sz="10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𝑩</m:t>
                                  </m:r>
                                </m:sub>
                                <m:sup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p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sPre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{S}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좌표계에서 바라본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{B}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좌표계의 회전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또는 벡터를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{B}  {S}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좌표계로 변환하는 연산자로 해석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{B}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좌표계를 표현하려면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변수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(t 3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r 9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필요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3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차원 공간 내 물체는 회전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자유도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(roll, pitch, yaw)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 이동 자유도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(x, y, z)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합한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6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자유도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(6dof)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가짐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3674985"/>
                  </p:ext>
                </p:extLst>
              </p:nvPr>
            </p:nvGraphicFramePr>
            <p:xfrm>
              <a:off x="83626" y="868118"/>
              <a:ext cx="11974527" cy="49243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4527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92436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47" r="-203" b="-8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214CC11E-6BE7-A735-D748-8886E68A428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bright="38000" contrast="6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6636717" y="1006618"/>
            <a:ext cx="5288964" cy="3317800"/>
          </a:xfrm>
          <a:custGeom>
            <a:avLst/>
            <a:gdLst>
              <a:gd name="connsiteX0" fmla="*/ 0 w 4800233"/>
              <a:gd name="connsiteY0" fmla="*/ 0 h 3011216"/>
              <a:gd name="connsiteX1" fmla="*/ 4800233 w 4800233"/>
              <a:gd name="connsiteY1" fmla="*/ 0 h 3011216"/>
              <a:gd name="connsiteX2" fmla="*/ 4800233 w 4800233"/>
              <a:gd name="connsiteY2" fmla="*/ 2604221 h 3011216"/>
              <a:gd name="connsiteX3" fmla="*/ 4389556 w 4800233"/>
              <a:gd name="connsiteY3" fmla="*/ 2604221 h 3011216"/>
              <a:gd name="connsiteX4" fmla="*/ 4389556 w 4800233"/>
              <a:gd name="connsiteY4" fmla="*/ 3011216 h 3011216"/>
              <a:gd name="connsiteX5" fmla="*/ 0 w 4800233"/>
              <a:gd name="connsiteY5" fmla="*/ 3011216 h 301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00233" h="3011216">
                <a:moveTo>
                  <a:pt x="0" y="0"/>
                </a:moveTo>
                <a:lnTo>
                  <a:pt x="4800233" y="0"/>
                </a:lnTo>
                <a:lnTo>
                  <a:pt x="4800233" y="2604221"/>
                </a:lnTo>
                <a:lnTo>
                  <a:pt x="4389556" y="2604221"/>
                </a:lnTo>
                <a:lnTo>
                  <a:pt x="4389556" y="3011216"/>
                </a:lnTo>
                <a:lnTo>
                  <a:pt x="0" y="30112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003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Rigid Body Transformation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(2)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5723496"/>
                  </p:ext>
                </p:extLst>
              </p:nvPr>
            </p:nvGraphicFramePr>
            <p:xfrm>
              <a:off x="83626" y="868118"/>
              <a:ext cx="10165080" cy="39641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508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7379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12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변수는 모두 독립이 아니고 종속적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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회전 행렬에서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값을 독립적으로 정하면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나머지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6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변수는 제약조건에 따라 결정됨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{B}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좌표계의 축들은 단위 벡터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|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|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|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|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|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𝑧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|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13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23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33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{B}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좌표계의 축들은 서로 수직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(R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 = I)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⊥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0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⊥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𝑧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0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⊥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𝑧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0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오른손 좌표계를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det R = 1 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ko-KR" sz="1200" b="1" i="1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𝑧</m:t>
                                  </m:r>
                                </m:e>
                              </m:acc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연속적 회전을 나타낼 때는 회전 행렬의 곱셈으로 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14:m>
                            <m:oMath xmlns:m="http://schemas.openxmlformats.org/officeDocument/2006/math">
                              <m:sPre>
                                <m:sPre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PrePr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</m:sub>
                                <m:sup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p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sPre>
                              <m:sPre>
                                <m:sPre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PrePr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</m:sup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sPre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sPre>
                                <m:sPre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PrePr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</m:sup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sPre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[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ko-KR" sz="1200" b="1" i="1" kern="1200" baseline="-250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𝒃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ko-KR" sz="1200" b="1" i="1" kern="1200" baseline="-250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𝒃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altLang="ko-KR" sz="1200" b="1" i="1" kern="1200" baseline="-250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𝒃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 = [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ko-KR" sz="1200" b="1" i="1" kern="1200" baseline="-250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𝒂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ko-KR" sz="1200" b="1" i="1" kern="1200" baseline="-250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𝒂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altLang="ko-KR" sz="1200" b="1" i="1" kern="1200" baseline="-250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𝒂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Pre>
                                <m:sPre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PrePr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</m:sup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sPre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{a]  {b}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만큼 회전한 다음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{b}  {a}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만큼 회전하면 원래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{a}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좌표계가 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14:m>
                            <m:oMath xmlns:m="http://schemas.openxmlformats.org/officeDocument/2006/math">
                              <m:sPre>
                                <m:sPre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PrePr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</m:sup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sPre>
                              <m:sPre>
                                <m:sPre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PrePr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</m:sup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sPre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sPre>
                                <m:sPre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PrePr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</m:sup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sPre>
                              <m:sPre>
                                <m:sPre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PrePr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</m:sup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sPre>
                            </m:oMath>
                          </a14:m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=I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회전 행렬은 역행렬과 전치행렬이 동일하고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전치행렬은 반대 방향으로 회전을 의미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R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 = I, R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R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 </a:t>
                          </a:r>
                          <a14:m>
                            <m:oMath xmlns:m="http://schemas.openxmlformats.org/officeDocument/2006/math">
                              <m:sPre>
                                <m:sPre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PrePr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</m:sup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sPre>
                            </m:oMath>
                          </a14:m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sPre>
                                <m:sPre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PrePr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</m:sup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sPre>
                            </m:oMath>
                          </a14:m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sPre>
                                <m:sPre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PrePr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</m:sup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sPre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회전 행렬을 통해 특정 벡터의 기준 좌표계 변환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𝑣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sPre>
                                <m:sPre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PrePr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</m:sup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sPre>
                              <m:acc>
                                <m:accPr>
                                  <m:chr m:val="⃗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𝑣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회전 행렬을 통해 특정 벡터를 회전 가능회전 행렬을 통해 특정 벡터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5723496"/>
                  </p:ext>
                </p:extLst>
              </p:nvPr>
            </p:nvGraphicFramePr>
            <p:xfrm>
              <a:off x="83626" y="868118"/>
              <a:ext cx="10165080" cy="39641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508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96411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0" t="-307" r="-240" b="-7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1430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Rigid Body Transformation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(3)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7426332"/>
                  </p:ext>
                </p:extLst>
              </p:nvPr>
            </p:nvGraphicFramePr>
            <p:xfrm>
              <a:off x="83626" y="868118"/>
              <a:ext cx="10165080" cy="40003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508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7379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Transformation Matrix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물체의 회전과 이동을 한 번에 표현할 수 있는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이동 좌표계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{B}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원점을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𝑡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축을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𝑧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기준 좌표계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{S}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축을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𝑋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𝑌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𝒁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i="0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t = [t</a:t>
                          </a:r>
                          <a:r>
                            <a:rPr lang="en-US" altLang="ko-KR" sz="1200" b="1" i="0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i="0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t</a:t>
                          </a:r>
                          <a:r>
                            <a:rPr lang="en-US" altLang="ko-KR" sz="1200" b="1" i="0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i="0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t</a:t>
                          </a:r>
                          <a:r>
                            <a:rPr lang="en-US" altLang="ko-KR" sz="1200" b="1" i="0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i="0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en-US" altLang="ko-KR" sz="1200" b="1" i="0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i="0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𝑡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t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𝑿</m:t>
                                            </m:r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𝒀</m:t>
                                            </m:r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𝒁</m:t>
                                            </m:r>
                                          </m:e>
                                        </m:acc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𝒚</m:t>
                                            </m:r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𝒛</m:t>
                                            </m:r>
                                          </m:e>
                                        </m:acc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R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𝑿</m:t>
                                            </m:r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𝒀</m:t>
                                            </m:r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𝒁</m:t>
                                            </m:r>
                                          </m:e>
                                        </m:acc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R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𝒓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𝒓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𝒓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𝟏𝟑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𝒓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𝒓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𝒓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𝟐𝟑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𝒓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𝒓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𝒓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𝟑𝟑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T =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4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𝒓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𝒓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𝒓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𝟏𝟑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𝒕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𝒓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𝒓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𝒓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𝟐𝟑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𝒕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𝒓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𝒓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𝒓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𝟑𝟑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𝒕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𝑹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𝒕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4×4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𝒚</m:t>
                                            </m:r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</m:acc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T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𝑿</m:t>
                                            </m:r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𝒀</m:t>
                                            </m:r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𝒁</m:t>
                                                  </m:r>
                                                </m:e>
                                              </m:acc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(3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차원 벡터와 점을 동차 좌표계로 표현했기 때문에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마지막 행은 항상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[0 0 0 1])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성질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Pre>
                                <m:sPre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PrePr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</m:sup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</m:sPre>
                              <m:sPre>
                                <m:sPre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PrePr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</m:sup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</m:sPre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Pre>
                                <m:sPre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PrePr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</m:sup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</m:sPre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, where </a:t>
                          </a:r>
                          <a14:m>
                            <m:oMath xmlns:m="http://schemas.openxmlformats.org/officeDocument/2006/math">
                              <m:sPre>
                                <m:sPre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PrePr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</m:sup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</m:sPre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(</a:t>
                          </a:r>
                          <a14:m>
                            <m:oMath xmlns:m="http://schemas.openxmlformats.org/officeDocument/2006/math">
                              <m:sPre>
                                <m:sPre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PrePr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</m:sup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sPre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Pre>
                                <m:sPre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PrePr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</m:e>
                              </m:sPre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sPre>
                                          <m:sPre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𝒄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𝒂</m:t>
                                            </m:r>
                                          </m:sup>
                                          <m:e>
                                            <m:r>
                                              <a:rPr lang="en-US" altLang="ko-KR" sz="12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𝑹</m:t>
                                            </m:r>
                                          </m:e>
                                        </m:sPre>
                                      </m:e>
                                      <m:e>
                                        <m:sPre>
                                          <m:sPre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𝒄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𝒂</m:t>
                                            </m:r>
                                          </m:sup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𝒕</m:t>
                                            </m:r>
                                          </m:e>
                                        </m:sPre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Pre>
                                <m:sPre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PrePr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</m:sup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</m:sPre>
                              <m:sPre>
                                <m:sPre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PrePr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</m:sup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</m:sPre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I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R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R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T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T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14:m>
                            <m:oMath xmlns:m="http://schemas.openxmlformats.org/officeDocument/2006/math">
                              <m:sPre>
                                <m:sPre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PrePr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</m:sup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</m:sPre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sPre>
                                          <m:sPre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𝒃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𝒂</m:t>
                                            </m:r>
                                          </m:sup>
                                          <m:e>
                                            <m:r>
                                              <a:rPr lang="en-US" altLang="ko-KR" sz="12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𝑹</m:t>
                                            </m:r>
                                          </m:e>
                                        </m:sPre>
                                      </m:e>
                                      <m:e>
                                        <m:sPre>
                                          <m:sPre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𝒃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𝒂</m:t>
                                            </m:r>
                                          </m:sup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𝒕</m:t>
                                            </m:r>
                                          </m:e>
                                        </m:sPre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Pre>
                                <m:sPre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PrePr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</m:sup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</m:sPre>
                            </m:oMath>
                          </a14:m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sPre>
                                <m:sPre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PrePr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</m:sup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</m:sPre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sPre>
                                          <m:sPre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𝒃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𝒂</m:t>
                                            </m:r>
                                          </m:sup>
                                          <m:e>
                                            <m:r>
                                              <a:rPr lang="en-US" altLang="ko-KR" sz="12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𝑹</m:t>
                                            </m:r>
                                          </m:e>
                                        </m:sPre>
                                        <m:r>
                                          <a:rPr lang="en-US" altLang="ko-KR" sz="1200" b="1" i="1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Pre>
                                          <m:sPre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𝒃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𝒂</m:t>
                                            </m:r>
                                          </m:sup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𝑹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𝑻</m:t>
                                            </m:r>
                                            <m:sPre>
                                              <m:sPrePr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sPrePr>
                                              <m:sub>
                                                <m: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  <a:sym typeface="Wingdings" panose="05000000000000000000" pitchFamily="2" charset="2"/>
                                                  </a:rPr>
                                                  <m:t>𝒃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  <a:sym typeface="Wingdings" panose="05000000000000000000" pitchFamily="2" charset="2"/>
                                                  </a:rPr>
                                                  <m:t>𝒂</m:t>
                                                </m:r>
                                              </m:sup>
                                              <m:e>
                                                <m: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  <a:sym typeface="Wingdings" panose="05000000000000000000" pitchFamily="2" charset="2"/>
                                                  </a:rPr>
                                                  <m:t>𝒕</m:t>
                                                </m:r>
                                              </m:e>
                                            </m:sPre>
                                          </m:e>
                                        </m:sPre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e>
                              </m:acc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𝒂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sPre>
                                <m:sPre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PrePr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</m:sPre>
                              <m:acc>
                                <m:accPr>
                                  <m:chr m:val="⃗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e>
                              </m:acc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𝒃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+ </a:t>
                          </a:r>
                          <a14:m>
                            <m:oMath xmlns:m="http://schemas.openxmlformats.org/officeDocument/2006/math">
                              <m:sPre>
                                <m:sPre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PrePr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</m:e>
                              </m:sPre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sPre>
                                <m:sPre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PrePr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</m:sPre>
                              <m:acc>
                                <m:accPr>
                                  <m:chr m:val="⃗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e>
                              </m:acc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𝒃</m:t>
                              </m:r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e>
                              </m:acc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𝟐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T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e>
                              </m:acc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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𝒙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𝒗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𝒚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𝒗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𝒛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𝒗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4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𝒓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𝒓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𝒓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𝟏𝟑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𝒑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𝒙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𝒓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𝒓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𝒓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𝟐𝟑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𝒑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𝒚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𝒓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𝒓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𝒓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𝟑𝟑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𝒑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𝒛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𝒙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𝒗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𝒚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𝒗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𝒛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𝒗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7426332"/>
                  </p:ext>
                </p:extLst>
              </p:nvPr>
            </p:nvGraphicFramePr>
            <p:xfrm>
              <a:off x="83626" y="868118"/>
              <a:ext cx="10165080" cy="40003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508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0003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0" t="-304" r="-240" b="-7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853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Rigid Body Transformation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(4)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6502384"/>
                  </p:ext>
                </p:extLst>
              </p:nvPr>
            </p:nvGraphicFramePr>
            <p:xfrm>
              <a:off x="83626" y="868118"/>
              <a:ext cx="10165080" cy="46436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508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7379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Euler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Anlge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오일러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각도는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차원 물체의 방향을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서로 직교하는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X, Y, 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축 각도로 표현하는 방법 중 하나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각도로 물체의 방향을 표현할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고정 각도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(fixed angle)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표현법과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오일러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각도 표현법이 있는데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오일러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각도는 회전한 축을 기준으로 다음 회전을 한다는 점이 차이점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Ex)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오일러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각도가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x, y, 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축 순서로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γ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β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라 하면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축으로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γ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만큼 회전한 다음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회전한 축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(x′, y′, z′)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y′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축을 기준으로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β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만큼 회전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회전한 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(x′′, y′′, z′′)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z′′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축을 기준으로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만큼 회전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 회전은 이전 회전에 종속적이고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교환법칙이 성립하지 않아 축을 돌리는 순서를 아는 것이 중요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ZYX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β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γ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=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Z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Y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β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γ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𝒄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α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β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α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s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β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s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γ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s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α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γ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α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s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β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γ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s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α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s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γ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𝒔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α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β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s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α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s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β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s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γ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α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γ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s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α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s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β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γ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α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s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γ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𝒔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β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𝒄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β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s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γ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𝒄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β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γ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오일러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각도는 회전 행렬로 변환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𝑧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축을 기준으로 좌표계를 각각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l-GR" altLang="ko-KR" sz="1200" b="1" kern="1200" baseline="0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γ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b="1" i="0" kern="1200" baseline="0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l-GR" altLang="ko-KR" sz="1200" b="1" kern="1200" baseline="0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β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b="1" i="0" kern="1200" baseline="0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l-GR" altLang="ko-KR" sz="1200" b="1" kern="1200" baseline="0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α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만큼 회전시킬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l-GR" altLang="ko-KR" sz="1200" b="1" kern="1200" baseline="0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γ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= Rot(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l-GR" altLang="ko-KR" sz="1200" b="1" kern="1200" baseline="0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γ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𝒄𝒐𝒔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γ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𝒔𝒊𝒏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γ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𝒔𝒊𝒏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γ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𝒄𝒐𝒔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γ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y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l-GR" altLang="ko-KR" sz="1200" b="1" kern="1200" baseline="0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β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= Rot(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l-GR" altLang="ko-KR" sz="1200" b="1" kern="1200" baseline="0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β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𝒄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𝒐𝒔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β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𝒔𝒊𝒏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β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𝒔𝒊𝒏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β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𝒄𝒐𝒔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β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z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l-GR" altLang="ko-KR" sz="1200" b="1" kern="1200" baseline="0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α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= Rot(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200" b="1" i="1" kern="1200" baseline="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 kern="1200" baseline="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sym typeface="Wingdings" panose="05000000000000000000" pitchFamily="2" charset="2"/>
                                        </a:rPr>
                                        <m:t>𝑧</m:t>
                                      </m:r>
                                    </m:e>
                                  </m:acc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l-GR" altLang="ko-KR" sz="1200" b="1" kern="1200" baseline="0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α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𝒄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𝒐𝒔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α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𝒔𝒊𝒏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α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𝒔𝒊𝒏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α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𝒄𝒐𝒔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i="0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α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한</m:t>
                              </m:r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계점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Gimbal Lock: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같은 방향으로 두 회전 축이 겹치는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해당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축이 더이상 분리되지 않는 고정 상태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Interpolation: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오일러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각도 표현법은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축에 대해 회전이 종속적이라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오엘리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각도 사이의 보간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(interpolation)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할 때에 문제 발생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물체의 방향을 표현할 때에는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오일러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각도를 사용하지만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회전을 표현할 때는 각도를 거의 사용하지 않음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Ex)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ZYX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(0, 180, 0) =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ZYX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(180, 0,18 0)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같은 물체의 방향을 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(0, 0, 0)  (0, 180, 0)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으로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보간하는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중간값은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(0, 90, 0)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이지만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(0, 0, 0)  (180, 0, 180)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으로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보간하는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중간값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(90, 0, 90)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되어 서로 다른 방향으로 회전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6502384"/>
                  </p:ext>
                </p:extLst>
              </p:nvPr>
            </p:nvGraphicFramePr>
            <p:xfrm>
              <a:off x="83626" y="868118"/>
              <a:ext cx="10165080" cy="46436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508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64369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0" t="-262" r="-240" b="-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67730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Rigid Body Transformation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(5)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5497839"/>
                  </p:ext>
                </p:extLst>
              </p:nvPr>
            </p:nvGraphicFramePr>
            <p:xfrm>
              <a:off x="83626" y="868118"/>
              <a:ext cx="10165080" cy="4076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508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7379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Fixed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Anlge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(roll-pitch-yaw)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차원 물체의 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(orientation)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서로 직교하는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x, y, 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축 각도로 표현하는 방법 중 하나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x, y, 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축 순서대로 회전하는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[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ko-KR" sz="1200" b="1" i="1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ko-KR" sz="1200" b="1" i="1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altLang="ko-KR" sz="1200" b="1" i="1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 = Rot(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𝑋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γ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[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𝑧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[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200" b="1" i="1" kern="1200" baseline="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 kern="1200" baseline="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′′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ko-KR" sz="1200" b="1" i="1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′′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altLang="ko-KR" sz="1200" b="1" i="1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′′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 = Rot(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𝑌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β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[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ko-KR" sz="1200" b="1" i="1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ko-KR" sz="1200" b="1" i="1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altLang="ko-KR" sz="1200" b="1" i="1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[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ko-KR" sz="1200" b="1" i="1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′′′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ko-KR" sz="1200" b="1" i="1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′′′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altLang="ko-KR" sz="1200" b="1" i="1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′′′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 = Rot(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𝑍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[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ko-KR" sz="1200" b="1" i="1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′′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ko-KR" sz="1200" b="1" i="1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′′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altLang="ko-KR" sz="1200" b="1" i="1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′′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             = Rot(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𝑍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Rot(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𝑌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β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Rot(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𝑋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γ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[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𝑧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Angle-Axis Representation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회전을 하나의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axis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 이를 기준으로 회전한 각도로 표현하는 방법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회전 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y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z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 3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개와 회전 각도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개를 파라미터로 사용하여 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4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파라미터로 회전을 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(Rotation vector): 4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파라미터를 합쳐 하나의 벡터로 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rodrigues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parameter,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각속도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(angular velocity) vector)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K =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l-GR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l-GR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𝐾</m:t>
                                  </m:r>
                                </m:e>
                              </m:acc>
                            </m:oMath>
                          </a14:m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𝒙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𝒌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θ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𝒚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𝒌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θ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𝒛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𝒌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200" b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θ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성질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Redundancy(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중복성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): 3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차원 물체의 회전을 표현하기 위한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min parameter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angle-axis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4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                         redundancy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회적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벡터의 크기를 의미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                    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회전 벡터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𝑤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크기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|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𝑤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|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정규화하면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1dof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잃고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redundancy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제거 가능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|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𝑤</m:t>
                                  </m:r>
                                </m:e>
                              </m:acc>
                            </m:oMath>
                          </a14:m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| = |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|)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Gimbal lock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발생하지 않음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개의 회전 사이를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보간하는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회전이 부드럽지 못한 문제 존재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하나의 회전에 대해 회전 벡터가 유일하지 않음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5497839"/>
                  </p:ext>
                </p:extLst>
              </p:nvPr>
            </p:nvGraphicFramePr>
            <p:xfrm>
              <a:off x="83626" y="868118"/>
              <a:ext cx="10165080" cy="4076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508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07676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0" t="-299" r="-240" b="-10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9496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Rigid Body Transformation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(6)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4873155"/>
                  </p:ext>
                </p:extLst>
              </p:nvPr>
            </p:nvGraphicFramePr>
            <p:xfrm>
              <a:off x="83626" y="868118"/>
              <a:ext cx="10165080" cy="55842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508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7379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Quaternion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쿼터니언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4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값으로 이루어진 복소수 체계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회전과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관련없는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독립적인 복소수 체계이지만 단위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쿼터니언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(unit quaternion)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차원 공간 상의 물체의 회전을 표현하는 연산자로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문제점 회피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Gimbal lock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현상 발생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행렬보다 점유 메모리 영역이 작고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계산 부하 낮음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임의의 회전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(angle-axis)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손쉽게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쿼터니언으로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변환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회전을 간단히 합성 가능하고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오차도 거의 발생하지 않음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두 개의 회전 사이의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보간을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매끄럽게 수행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실수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w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허수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j, k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 대응하는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x, y, z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값으로 구성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q = [w x y z]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w + xi +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yj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zk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Hamilton quaternion: [w x y z]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로 표현하고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ijk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-1,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오른손 법칙을 따르는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쿼터니언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표기법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JPL quaternion: [x y z w]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표현하고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왼손 법칙을 따르는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쿼터니언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j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k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ijk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-1,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ij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-ji = k,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jk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-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kj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ki = -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ik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j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성질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Addition: p + q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𝒑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𝒘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𝒑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𝒗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±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𝒘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𝒗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𝒑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𝒘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±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𝒘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𝒑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𝒗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200" b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±</m:t>
                                        </m:r>
                                        <m:r>
                                          <a:rPr lang="en-US" altLang="ko-KR" sz="1200" b="1" i="1" kern="1200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𝒒</m:t>
                                        </m:r>
                                        <m:r>
                                          <a:rPr lang="en-US" altLang="ko-KR" sz="1200" b="1" i="1" kern="1200" baseline="-2500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𝒗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Multiplication: p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⊗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𝒑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𝒑𝒙𝒒𝒙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𝒑𝒚𝒒𝒚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𝒑𝒛𝒒𝒛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𝒑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𝒙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𝒑𝒙𝒒𝒘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𝒑𝒚𝒒𝒛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𝒑𝒛𝒒𝒚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𝒑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𝒘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𝒒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𝒚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𝒑𝒙𝒒𝒛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𝒑𝒚𝒒𝒘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𝒑𝒛𝒒𝒙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𝒑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𝒘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𝒒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𝒛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𝒑𝒙𝒒𝒚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𝒑𝒚𝒑𝒙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𝒑𝒛𝒒𝒘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Identity: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⊗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q = q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⊗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q,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1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𝒗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Conjugate: q*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≜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w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–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𝒘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𝒒𝒗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Norm: ||q||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≜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⊗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∗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∗</m:t>
                                  </m:r>
                                  <m:r>
                                    <a:rPr lang="en-US" altLang="ko-KR" sz="1200" b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⊗</m:t>
                                  </m:r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𝒘</m:t>
                                  </m:r>
                                  <m:r>
                                    <a:rPr lang="en-US" altLang="ko-KR" sz="1200" b="1" i="1" kern="1200" baseline="300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𝒒𝒙</m:t>
                                  </m:r>
                                  <m:r>
                                    <a:rPr lang="en-US" altLang="ko-KR" sz="1200" b="1" i="1" kern="1200" baseline="300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𝒒𝒚</m:t>
                                  </m:r>
                                  <m:r>
                                    <a:rPr lang="en-US" altLang="ko-KR" sz="1200" b="1" i="1" kern="1200" baseline="300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𝒒𝒛</m:t>
                                  </m:r>
                                  <m:r>
                                    <a:rPr lang="en-US" altLang="ko-KR" sz="1200" b="1" i="1" kern="1200" baseline="300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Inverse: q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⊗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q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q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⊗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q =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Unit quaternion: q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q*, q=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𝒄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𝒐𝒔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θ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𝒖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 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𝒔𝒊𝒏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θ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(u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i+u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y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z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  <m:brk m:alnAt="7"/>
                                </m:rPr>
                                <a:rPr lang="el-GR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θ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스칼라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u,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  <m:brk m:alnAt="7"/>
                                </m:rPr>
                                <a:rPr lang="el-GR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θ</m:t>
                              </m:r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angle-axis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로 표현한 회전 벡터 파라미터를 의미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                                                (3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차원 공간에서 물체의 방향을 표현하거나 회전을 수행하는 연산자로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Pure quaternion: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실수부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w = 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허수부는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 아닐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q = [0 x y z]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4873155"/>
                  </p:ext>
                </p:extLst>
              </p:nvPr>
            </p:nvGraphicFramePr>
            <p:xfrm>
              <a:off x="83626" y="868118"/>
              <a:ext cx="10165080" cy="55842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508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58425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0" t="-218" r="-240" b="-7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17487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Rigid Body Transformation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(7)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390697"/>
                  </p:ext>
                </p:extLst>
              </p:nvPr>
            </p:nvGraphicFramePr>
            <p:xfrm>
              <a:off x="83626" y="868118"/>
              <a:ext cx="11959738" cy="47311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5973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731148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Unit quaternion as a rotation operator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쿼터니언이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임의의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차원 공간 상의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회전시키려면 다음 연산 수행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′ = q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⊗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x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⊗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𝐪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* 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𝒙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′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q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⊗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𝒙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⊗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q*  (x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순수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쿼터니언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(pure quaternion)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형태로 허수부에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차원 벡터의 원소가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들어감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w = 0)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Interpolation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Linear Interpolation(LERP)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Spherical Linear Interpolation(SLERP)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Spherical Cubic Interpolation(SQUAD)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390697"/>
                  </p:ext>
                </p:extLst>
              </p:nvPr>
            </p:nvGraphicFramePr>
            <p:xfrm>
              <a:off x="83626" y="868118"/>
              <a:ext cx="11959738" cy="47311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5973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73114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386" r="-255" b="-6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3B0DB5E1-726D-DF7D-15DD-E9C9B5D8808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8791" y="2456797"/>
            <a:ext cx="8354377" cy="278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28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34989</TotalTime>
  <Words>2613</Words>
  <Application>Microsoft Office PowerPoint</Application>
  <PresentationFormat>와이드스크린</PresentationFormat>
  <Paragraphs>307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1038</cp:revision>
  <dcterms:created xsi:type="dcterms:W3CDTF">2023-11-29T11:04:36Z</dcterms:created>
  <dcterms:modified xsi:type="dcterms:W3CDTF">2024-04-22T08:38:35Z</dcterms:modified>
</cp:coreProperties>
</file>