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40" r:id="rId2"/>
    <p:sldId id="402" r:id="rId3"/>
    <p:sldId id="493" r:id="rId4"/>
    <p:sldId id="494" r:id="rId5"/>
    <p:sldId id="507" r:id="rId6"/>
    <p:sldId id="508" r:id="rId7"/>
    <p:sldId id="503" r:id="rId8"/>
    <p:sldId id="504" r:id="rId9"/>
    <p:sldId id="505" r:id="rId10"/>
    <p:sldId id="506" r:id="rId11"/>
    <p:sldId id="533" r:id="rId12"/>
    <p:sldId id="528" r:id="rId13"/>
    <p:sldId id="522" r:id="rId14"/>
    <p:sldId id="523" r:id="rId15"/>
    <p:sldId id="535" r:id="rId16"/>
    <p:sldId id="536" r:id="rId17"/>
    <p:sldId id="510" r:id="rId18"/>
    <p:sldId id="524" r:id="rId19"/>
    <p:sldId id="537" r:id="rId20"/>
    <p:sldId id="538" r:id="rId21"/>
    <p:sldId id="509" r:id="rId22"/>
    <p:sldId id="521" r:id="rId23"/>
    <p:sldId id="519" r:id="rId24"/>
    <p:sldId id="514" r:id="rId25"/>
    <p:sldId id="516" r:id="rId26"/>
    <p:sldId id="520" r:id="rId27"/>
    <p:sldId id="511" r:id="rId28"/>
    <p:sldId id="515" r:id="rId29"/>
    <p:sldId id="518" r:id="rId30"/>
    <p:sldId id="512" r:id="rId31"/>
    <p:sldId id="513" r:id="rId32"/>
    <p:sldId id="517" r:id="rId33"/>
    <p:sldId id="525" r:id="rId34"/>
    <p:sldId id="526" r:id="rId35"/>
    <p:sldId id="527" r:id="rId36"/>
    <p:sldId id="529" r:id="rId37"/>
    <p:sldId id="530" r:id="rId38"/>
    <p:sldId id="531" r:id="rId39"/>
    <p:sldId id="532" r:id="rId40"/>
    <p:sldId id="534" r:id="rId41"/>
    <p:sldId id="403" r:id="rId42"/>
    <p:sldId id="404" r:id="rId43"/>
    <p:sldId id="501" r:id="rId44"/>
    <p:sldId id="502" r:id="rId45"/>
    <p:sldId id="405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21DBED-9962-49FE-A0E0-FA0AC8D5A6B4}">
          <p14:sldIdLst>
            <p14:sldId id="340"/>
            <p14:sldId id="402"/>
            <p14:sldId id="493"/>
          </p14:sldIdLst>
        </p14:section>
        <p14:section name="Glossary of Terms" id="{F9230807-EC0D-4F51-BCED-36D3DB2B4E42}">
          <p14:sldIdLst>
            <p14:sldId id="494"/>
          </p14:sldIdLst>
        </p14:section>
        <p14:section name="Voltage" id="{AA925435-DCB7-45F0-B13D-E4B20CB6CC93}">
          <p14:sldIdLst>
            <p14:sldId id="507"/>
          </p14:sldIdLst>
        </p14:section>
        <p14:section name="Power" id="{FDF4BD56-1E5C-4ADF-AC4E-D616207C9588}">
          <p14:sldIdLst>
            <p14:sldId id="508"/>
          </p14:sldIdLst>
        </p14:section>
        <p14:section name="Current" id="{ED53B355-8413-4705-8BE9-8AC036359DDE}">
          <p14:sldIdLst>
            <p14:sldId id="503"/>
          </p14:sldIdLst>
        </p14:section>
        <p14:section name="Ohm's Law" id="{5C93D4F8-CD80-4881-BC87-F76D6321255F}">
          <p14:sldIdLst>
            <p14:sldId id="504"/>
          </p14:sldIdLst>
        </p14:section>
        <p14:section name="Resistance" id="{2F59C427-912C-40B8-9E75-966FB914B069}">
          <p14:sldIdLst>
            <p14:sldId id="505"/>
            <p14:sldId id="506"/>
            <p14:sldId id="533"/>
          </p14:sldIdLst>
        </p14:section>
        <p14:section name="Kirchhoff's Law" id="{678337B1-BDC5-4A52-9780-1708EBACC5A0}">
          <p14:sldIdLst>
            <p14:sldId id="528"/>
          </p14:sldIdLst>
        </p14:section>
        <p14:section name="Capacitor" id="{2BADCDCE-6EEC-47DC-B4A0-2689F08CFB19}">
          <p14:sldIdLst>
            <p14:sldId id="522"/>
            <p14:sldId id="523"/>
            <p14:sldId id="535"/>
            <p14:sldId id="536"/>
          </p14:sldIdLst>
        </p14:section>
        <p14:section name="Capacitance" id="{2952E6EE-611F-42E6-9A14-B2ABA2F4DEF6}">
          <p14:sldIdLst>
            <p14:sldId id="510"/>
          </p14:sldIdLst>
        </p14:section>
        <p14:section name="Inductor" id="{A89B4A6B-1353-4458-93E5-77E4DB31A19F}">
          <p14:sldIdLst>
            <p14:sldId id="524"/>
          </p14:sldIdLst>
        </p14:section>
        <p14:section name="Reactance&amp;Impedance" id="{50CEE0CF-8202-4B66-B327-5DC1932483F8}">
          <p14:sldIdLst>
            <p14:sldId id="537"/>
            <p14:sldId id="538"/>
          </p14:sldIdLst>
        </p14:section>
        <p14:section name="Inductance" id="{A0F44850-B087-48E8-8D96-C0CD37809C34}">
          <p14:sldIdLst>
            <p14:sldId id="509"/>
          </p14:sldIdLst>
        </p14:section>
        <p14:section name="Sinusoidal Wave" id="{BD3270BC-F64C-4C95-B1D7-53930E837520}">
          <p14:sldIdLst>
            <p14:sldId id="521"/>
          </p14:sldIdLst>
        </p14:section>
        <p14:section name="(Right/Left) Hand Rule" id="{9D1A950C-8DCA-4E36-9D15-AA5AB825BAE5}">
          <p14:sldIdLst>
            <p14:sldId id="519"/>
          </p14:sldIdLst>
        </p14:section>
        <p14:section name="Magnetic Field" id="{30B5D271-1449-4637-9A0F-5DCD8080371C}">
          <p14:sldIdLst>
            <p14:sldId id="514"/>
          </p14:sldIdLst>
        </p14:section>
        <p14:section name="Magnetic Flux" id="{BF139501-8C69-455B-93AC-5BB8D389A0BB}">
          <p14:sldIdLst>
            <p14:sldId id="516"/>
          </p14:sldIdLst>
        </p14:section>
        <p14:section name="Biot-Savart Law" id="{59A089A5-DEF0-4825-A8D9-182B653D801E}">
          <p14:sldIdLst>
            <p14:sldId id="520"/>
          </p14:sldIdLst>
        </p14:section>
        <p14:section name="Permeability" id="{A524D948-D0A9-453B-BC5C-EF08D0B6E740}">
          <p14:sldIdLst>
            <p14:sldId id="511"/>
          </p14:sldIdLst>
        </p14:section>
        <p14:section name="Electric Field" id="{DBF07CD3-CEC3-4CA4-A676-44E73F6FBF52}">
          <p14:sldIdLst>
            <p14:sldId id="515"/>
          </p14:sldIdLst>
        </p14:section>
        <p14:section name="Permittivity" id="{09C9ECB4-EBCB-4DBD-BFC7-7A28EB6BC0E8}">
          <p14:sldIdLst>
            <p14:sldId id="518"/>
          </p14:sldIdLst>
        </p14:section>
        <p14:section name="Maxwell's Equations" id="{5AC53181-D3D6-4D72-9BF4-29743017B379}">
          <p14:sldIdLst>
            <p14:sldId id="512"/>
          </p14:sldIdLst>
        </p14:section>
        <p14:section name="Vector Field" id="{F7D00A2B-9FE9-4EB5-BE20-18013E715EA5}">
          <p14:sldIdLst>
            <p14:sldId id="513"/>
          </p14:sldIdLst>
        </p14:section>
        <p14:section name="Tensor" id="{27E04596-64D6-40C5-84DE-822273970CCF}">
          <p14:sldIdLst>
            <p14:sldId id="517"/>
          </p14:sldIdLst>
        </p14:section>
        <p14:section name="Battery" id="{C32777FE-312B-407A-95FE-5F93DE645C85}">
          <p14:sldIdLst>
            <p14:sldId id="525"/>
            <p14:sldId id="526"/>
          </p14:sldIdLst>
        </p14:section>
        <p14:section name="Fuse" id="{96F666D2-4111-4382-ABB7-CA0C9F656998}">
          <p14:sldIdLst>
            <p14:sldId id="527"/>
          </p14:sldIdLst>
        </p14:section>
        <p14:section name="Push Button" id="{44BD7A08-1EE7-4787-AB3A-9C8E57AEDE15}">
          <p14:sldIdLst>
            <p14:sldId id="529"/>
          </p14:sldIdLst>
        </p14:section>
        <p14:section name="Switch" id="{A1F815B4-2AE7-4451-BC5B-DC894E1E0CCB}">
          <p14:sldIdLst>
            <p14:sldId id="530"/>
          </p14:sldIdLst>
        </p14:section>
        <p14:section name="Rotary Encoder" id="{6A0EFC0A-4DE4-4B60-9F4A-30DCCAAC2D01}">
          <p14:sldIdLst>
            <p14:sldId id="531"/>
          </p14:sldIdLst>
        </p14:section>
        <p14:section name="Relay" id="{BB5E7E1A-36BC-4440-8BCD-F6BFBD40C1A0}">
          <p14:sldIdLst>
            <p14:sldId id="532"/>
            <p14:sldId id="534"/>
          </p14:sldIdLst>
        </p14:section>
        <p14:section name="Back Up" id="{E52C5227-7C71-486C-A9FE-476D494E579C}">
          <p14:sldIdLst>
            <p14:sldId id="403"/>
            <p14:sldId id="404"/>
            <p14:sldId id="501"/>
            <p14:sldId id="50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4B183"/>
    <a:srgbClr val="33CC33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1" autoAdjust="0"/>
    <p:restoredTop sz="92672" autoAdjust="0"/>
  </p:normalViewPr>
  <p:slideViewPr>
    <p:cSldViewPr snapToGrid="0">
      <p:cViewPr>
        <p:scale>
          <a:sx n="50" d="100"/>
          <a:sy n="50" d="100"/>
        </p:scale>
        <p:origin x="1160" y="96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12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39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89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https://blog.naver.com/lagrange0115/220665397730</a:t>
            </a:r>
          </a:p>
          <a:p>
            <a:r>
              <a:rPr lang="en-US" altLang="ko-KR" dirty="0"/>
              <a:t>https://ko.wikipedia.org/wiki/%EC%B6%95%EC%A0%84%EA%B8%B0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75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https://namu.wiki/w/%EC%BB%A4%ED%8C%A8%EC%8B%9C%ED%84%B0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0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https://blog.naver.com/lagrange0115/220669704174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64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https://ko.wikipedia.org/wiki/%EB%B0%98%EC%9D%91%EC%A0%80%ED%95%AD</a:t>
            </a:r>
          </a:p>
          <a:p>
            <a:r>
              <a:rPr lang="en-US" altLang="ko-KR" dirty="0"/>
              <a:t>https://blog.naver.com/PostView.naver?blogId=applepop&amp;logNo=220733037385</a:t>
            </a:r>
          </a:p>
          <a:p>
            <a:r>
              <a:rPr lang="en-US" altLang="ko-KR" dirty="0"/>
              <a:t>https://blog.naver.com/lagrange0115/222076599725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498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https://ko.wikipedia.org/wiki/%EB%B0%98%EC%9D%91%EC%A0%80%ED%95%AD</a:t>
            </a:r>
          </a:p>
          <a:p>
            <a:r>
              <a:rPr lang="en-US" altLang="ko-KR" dirty="0"/>
              <a:t>https://blog.naver.com/PostView.naver?blogId=applepop&amp;logNo=220733037385</a:t>
            </a:r>
          </a:p>
          <a:p>
            <a:r>
              <a:rPr lang="en-US" altLang="ko-KR" dirty="0"/>
              <a:t>https://blog.naver.com/lagrange0115/222076599725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67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https://ko.wikipedia.org/wiki/%EC%9C%A0%EB%8F%84%EA%B3%84%EC%88%98</a:t>
            </a:r>
          </a:p>
          <a:p>
            <a:r>
              <a:rPr lang="en-US" altLang="ko-KR" dirty="0"/>
              <a:t>https://ko.wikipedia.org/wiki/%EA%B8%B0%EC%A0%84%EB%A0%A5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62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https://m.blog.naver.com/lagrange0115/221144510601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0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https://ko.wikipedia.org/wiki/%EC%A0%84%EC%9C%84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717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https://ko.wikipedia.org/wiki/%EC%98%A4%EB%A5%B8%EC%86%90_%EB%B2%95%EC%B9%99</a:t>
            </a:r>
          </a:p>
          <a:p>
            <a:r>
              <a:rPr lang="en-US" altLang="ko-KR" dirty="0"/>
              <a:t>https://blog.naver.com/bjgim21/220231374695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55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https://ko.wikipedia.org/wiki/%EC%9E%90%EA%B8%B0%EC%9E%A5</a:t>
            </a:r>
          </a:p>
          <a:p>
            <a:r>
              <a:rPr lang="en-US" altLang="ko-KR" dirty="0"/>
              <a:t>https://ko.wikipedia.org/wiki/%EB%A1%9C%EB%9F%B0%EC%B8%A0_%ED%9E%98</a:t>
            </a:r>
          </a:p>
          <a:p>
            <a:r>
              <a:rPr lang="en-US" altLang="ko-KR" dirty="0"/>
              <a:t>https://ko.wikipedia.org/wiki/%EB%A1%9C%EB%9F%B0%EC%B8%A0_%EB%B3%80%ED%99%98</a:t>
            </a:r>
          </a:p>
          <a:p>
            <a:r>
              <a:rPr lang="en-US" altLang="ko-KR" dirty="0"/>
              <a:t>https://ko.wikipedia.org/wiki/%EC%A0%90%EC%A0%84%ED</a:t>
            </a:r>
            <a:r>
              <a:rPr lang="en-US" altLang="ko-KR"/>
              <a:t>%95%98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3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https://ko.wikipedia.org/wiki/%EC%9E%90%EA%B8%B0_%EC%84%A0%EC%86%8D</a:t>
            </a:r>
          </a:p>
          <a:p>
            <a:r>
              <a:rPr lang="en-US" altLang="ko-KR" dirty="0"/>
              <a:t>https://ko.wikipedia.org/wiki/%EA%B0%80%EC%9A%B0%EC%8A%A4_%EC%9E%90%EA%B8%B0_%EB%B2%95%EC%B9%99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02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https://ko.wikipedia.org/wiki/%EB%B9%84%EC%98%A4-%EC%82%AC%EB%B0%94%EB%A5%B4_%EB%B2%95%EC%B9%99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75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https://ko.wikipedia.org/wiki/%ED%88%AC%EC%9E%90%EC%9C%A8</a:t>
            </a:r>
          </a:p>
          <a:p>
            <a:r>
              <a:rPr lang="en-US" altLang="ko-KR" dirty="0"/>
              <a:t>https://ko.wikipedia.org/wiki/%EC%9E%90%EA%B8%B0%ED%99%94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00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https://ko.wikipedia.org/wiki/%EC%A0%84%EA%B8%B0%EC%9E%A5</a:t>
            </a:r>
          </a:p>
          <a:p>
            <a:r>
              <a:rPr lang="en-US" altLang="ko-KR" dirty="0"/>
              <a:t>https://ko.wikipedia.org/wiki/%EC%A0%84%EA%B8%B0_%EC%8C%8D%EA%B7%B9%EC%9E%90_%EB%AA%A8%EB%A9%98%ED%8A%B8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06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https://ko.wikipedia.org/wiki/%EC%9C%A0%EC%A0%84%EC%9C%A8</a:t>
            </a:r>
          </a:p>
          <a:p>
            <a:r>
              <a:rPr lang="en-US" altLang="ko-KR" dirty="0"/>
              <a:t>https://ko.wikipedia.org/wiki/%EB%B3%80%EC%9C%84%EC%9E%A5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13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https://ko.wikipedia.org/wiki/%EB%A7%A5%EC%8A%A4%EC%9B%B0_%EB%B0%A9%EC%A0%95%EC%8B%9D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48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https://ko.wikipedia.org/wiki/%EB%B2%A1%ED%84%B0%EC%9E%A5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019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https://ko.wikipedia.org/wiki/%ED%85%90%EC%84%9C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1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61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22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7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921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872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277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237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8816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430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53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https://ko.wikipedia.org/wiki/%EC%BF%A8%EB%A1%B1_%EB%B2%95%EC%B9%99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7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13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9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2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1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2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879923"/>
                  </p:ext>
                </p:extLst>
              </p:nvPr>
            </p:nvGraphicFramePr>
            <p:xfrm>
              <a:off x="83626" y="868117"/>
              <a:ext cx="12006774" cy="5921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종류에 따른 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복합 소재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정확도가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상수가 높고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인덕턴스가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과부하 조건에 덜 민감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미세한 노이즈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따른 작은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 강인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작은 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정밀 측정기기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고급 오디오 등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복합 소재보다 높은 인덕턴스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잡음에 강함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급 대전력으로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Array: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공통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다수 저항을 통해 연결하여 사용할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라디오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볼륨 조절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SMD: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 단순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 제작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 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고전력에 취약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디지털 회로에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도체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비례하고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반비례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(rho)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(Resistivity),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전류의 흐름을 얼마나 잘 방해하는지를 나타내는 물리적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재료의 고유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물질의 종류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온도에 따라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금속은 일반적으로 저항률이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저항률이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대부분 금속은 온도가 상승하면 저항률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경우 온도 상승 시 저항률 감소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(1.68×10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알루미늄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(2.82×10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(2.44×10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실리콘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(2.3×10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~10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(sigma) 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저항률의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도체가 전류를 얼마나 잘 통과시키는지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S/m (S: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 저항의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코딩 내부에 나선형 홈이 있는데 홈의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길수록 저항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홈의 너비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클수록 저항 감소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온도의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금속 내 원자들이 진동하여 전자 이동 방해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(T-T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(Temperature Coefficient of Resistance, TCR)]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계수는 재료에 따라 다르고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금속의 경우 양수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저항과 온도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온도에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증가에 따라 전자와 정공이 더 많이 생성되기 때문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R(T) =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/k/T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[R(T):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현재 온도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 온도에서의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반도체의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밴드갭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k: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볼츠만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절대 온도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879923"/>
                  </p:ext>
                </p:extLst>
              </p:nvPr>
            </p:nvGraphicFramePr>
            <p:xfrm>
              <a:off x="83626" y="868117"/>
              <a:ext cx="12006774" cy="59215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2150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6" r="-254" b="-8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470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883815"/>
                  </p:ext>
                </p:extLst>
              </p:nvPr>
            </p:nvGraphicFramePr>
            <p:xfrm>
              <a:off x="83626" y="868117"/>
              <a:ext cx="120067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(Snubber):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대형 유도성 부하를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릴레이의 접점을 보호하기 위해 사용되며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Voltage Coefficient):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변화의 함수로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발생하는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변화를 서술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저항체가 탄소 기반일 때 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𝟏𝟎𝟎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정격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정격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10%,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실제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연결에 따른 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(n=1, 2, 3, ...)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𝒕𝒐𝒕𝒂𝒍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=1, 2, 3, ...)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𝒕𝒐𝒕𝒂𝒍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(n=1, 2, 3, ...)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다른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같은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𝐧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저항의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정격 전력이 같은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저항기 대신 저전력 저항기를 병렬로 연결하여 대체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Ex) 5W 50Ω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0.5W 500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개로 대체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주의사항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저항에 걸리는 전력은 저항의 정격 전력의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75%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이하로 설정해야 안전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잡음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(Noise)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전압과 전류에 비례하므로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저잡음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회로는 낮은 전압에서 저전력 저항을 사용해야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883815"/>
                  </p:ext>
                </p:extLst>
              </p:nvPr>
            </p:nvGraphicFramePr>
            <p:xfrm>
              <a:off x="83626" y="868117"/>
              <a:ext cx="120067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331" r="-254" b="-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108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키르히호프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(Kirchhoff’s Law)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24267"/>
              </p:ext>
            </p:extLst>
          </p:nvPr>
        </p:nvGraphicFramePr>
        <p:xfrm>
          <a:off x="83626" y="868117"/>
          <a:ext cx="9862693" cy="3678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26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키르히호프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(Kirchhoff’s Law)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KCL(Kirchhoff’s Current Law)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내 임의의 노드에서 들어오는 전류의 합은 나가는 전류의 합과 동일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전하의 보존 법칙을 기초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KVL(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Kircchhoff’s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Voltage Law)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내 임의의 폐회로에서 각 소자의 전압 강하의 합은 폐회로를 따라 순환할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에너지 보존 법칙을 기초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81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818899"/>
                  </p:ext>
                </p:extLst>
              </p:nvPr>
            </p:nvGraphicFramePr>
            <p:xfrm>
              <a:off x="83626" y="868117"/>
              <a:ext cx="11994074" cy="5824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정전용량을 전기적 퍼텐셜 에너지로 저장하는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수동소자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1V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걸렸을 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전하를 잡아 둘 수 있는 능력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판매되는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값은 허용 오차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20%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기준으로 중첩되는 부분을 최소화하는 방향으로 숫자 선택됨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(Ex. 1.0, 1.5, 2.2, 3.3, 4.7, 6.8, 10)[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20%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일반적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허용 오차가 더 낮은 제품들도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𝝐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판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판 사이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.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𝟎𝟖𝟖𝟓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𝑲𝑨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판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두께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(cm), K: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연결에 따른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용량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 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𝒕𝒐𝒕𝒂𝒍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Conducrive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Plate):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개의 금속 도체로 구성되고 전하를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(Dielectric):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사이에 위치한 절연체 물질로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전기장을 강화하고 전하의 축적을 도움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종류에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특성과 용도가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높을 때 충전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낮을 때 방전하여 전원 전압과 동일한 크기의 전위차를 유지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직류 전원에 연결하면 충전 동안 전류 크기가 감소하다 전류가 흐르지 못하게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변화에 저항해 전압의 급격한 변화를 방지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전류 변화에 대해서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저장할 수 있는 전하의 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정격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Rating):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안전하게 견딜 수 있는 최대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등가 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 Series Resistance):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내부의 저항 성분을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낮을수록 좋은 성능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손실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(Dissipation Factor):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손실되는 에너지를 나타내며 낮을수록 효율 높음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장치에서 일시적인 전력 공급에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필터링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신호를 통과시키고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신호를 차단하는 역할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직류 차단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통과 성질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RC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 타이머나 펄스 생성기에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조절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평활화하여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일정한 전압을 유지하는데 도움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수학적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𝝉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𝝉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RC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𝑹𝑪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증가할수록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수렴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818899"/>
                  </p:ext>
                </p:extLst>
              </p:nvPr>
            </p:nvGraphicFramePr>
            <p:xfrm>
              <a:off x="83626" y="868117"/>
              <a:ext cx="11994074" cy="5824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246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9" r="-203" b="-40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B3C8CA-D4FC-6FDD-35A1-FF9972C9B327}"/>
              </a:ext>
            </a:extLst>
          </p:cNvPr>
          <p:cNvGrpSpPr/>
          <p:nvPr/>
        </p:nvGrpSpPr>
        <p:grpSpPr>
          <a:xfrm>
            <a:off x="11228238" y="1862452"/>
            <a:ext cx="702734" cy="634847"/>
            <a:chOff x="11154097" y="1096333"/>
            <a:chExt cx="702734" cy="63484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10108A7-7A55-0BDF-46FC-F0E74A2D88DC}"/>
                </a:ext>
              </a:extLst>
            </p:cNvPr>
            <p:cNvSpPr/>
            <p:nvPr/>
          </p:nvSpPr>
          <p:spPr>
            <a:xfrm>
              <a:off x="11154098" y="1273981"/>
              <a:ext cx="702733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30CFF2A-DC3C-3ADC-1B87-257D8706CB36}"/>
                </a:ext>
              </a:extLst>
            </p:cNvPr>
            <p:cNvSpPr/>
            <p:nvPr/>
          </p:nvSpPr>
          <p:spPr>
            <a:xfrm>
              <a:off x="11154097" y="1096333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4B353B0-5383-BD5E-9F45-F30279E1227D}"/>
                </a:ext>
              </a:extLst>
            </p:cNvPr>
            <p:cNvGrpSpPr/>
            <p:nvPr/>
          </p:nvGrpSpPr>
          <p:grpSpPr>
            <a:xfrm>
              <a:off x="11364429" y="1442162"/>
              <a:ext cx="282068" cy="120835"/>
              <a:chOff x="11245296" y="1475288"/>
              <a:chExt cx="282068" cy="120835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9BFB765-4F43-AACB-FCB4-508FDAD09776}"/>
                  </a:ext>
                </a:extLst>
              </p:cNvPr>
              <p:cNvGrpSpPr/>
              <p:nvPr/>
            </p:nvGrpSpPr>
            <p:grpSpPr>
              <a:xfrm>
                <a:off x="11245296" y="1475288"/>
                <a:ext cx="120835" cy="120835"/>
                <a:chOff x="11245296" y="1475288"/>
                <a:chExt cx="120835" cy="120835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DF4561B2-8B92-5CB3-8FA5-3F685F6A1C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305714" y="1475289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D7653895-08B7-9EA8-0FB4-E78C2E8966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95E836A-ACEC-CEE0-5F88-71709C9EFAEB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125531" cy="120835"/>
                <a:chOff x="11401833" y="1475288"/>
                <a:chExt cx="125531" cy="120835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5E52ED92-F946-9C4B-5959-AB50BA9E5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466947" y="1475289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01BD1931-32E8-EB89-C477-6BB98DD21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88188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90749"/>
                  </p:ext>
                </p:extLst>
              </p:nvPr>
            </p:nvGraphicFramePr>
            <p:xfrm>
              <a:off x="83626" y="868117"/>
              <a:ext cx="11994074" cy="594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 종류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유전체가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세라믹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 전자 회로에서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응답이 좋고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안정성 우수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노이즈를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통과시키는 용도로 많이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적층 세라믹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특성과 주파수 특성이 양호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소형이기에 바이패스용으로 많이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띠 부분 음극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화살표가 가리키는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장치에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큰 용량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낮은 주파수 특성이 있어 정류회로에서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바이패스 용으로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플라스틱 필름을 유전체로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안정성 높음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고전압에서도 사용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마일러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(Mylar)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가장 저가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정밀도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고주파회로와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발진회로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폴리프로필렌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커플링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띠 부분 양극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탄탈륨을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유전체로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안정성과 신뢰성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특성과 주파수 특성이 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커패시터보다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우수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커플링에 부적합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spike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형상 전류가 없음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변화에 의한 용량 변화가 엄격하거나 주파수가 높고 신호 파형이 중요한 회로에 쓰임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군사용 및 고성능 전자기기에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(Bipolar):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단일 패키지에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연결한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음극끼리 마주봄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0VDC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상하로 요동칠 때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      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사용하기에 적합하지 않은 오디오 회로에서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강도가 약함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BP(Bipolar) / NP(Nonpolarized)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라고 표기됨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원통형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(Cylindrical capacitor)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동축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리드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(Axial lead):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양쪽 끝에 각 단자가 붙은 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래디얼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리드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(Radial lead):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단자가 한 쪽 끝에 붙어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 기판에 쉽게 삽입되어 많이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디스크형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(Disc capacitor):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래디얼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리드형이고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주황색 절연 세라믹 화합물 케이스로 포장됨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직사각 태블릿형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유전체는 전해질층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세라믹 화합물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플라스틱 필름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폴리에스터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폴리카보네이트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폴리프로필렌 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종이로 이루어져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알루미늄 판 사이에 전해액이 묻은 종이를 넣고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돌돌말아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원통형으로 만듦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폴리에스터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많이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상수와 단위 부피당 용량이 가장 높음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 에서 많이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원통형은 기생 인덕턴스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[de]coupling, bypass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용으로 흔히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안정성과 낮은 전력 누설이 필요한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높은 전류에서 사용은 적합하지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폴리카보네이트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측면에서 안정적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고정 주파수를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필요로하는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필터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회로에 적합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군사 규격에 적합하나 비쌈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폴리프로필렌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열에 취약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 손실 계수가 매우 낮아 높은 주파수에서 높은 전력을 다룰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확성기의 크로스오버 회로에 많이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공급기의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스위칭으로도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박막 유전체를 이용하는 다른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비해 크기가 큰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마일라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폴리에스터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 밖 플라스틱 필름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회로에서 많이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[100VDC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문제가 되지 않아 양극성 특징은 장점으로 작용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양극에 병렬로 저항기를 놓으면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저항이 제한하는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방전률로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저항기를 통해 방전되고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저항기를 통해 충전하면 저항기는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제한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(Time constant):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충전되는 전류와 공급되는 전압 사이의 차가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63%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될 때까지의 걸리는 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𝑹𝑪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인가하면 금속판의 극성이 전압 극성에 따라 변하고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흐르는 것으로 보임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통과시킴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크기에 따라 일부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주파수는 차단하고 다른 주파수는 통과시킴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크기가 작은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높은 주파수를 더 효과적으로 통과시킴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소량의 전류 서지로도 전하를 채울 수 있기 때문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(Inductive Reactance)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적용하면 복잡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90749"/>
                  </p:ext>
                </p:extLst>
              </p:nvPr>
            </p:nvGraphicFramePr>
            <p:xfrm>
              <a:off x="83626" y="868117"/>
              <a:ext cx="11994074" cy="594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43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5" r="-203" b="-7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122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111143"/>
                  </p:ext>
                </p:extLst>
              </p:nvPr>
            </p:nvGraphicFramePr>
            <p:xfrm>
              <a:off x="83626" y="868117"/>
              <a:ext cx="11994074" cy="5397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전원과 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(Capacitive Reactance)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전류에 대해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가지는 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𝒏𝒇𝑪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f: 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f=0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무한대가 되고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통과시킬 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이론적으로 무한대 저항을 갖음을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증가하면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감소하고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신호는 고주파수에서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특히 소형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사용할 때 덜 감소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(Inductive Reactance)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보임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구조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물질적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재질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 밖의 요소에 따라 달라짐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주파수에 따라 증가하는 경향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공진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(Resonant Frequency):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교차점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등가 직렬 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 Series Resistance, ESR)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이상적인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순수하게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있고 저항은 없음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ESR: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이상적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연결한 저항이라 가정하고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이상적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동일한 기능으로 동일하게 작용하도록 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Q-factor(Quality factor):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𝑸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𝑪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𝑬𝑺𝑹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주파수에 따라 크게 변하므로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팩터는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대략적인 가이드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팩터와는 다른 것임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바이패스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(Bypass capacitor = Decoupling capacitor)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보통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0.1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정도의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디지털 칩의 전원 입력 핀 근처에 놓아 고주파 스파이크나 잡음을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흐르게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커플링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(Coupling capacitor): 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차단되도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회로의 한 부분에서 다른 부분으로 펄스 전송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파형 모양이 변할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고대역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필터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복합 파형에서 낮은 주파수를 차단하고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신호만 전송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저대역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필터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디커플링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이용해 높은 주파수 성분을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흘리고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저주파수 성분을 보존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신호가 선명해짐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다이오드를 이용해 반대 극성의 신호를 제거하고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충방전을 통해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작용 수행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(Snubber):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스위치의 접점을 급격히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부식시키는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아크 방전으로부터 스위치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아크 방전은 스위치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푸시 버튼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유도성 부하를 제어하는 릴레이에서 발생할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10A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 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DC(100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심각한 문제가 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스위치가 열리면 유도성 부하로 유지된 자기장이 무너져 전류의 서지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순기전력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(Forward EMF)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발생하는데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서지를 흡수해 스위치 접점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스위치가 다시 닫힐 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방전되지만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저항이 전류 흐름을 제한하면서 스위치를 다시 한 번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0.1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125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VAC/200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규격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100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0.5 W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 저항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회로에서는 다이오드를 사용하지만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 다이오드를 사용할 수 없어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스너버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유도성 부하 근처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111143"/>
                  </p:ext>
                </p:extLst>
              </p:nvPr>
            </p:nvGraphicFramePr>
            <p:xfrm>
              <a:off x="83626" y="868117"/>
              <a:ext cx="11994074" cy="5397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3972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26" r="-203" b="-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497D839B-62E8-2C98-ACF9-CAC53E6D23B1}"/>
              </a:ext>
            </a:extLst>
          </p:cNvPr>
          <p:cNvGrpSpPr/>
          <p:nvPr/>
        </p:nvGrpSpPr>
        <p:grpSpPr>
          <a:xfrm>
            <a:off x="10467900" y="945486"/>
            <a:ext cx="1467694" cy="1079980"/>
            <a:chOff x="9784506" y="1985014"/>
            <a:chExt cx="1467694" cy="107998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78C4E0E-0D33-4454-B57C-259812E50DB6}"/>
                </a:ext>
              </a:extLst>
            </p:cNvPr>
            <p:cNvSpPr/>
            <p:nvPr/>
          </p:nvSpPr>
          <p:spPr>
            <a:xfrm>
              <a:off x="9801974" y="2181159"/>
              <a:ext cx="1450226" cy="8838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18A6B5-A25F-5C62-9A1C-94CE1A659D39}"/>
                </a:ext>
              </a:extLst>
            </p:cNvPr>
            <p:cNvSpPr/>
            <p:nvPr/>
          </p:nvSpPr>
          <p:spPr>
            <a:xfrm>
              <a:off x="9801972" y="1985014"/>
              <a:ext cx="1450226" cy="19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고대역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필터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43EE855-77A9-36D5-6752-D60EC4EE0536}"/>
                </a:ext>
              </a:extLst>
            </p:cNvPr>
            <p:cNvGrpSpPr/>
            <p:nvPr/>
          </p:nvGrpSpPr>
          <p:grpSpPr>
            <a:xfrm>
              <a:off x="10197445" y="2274471"/>
              <a:ext cx="953146" cy="233592"/>
              <a:chOff x="11242011" y="1475288"/>
              <a:chExt cx="493053" cy="120835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B33A785-CC1B-7498-AD96-0687F1D9C35D}"/>
                  </a:ext>
                </a:extLst>
              </p:cNvPr>
              <p:cNvGrpSpPr/>
              <p:nvPr/>
            </p:nvGrpSpPr>
            <p:grpSpPr>
              <a:xfrm>
                <a:off x="11242011" y="1475288"/>
                <a:ext cx="120835" cy="120835"/>
                <a:chOff x="11242011" y="1475288"/>
                <a:chExt cx="120835" cy="120835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DF3AFA6A-DFE9-82B5-F6D1-0B98ED299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302429" y="1475289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E4A42EE3-07EF-45D4-6FF7-2C94F0C98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62EF5B5A-ADF5-8D35-5A8D-11115D85CF1E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333231" cy="120835"/>
                <a:chOff x="11401833" y="1475288"/>
                <a:chExt cx="333231" cy="120835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8ECF78B5-6458-68EA-E1F6-FB1327AA8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3902" y="1535707"/>
                  <a:ext cx="3311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08B1C28B-3F76-FA9B-F91E-4B3AC4528D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5D07EF5-2CB3-E57D-FABE-C8B1274491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03806" y="2919608"/>
              <a:ext cx="9467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17C56F-BC87-350D-29FB-26A4B25A14BD}"/>
                </a:ext>
              </a:extLst>
            </p:cNvPr>
            <p:cNvSpPr txBox="1"/>
            <p:nvPr/>
          </p:nvSpPr>
          <p:spPr>
            <a:xfrm>
              <a:off x="9784506" y="2786567"/>
              <a:ext cx="4764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GND</a:t>
              </a:r>
              <a:endParaRPr lang="ko-KR" altLang="en-US" sz="10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7C113E1-7FE5-31F7-C83E-33DF3213C91A}"/>
                </a:ext>
              </a:extLst>
            </p:cNvPr>
            <p:cNvGrpSpPr/>
            <p:nvPr/>
          </p:nvGrpSpPr>
          <p:grpSpPr>
            <a:xfrm rot="5400000">
              <a:off x="10536786" y="2583826"/>
              <a:ext cx="530276" cy="141287"/>
              <a:chOff x="11325121" y="1447352"/>
              <a:chExt cx="530276" cy="141287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0CF5FE0-D33E-9C08-B415-2D807C537C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794980" y="146000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BE018D0-28E7-AAB8-D775-E2FD1D674D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385539" y="146474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8F777656-8435-66B1-275E-369635C7D720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736373-AF45-38BC-25A3-97EE85D43FE1}"/>
                </a:ext>
              </a:extLst>
            </p:cNvPr>
            <p:cNvSpPr txBox="1"/>
            <p:nvPr/>
          </p:nvSpPr>
          <p:spPr>
            <a:xfrm>
              <a:off x="9802139" y="2251408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신호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EFF7AB2-5965-2F9D-9B7F-03D2D28FC4C3}"/>
              </a:ext>
            </a:extLst>
          </p:cNvPr>
          <p:cNvGrpSpPr/>
          <p:nvPr/>
        </p:nvGrpSpPr>
        <p:grpSpPr>
          <a:xfrm>
            <a:off x="10467898" y="2141053"/>
            <a:ext cx="1467694" cy="1079980"/>
            <a:chOff x="10467898" y="2141053"/>
            <a:chExt cx="1467694" cy="107998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ADE60B9-95F4-AB87-6198-12164CA1CAE2}"/>
                </a:ext>
              </a:extLst>
            </p:cNvPr>
            <p:cNvSpPr/>
            <p:nvPr/>
          </p:nvSpPr>
          <p:spPr>
            <a:xfrm>
              <a:off x="10485366" y="2337198"/>
              <a:ext cx="1450226" cy="8838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6D93B0-AFA2-CAE2-0791-82AF4637EAB6}"/>
                </a:ext>
              </a:extLst>
            </p:cNvPr>
            <p:cNvSpPr/>
            <p:nvPr/>
          </p:nvSpPr>
          <p:spPr>
            <a:xfrm>
              <a:off x="10485364" y="2141053"/>
              <a:ext cx="1450226" cy="19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저대역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 필터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4228B24-B009-2DAE-94A7-5CAFEC9EC4B6}"/>
                </a:ext>
              </a:extLst>
            </p:cNvPr>
            <p:cNvGrpSpPr/>
            <p:nvPr/>
          </p:nvGrpSpPr>
          <p:grpSpPr>
            <a:xfrm rot="5400000">
              <a:off x="11272729" y="2690179"/>
              <a:ext cx="517482" cy="233592"/>
              <a:chOff x="11242011" y="1475288"/>
              <a:chExt cx="259988" cy="120835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3275C755-B7BD-5EEF-D77B-3A387C9DA0C5}"/>
                  </a:ext>
                </a:extLst>
              </p:cNvPr>
              <p:cNvGrpSpPr/>
              <p:nvPr/>
            </p:nvGrpSpPr>
            <p:grpSpPr>
              <a:xfrm>
                <a:off x="11242011" y="1475288"/>
                <a:ext cx="120835" cy="120835"/>
                <a:chOff x="11242011" y="1475288"/>
                <a:chExt cx="120835" cy="120835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1211612B-885A-BDAD-2F99-DB086C59D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302429" y="1475289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EF2A76F2-A0FB-B90F-8E41-BD60886E6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BF1F04FD-6958-4ECA-1A40-AE86020B9116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100166" cy="120835"/>
                <a:chOff x="11401833" y="1475288"/>
                <a:chExt cx="100166" cy="120835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AD74144B-EAB7-EA85-4D9A-21B883958D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3902" y="1535707"/>
                  <a:ext cx="980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B436E3D7-812E-BE38-4DE6-1DCE18BF5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6448AFA-80AD-2D2B-207B-13D157F952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7198" y="3075647"/>
              <a:ext cx="9467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9D9A413-3D39-5DA3-71E0-8D75DB328252}"/>
                </a:ext>
              </a:extLst>
            </p:cNvPr>
            <p:cNvSpPr txBox="1"/>
            <p:nvPr/>
          </p:nvSpPr>
          <p:spPr>
            <a:xfrm>
              <a:off x="10467898" y="2942606"/>
              <a:ext cx="4764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GND</a:t>
              </a:r>
              <a:endParaRPr lang="ko-KR" altLang="en-US" sz="10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EB92DE-A80F-67D1-72ED-AEB162D7DE54}"/>
                </a:ext>
              </a:extLst>
            </p:cNvPr>
            <p:cNvSpPr txBox="1"/>
            <p:nvPr/>
          </p:nvSpPr>
          <p:spPr>
            <a:xfrm>
              <a:off x="10485531" y="2407447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신호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FD95FAE-7010-8F81-EB9F-A5C78B72FA49}"/>
                </a:ext>
              </a:extLst>
            </p:cNvPr>
            <p:cNvGrpSpPr/>
            <p:nvPr/>
          </p:nvGrpSpPr>
          <p:grpSpPr>
            <a:xfrm>
              <a:off x="10880838" y="2472857"/>
              <a:ext cx="953149" cy="141287"/>
              <a:chOff x="11325121" y="1447352"/>
              <a:chExt cx="953149" cy="141287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96CFA7A-49FF-B181-E1FD-4CFA6FBA7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4562" y="1520425"/>
                <a:ext cx="5437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1D9881C0-9BDA-EB20-2D62-EF1757D9D14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385539" y="1464747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31551C17-C9D9-3C8D-060D-597E4D189FFE}"/>
                  </a:ext>
                </a:extLst>
              </p:cNvPr>
              <p:cNvSpPr/>
              <p:nvPr/>
            </p:nvSpPr>
            <p:spPr>
              <a:xfrm>
                <a:off x="11444536" y="1447352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BE71BD2-59D2-675E-7EFD-8DF3692D4537}"/>
              </a:ext>
            </a:extLst>
          </p:cNvPr>
          <p:cNvGrpSpPr/>
          <p:nvPr/>
        </p:nvGrpSpPr>
        <p:grpSpPr>
          <a:xfrm>
            <a:off x="10467896" y="4073486"/>
            <a:ext cx="1467694" cy="1079980"/>
            <a:chOff x="10467896" y="4073486"/>
            <a:chExt cx="1467694" cy="107998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DA7BFC1-893F-F5CD-C7E5-854F44FF3159}"/>
                </a:ext>
              </a:extLst>
            </p:cNvPr>
            <p:cNvSpPr/>
            <p:nvPr/>
          </p:nvSpPr>
          <p:spPr>
            <a:xfrm>
              <a:off x="10485364" y="4269631"/>
              <a:ext cx="1450226" cy="8838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5AB5CF9-1C72-03D8-F58F-8CFBA110AF3C}"/>
                </a:ext>
              </a:extLst>
            </p:cNvPr>
            <p:cNvSpPr/>
            <p:nvPr/>
          </p:nvSpPr>
          <p:spPr>
            <a:xfrm>
              <a:off x="10485362" y="4073486"/>
              <a:ext cx="1450226" cy="193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평활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FA0E559-A7D5-4910-0EA4-B16F8A6C0D89}"/>
                </a:ext>
              </a:extLst>
            </p:cNvPr>
            <p:cNvGrpSpPr/>
            <p:nvPr/>
          </p:nvGrpSpPr>
          <p:grpSpPr>
            <a:xfrm rot="5400000">
              <a:off x="11272727" y="4622612"/>
              <a:ext cx="517482" cy="233592"/>
              <a:chOff x="11242011" y="1475288"/>
              <a:chExt cx="259988" cy="120835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3269D839-F5DB-4470-B2ED-8E805B14D57E}"/>
                  </a:ext>
                </a:extLst>
              </p:cNvPr>
              <p:cNvGrpSpPr/>
              <p:nvPr/>
            </p:nvGrpSpPr>
            <p:grpSpPr>
              <a:xfrm>
                <a:off x="11242011" y="1475288"/>
                <a:ext cx="120835" cy="120835"/>
                <a:chOff x="11242011" y="1475288"/>
                <a:chExt cx="120835" cy="120835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35C13494-382A-27D7-B893-9155254148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302429" y="1475289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57742588-ACD0-6706-9D8E-6E31275A3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61804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9C1ADD43-B04E-BBC0-A6BE-8367DFE49F0E}"/>
                  </a:ext>
                </a:extLst>
              </p:cNvPr>
              <p:cNvGrpSpPr/>
              <p:nvPr/>
            </p:nvGrpSpPr>
            <p:grpSpPr>
              <a:xfrm>
                <a:off x="11401833" y="1475288"/>
                <a:ext cx="100166" cy="120835"/>
                <a:chOff x="11401833" y="1475288"/>
                <a:chExt cx="100166" cy="120835"/>
              </a:xfrm>
            </p:grpSpPr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001430D0-F15A-1039-720D-930DD667C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403902" y="1535707"/>
                  <a:ext cx="980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CB364D45-D52B-7076-B683-F05C2CB0A7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01833" y="1475288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2F8692F-69F7-CF59-079D-F49983D1D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7196" y="5008080"/>
              <a:ext cx="9467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1497428-33E5-A18E-1E7F-F223B818C8E0}"/>
                </a:ext>
              </a:extLst>
            </p:cNvPr>
            <p:cNvSpPr txBox="1"/>
            <p:nvPr/>
          </p:nvSpPr>
          <p:spPr>
            <a:xfrm>
              <a:off x="10467896" y="4875039"/>
              <a:ext cx="4764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GND</a:t>
              </a:r>
              <a:endParaRPr lang="ko-KR" altLang="en-US" sz="10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206C57E-1AD5-E466-ADE2-7C8465CD9CF0}"/>
                </a:ext>
              </a:extLst>
            </p:cNvPr>
            <p:cNvSpPr txBox="1"/>
            <p:nvPr/>
          </p:nvSpPr>
          <p:spPr>
            <a:xfrm>
              <a:off x="10485529" y="4339880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신호</a:t>
              </a: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FFFE0B5-FD3F-EC98-82EC-41240F56B9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45460" y="4478363"/>
              <a:ext cx="6885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6957A30-5F2A-5589-1744-5658375C36F5}"/>
                </a:ext>
              </a:extLst>
            </p:cNvPr>
            <p:cNvCxnSpPr>
              <a:cxnSpLocks/>
            </p:cNvCxnSpPr>
            <p:nvPr/>
          </p:nvCxnSpPr>
          <p:spPr>
            <a:xfrm>
              <a:off x="10880836" y="4478339"/>
              <a:ext cx="365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EE37708-38A3-4286-3E3C-AF8A38AD87DC}"/>
                </a:ext>
              </a:extLst>
            </p:cNvPr>
            <p:cNvGrpSpPr/>
            <p:nvPr/>
          </p:nvGrpSpPr>
          <p:grpSpPr>
            <a:xfrm>
              <a:off x="11012418" y="4398697"/>
              <a:ext cx="133041" cy="167517"/>
              <a:chOff x="10872718" y="4405047"/>
              <a:chExt cx="133041" cy="167517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C0548FA5-B227-3DE5-B017-220812CFDB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7636" y="4405047"/>
                <a:ext cx="0" cy="1675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이등변 삼각형 74">
                <a:extLst>
                  <a:ext uri="{FF2B5EF4-FFF2-40B4-BE49-F238E27FC236}">
                    <a16:creationId xmlns:a16="http://schemas.microsoft.com/office/drawing/2014/main" id="{97E44954-4646-DE23-C766-7058E0D5A536}"/>
                  </a:ext>
                </a:extLst>
              </p:cNvPr>
              <p:cNvSpPr/>
              <p:nvPr/>
            </p:nvSpPr>
            <p:spPr>
              <a:xfrm rot="5400000">
                <a:off x="10855481" y="4422285"/>
                <a:ext cx="167516" cy="133041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115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커패시터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축전기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(Capacitor/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Condensor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)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74196"/>
                  </p:ext>
                </p:extLst>
              </p:nvPr>
            </p:nvGraphicFramePr>
            <p:xfrm>
              <a:off x="83626" y="868118"/>
              <a:ext cx="11994074" cy="4021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3350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주의사항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성능 유지를 위해 전기적 전위차를 요구하기 때문에 규격보다 낮은 전압을 피해야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극성이 있는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반대 방향으로 연결하면 실질적으로 저항이 없는 상태가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동작 전압을 초과하면 유전체 파괴될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스파크 또는 아크 방전이 일어나 단락 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최대값은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70%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이하로 설정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누설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(Charge leakage)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발생하기 쉬우므로 전하 충전이 오래 걸리는 곳에 부적합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 메모리 효과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유전흡수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Dielectric absorption):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방전되고 회로와의 연결이 끊어진 후 전해질이 이전 전압의 일부를 표시하는 현상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단층 세라믹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자주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ESR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갖는다는 것은 전력을 열로 방출한다는 의미이며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전류도 열을 발생시킴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일반 부품 온도는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85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진동이 심한 환경에서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클램프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/C-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클램프를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사용해 고정시켜 보호해야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(Variable Capacitor)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흔히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회로를 조정하는데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𝑳𝑪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(1GHz)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만드는데 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 제한으로 타이밍 회로에 부적합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주의사항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조정 시 음의 단자와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연결하지 않은 상태에서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조정 시 금속 드라이버로 인해 잘못된 값으로 조정될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플라스틱 드라이버 사용할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오버코트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(Overcoat),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폭 페인트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(Lock paint)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오버코트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고무 재질의 접착제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조립을 마친 부품 위에 발라 습기나 진동으로부터 부품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록 페인트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소량의 페인트로 조절 나사에 발라 설정을 마친 나사가 회전하는 것을 방지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shielding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외부 영향 차단해야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근처에 손을 가져가면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값이 변할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7274196"/>
                  </p:ext>
                </p:extLst>
              </p:nvPr>
            </p:nvGraphicFramePr>
            <p:xfrm>
              <a:off x="83626" y="868118"/>
              <a:ext cx="11994074" cy="4021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940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0215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303" r="-203" b="-1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88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정전용량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(Capacitance)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932956"/>
                  </p:ext>
                </p:extLst>
              </p:nvPr>
            </p:nvGraphicFramePr>
            <p:xfrm>
              <a:off x="83626" y="868117"/>
              <a:ext cx="9862693" cy="4272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도체에 전하가 축적될 때 도체와 다른 도체 사이의 전위차를 나타내는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도체 사이에 전하를 저장하는 능력을 나타내는 물리적 속성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전하를 저장하고 방출하는 역할 설명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도체와 그 사이의 절연체로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도체는 전하를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절연체는 전하의 이동을 막으면서 전기장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도체에 전하를 저장하고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저장된 전하량은 두 도체 사이의 전위차에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캐패시터는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 에너지를 전기장에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용량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 = 0.5 CV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밀도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 = 0.5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총량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𝑼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𝝐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𝑬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차지하는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0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𝐫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[8.854 × 10-12 F/m],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유전체의 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도체의 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도체 사이의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정전용량의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𝒊𝒄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𝑪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𝒅𝒗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전하와의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Q = CV (Q: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정전용량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타이밍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4932956"/>
                  </p:ext>
                </p:extLst>
              </p:nvPr>
            </p:nvGraphicFramePr>
            <p:xfrm>
              <a:off x="83626" y="868117"/>
              <a:ext cx="9862693" cy="4272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26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2720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285" r="-309" b="-9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987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(Inductor)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0616907"/>
                  </p:ext>
                </p:extLst>
              </p:nvPr>
            </p:nvGraphicFramePr>
            <p:xfrm>
              <a:off x="83626" y="868117"/>
              <a:ext cx="12019474" cy="55822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에너지를 자기 에너지 형태로 저장하는 부품으로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주로 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(Coil)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형태로 제작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흐르는 도선이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감겨있는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형태로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심재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내부에 위치한 자성 물질로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세기를 증가시키고 공기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 여러 재질로 만들어질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(Air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주파수에서 사용됨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손실이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성능 우수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철심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(Iron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인덕턴스 제공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 같은 저주파 응용 분야에 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페라이트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(Ferrite core)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응용 분야에서 주로 사용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손실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넓은 주파수 범위에서 사용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토로이달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(Toroidal)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인덕터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누설이 적고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높은 인덕턴스 제공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에너지를 저장하는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𝑵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자성 재료의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감긴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저항 성분을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도선의 재료와 길이에 의해 결정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품질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(Q-Factor):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인덕터의 효율성을 나타내며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값이 높을수록 낮은 에너지 손실을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인덕턴스와 저항의 비율로 계산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𝑸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(Saturation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코어가 포화상태에 도달하는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초과 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 급격히 감소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저주파 신호를 통과시키고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 신호를 차단하는 역할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스위칭 전원 공급 장치에서 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전압을 변환하는데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급격한 변화를 방지해 회로 보호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이력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히스테리시스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Hysteresis):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힘이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불연속적이면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자기 구역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domain)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부분적 임의 상태로 돌아가고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코어는 약한 영구 자석의 형태로 남음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잔류 자기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(Remanent Magnetism):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약한 잔여 자기장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인덕터에 연결될 때 자기장이 생성되고 자기장은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(EMF)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유도됨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최대 크기로 증가하는 동안에만 지속되고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정상 상태에 흐르면 코일에는 전류가 정상적으로 흐름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자체 유도로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자체 유도는 완충 전까지 전류 유입을 촉진하고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완충 이후 전류 흐름을 차단하는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동작 방해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고주파수의 교류 전류가 인덕터에 흐르려고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펄스가 작아 역기전력을 극복하지 못하면 코일에 전류가 차단됨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코일을 특정 주파수 차단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나머지 주파수 통과하도록 설계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코일이 없는 단순회로라도 자체 인덕턴스가 있지만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작아 무시할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0616907"/>
                  </p:ext>
                </p:extLst>
              </p:nvPr>
            </p:nvGraphicFramePr>
            <p:xfrm>
              <a:off x="83626" y="868117"/>
              <a:ext cx="12019474" cy="55822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58228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18" r="-253" b="-7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6" name="그룹 75">
            <a:extLst>
              <a:ext uri="{FF2B5EF4-FFF2-40B4-BE49-F238E27FC236}">
                <a16:creationId xmlns:a16="http://schemas.microsoft.com/office/drawing/2014/main" id="{DA9D46E9-FD8F-B49E-A8B0-E1648EDF43EE}"/>
              </a:ext>
            </a:extLst>
          </p:cNvPr>
          <p:cNvGrpSpPr/>
          <p:nvPr/>
        </p:nvGrpSpPr>
        <p:grpSpPr>
          <a:xfrm>
            <a:off x="10807515" y="993443"/>
            <a:ext cx="1164025" cy="1737056"/>
            <a:chOff x="10688982" y="1095043"/>
            <a:chExt cx="1164025" cy="17370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59479A9-20B7-B1E5-0B3A-E6F2A9E26850}"/>
                </a:ext>
              </a:extLst>
            </p:cNvPr>
            <p:cNvSpPr/>
            <p:nvPr/>
          </p:nvSpPr>
          <p:spPr>
            <a:xfrm>
              <a:off x="10688983" y="1272690"/>
              <a:ext cx="1164024" cy="1559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EB319D-09A7-E9F8-A275-A413F8F6E807}"/>
                </a:ext>
              </a:extLst>
            </p:cNvPr>
            <p:cNvSpPr/>
            <p:nvPr/>
          </p:nvSpPr>
          <p:spPr>
            <a:xfrm>
              <a:off x="10688982" y="1095043"/>
              <a:ext cx="1164024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022BE11-DB68-C929-AC0D-2C79AF6ECC83}"/>
                </a:ext>
              </a:extLst>
            </p:cNvPr>
            <p:cNvGrpSpPr/>
            <p:nvPr/>
          </p:nvGrpSpPr>
          <p:grpSpPr>
            <a:xfrm>
              <a:off x="11599433" y="1802452"/>
              <a:ext cx="71868" cy="381300"/>
              <a:chOff x="453865" y="2303972"/>
              <a:chExt cx="100745" cy="534509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9A6F237-73DB-69D2-129C-A363A1550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102EA609-1427-D907-2642-A61D8E599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76016AE0-B828-9DFC-4B1B-746C8F9D3E01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8187E5A-11C0-1CBC-9692-223C43B5798E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원호 44">
                <a:extLst>
                  <a:ext uri="{FF2B5EF4-FFF2-40B4-BE49-F238E27FC236}">
                    <a16:creationId xmlns:a16="http://schemas.microsoft.com/office/drawing/2014/main" id="{0C2360E3-ED48-2AC2-28F6-41A234B0BFB5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원호 45">
                <a:extLst>
                  <a:ext uri="{FF2B5EF4-FFF2-40B4-BE49-F238E27FC236}">
                    <a16:creationId xmlns:a16="http://schemas.microsoft.com/office/drawing/2014/main" id="{CE61B6A9-3968-030F-AA0A-7A28C5B6325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2C2A9CB-0BEF-B970-4D23-E62232903769}"/>
                </a:ext>
              </a:extLst>
            </p:cNvPr>
            <p:cNvGrpSpPr/>
            <p:nvPr/>
          </p:nvGrpSpPr>
          <p:grpSpPr>
            <a:xfrm>
              <a:off x="11599433" y="2339800"/>
              <a:ext cx="71868" cy="381300"/>
              <a:chOff x="453865" y="2303972"/>
              <a:chExt cx="100745" cy="534509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28B70709-156E-D0B6-8D42-B92E2C6CA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C90274EF-8B0B-A8F3-61DF-BD8DF3C9A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원호 56">
                <a:extLst>
                  <a:ext uri="{FF2B5EF4-FFF2-40B4-BE49-F238E27FC236}">
                    <a16:creationId xmlns:a16="http://schemas.microsoft.com/office/drawing/2014/main" id="{05E71E05-4EA3-1BA1-C4B6-7EDFBB30912B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원호 57">
                <a:extLst>
                  <a:ext uri="{FF2B5EF4-FFF2-40B4-BE49-F238E27FC236}">
                    <a16:creationId xmlns:a16="http://schemas.microsoft.com/office/drawing/2014/main" id="{A7D44162-DC77-3965-4CA1-1702F3FD46C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41940CA2-6042-713C-96E3-FFEA43DE56BF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D774F562-A130-8CD0-D3F2-00860551447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3334A4A-97AC-4CDF-8DFA-8EA28AC20937}"/>
                </a:ext>
              </a:extLst>
            </p:cNvPr>
            <p:cNvGrpSpPr/>
            <p:nvPr/>
          </p:nvGrpSpPr>
          <p:grpSpPr>
            <a:xfrm>
              <a:off x="11599433" y="1329092"/>
              <a:ext cx="71868" cy="381300"/>
              <a:chOff x="453865" y="2303972"/>
              <a:chExt cx="100745" cy="534509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2C9895C-215C-E739-785E-999858CBA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C514A756-0E89-5CE1-948B-CD904F0CF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29EA63FC-88EE-BDE9-1462-81CCC6664F03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C2E20243-A5F2-3E23-A987-88C62737412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5C23F06D-B4D9-31E5-4B4C-92A13D423159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C0A34C1B-946D-B4A9-E5D1-ED17A036AC5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00677CB-A14B-8CD6-F589-5B4D14C94560}"/>
                </a:ext>
              </a:extLst>
            </p:cNvPr>
            <p:cNvSpPr txBox="1"/>
            <p:nvPr/>
          </p:nvSpPr>
          <p:spPr>
            <a:xfrm>
              <a:off x="10778689" y="1885253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고체 코어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C53BCA3-701E-C218-5FFC-BEC85C139C07}"/>
                </a:ext>
              </a:extLst>
            </p:cNvPr>
            <p:cNvSpPr txBox="1"/>
            <p:nvPr/>
          </p:nvSpPr>
          <p:spPr>
            <a:xfrm>
              <a:off x="10688982" y="2357502"/>
              <a:ext cx="928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고체 코어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(+</a:t>
              </a:r>
              <a:r>
                <a:rPr lang="ko-KR" altLang="en-US" sz="1000" b="1" dirty="0"/>
                <a:t>금속 입자</a:t>
              </a:r>
              <a:r>
                <a:rPr lang="en-US" altLang="ko-KR" sz="1000" b="1" dirty="0"/>
                <a:t>)</a:t>
              </a:r>
              <a:endParaRPr lang="ko-KR" altLang="en-US" sz="1000" b="1" dirty="0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D2F709C-6840-793E-0CB7-A319F381A675}"/>
                </a:ext>
              </a:extLst>
            </p:cNvPr>
            <p:cNvCxnSpPr>
              <a:cxnSpLocks/>
            </p:cNvCxnSpPr>
            <p:nvPr/>
          </p:nvCxnSpPr>
          <p:spPr>
            <a:xfrm>
              <a:off x="11700283" y="1872100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2A14F2A-641A-2164-6362-186FAD6F9E5B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033" y="1872100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F5A36BB-AA09-A586-4B44-F36ED4882057}"/>
                </a:ext>
              </a:extLst>
            </p:cNvPr>
            <p:cNvCxnSpPr>
              <a:cxnSpLocks/>
            </p:cNvCxnSpPr>
            <p:nvPr/>
          </p:nvCxnSpPr>
          <p:spPr>
            <a:xfrm>
              <a:off x="11700283" y="2414285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4EE41CC-3F0E-7AB8-3681-37FD8476A79E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033" y="2414285"/>
              <a:ext cx="0" cy="2254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2FAFC59-F5B1-171A-81C7-C3A041A80F08}"/>
                </a:ext>
              </a:extLst>
            </p:cNvPr>
            <p:cNvSpPr txBox="1"/>
            <p:nvPr/>
          </p:nvSpPr>
          <p:spPr>
            <a:xfrm>
              <a:off x="10778689" y="1411345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공기 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855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리액턴스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(Reactance),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임피던스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(Impedance)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286038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(Reactance)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회로에서 전류와 전압 사이의 위상 차이를 발생시키는 성분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유사하게 전류의 흐름을 방해하지만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에너지를 소모하지 않고 저장하거나 방출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(Induced Reactance,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전류 변화에 저항하는 성질을 가지고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자기장을 통해 에너지를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전류가 흐를 때 전류 변화율에 비례해 전압 유도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𝐋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𝛑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𝒇𝑳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(Capacitive Reactance,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전하를 저장하는 성질을 가지고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전류가 흐를 때 전압 변화를 저항하며 전하를 저장하거나 방출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𝒇𝑪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전류는 전압보다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늦음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전압이 최대일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그래프 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전압신호가 전류신호보다 왼쪽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전류는 전압보다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빠름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최대일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그래프 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전류신호가 전압신호보다 왼쪽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양수로 표기하지만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임피던스에서 허수부를 나타낼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음수를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286038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BE699338-7BFF-2D87-DE93-4DB63F3D9F70}"/>
              </a:ext>
            </a:extLst>
          </p:cNvPr>
          <p:cNvGrpSpPr/>
          <p:nvPr/>
        </p:nvGrpSpPr>
        <p:grpSpPr>
          <a:xfrm>
            <a:off x="6290051" y="1029893"/>
            <a:ext cx="3240029" cy="727004"/>
            <a:chOff x="12404129" y="868117"/>
            <a:chExt cx="3240029" cy="7270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59479A9-20B7-B1E5-0B3A-E6F2A9E26850}"/>
                </a:ext>
              </a:extLst>
            </p:cNvPr>
            <p:cNvSpPr/>
            <p:nvPr/>
          </p:nvSpPr>
          <p:spPr>
            <a:xfrm>
              <a:off x="12404130" y="1045765"/>
              <a:ext cx="3240028" cy="549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EB319D-09A7-E9F8-A275-A413F8F6E807}"/>
                </a:ext>
              </a:extLst>
            </p:cNvPr>
            <p:cNvSpPr/>
            <p:nvPr/>
          </p:nvSpPr>
          <p:spPr>
            <a:xfrm>
              <a:off x="12404129" y="868117"/>
              <a:ext cx="3240026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3334A4A-97AC-4CDF-8DFA-8EA28AC20937}"/>
                </a:ext>
              </a:extLst>
            </p:cNvPr>
            <p:cNvGrpSpPr/>
            <p:nvPr/>
          </p:nvGrpSpPr>
          <p:grpSpPr>
            <a:xfrm>
              <a:off x="13314581" y="1102166"/>
              <a:ext cx="71868" cy="381300"/>
              <a:chOff x="453865" y="2303972"/>
              <a:chExt cx="100745" cy="534509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2C9895C-215C-E739-785E-999858CBA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303972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C514A756-0E89-5CE1-948B-CD904F0CF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222" y="2717646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29EA63FC-88EE-BDE9-1462-81CCC6664F03}"/>
                  </a:ext>
                </a:extLst>
              </p:cNvPr>
              <p:cNvSpPr/>
              <p:nvPr/>
            </p:nvSpPr>
            <p:spPr>
              <a:xfrm rot="16200000">
                <a:off x="460375" y="2420677"/>
                <a:ext cx="94869" cy="93601"/>
              </a:xfrm>
              <a:prstGeom prst="arc">
                <a:avLst>
                  <a:gd name="adj1" fmla="val 80247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C2E20243-A5F2-3E23-A987-88C627374120}"/>
                  </a:ext>
                </a:extLst>
              </p:cNvPr>
              <p:cNvSpPr/>
              <p:nvPr/>
            </p:nvSpPr>
            <p:spPr>
              <a:xfrm rot="5400000" flipV="1">
                <a:off x="458787" y="2484891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원호 65">
                <a:extLst>
                  <a:ext uri="{FF2B5EF4-FFF2-40B4-BE49-F238E27FC236}">
                    <a16:creationId xmlns:a16="http://schemas.microsoft.com/office/drawing/2014/main" id="{5C23F06D-B4D9-31E5-4B4C-92A13D423159}"/>
                  </a:ext>
                </a:extLst>
              </p:cNvPr>
              <p:cNvSpPr/>
              <p:nvPr/>
            </p:nvSpPr>
            <p:spPr>
              <a:xfrm rot="5400000" flipV="1">
                <a:off x="457199" y="2554149"/>
                <a:ext cx="94869" cy="93601"/>
              </a:xfrm>
              <a:prstGeom prst="arc">
                <a:avLst>
                  <a:gd name="adj1" fmla="val 8024716"/>
                  <a:gd name="adj2" fmla="val 245826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C0A34C1B-946D-B4A9-E5D1-ED17A036AC5A}"/>
                  </a:ext>
                </a:extLst>
              </p:cNvPr>
              <p:cNvSpPr/>
              <p:nvPr/>
            </p:nvSpPr>
            <p:spPr>
              <a:xfrm rot="5400000" flipV="1">
                <a:off x="453231" y="2623407"/>
                <a:ext cx="94869" cy="93601"/>
              </a:xfrm>
              <a:prstGeom prst="arc">
                <a:avLst>
                  <a:gd name="adj1" fmla="val 8024716"/>
                  <a:gd name="adj2" fmla="val 853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7FC7AA2-BCE5-AB8E-87A8-5AA85F8F9EBB}"/>
                </a:ext>
              </a:extLst>
            </p:cNvPr>
            <p:cNvGrpSpPr/>
            <p:nvPr/>
          </p:nvGrpSpPr>
          <p:grpSpPr>
            <a:xfrm>
              <a:off x="13475281" y="1116879"/>
              <a:ext cx="953344" cy="381300"/>
              <a:chOff x="12493837" y="1575526"/>
              <a:chExt cx="953344" cy="381300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022BE11-DB68-C929-AC0D-2C79AF6ECC83}"/>
                  </a:ext>
                </a:extLst>
              </p:cNvPr>
              <p:cNvGrpSpPr/>
              <p:nvPr/>
            </p:nvGrpSpPr>
            <p:grpSpPr>
              <a:xfrm>
                <a:off x="13314581" y="1575526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79A6F237-73DB-69D2-129C-A363A1550A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102EA609-1427-D907-2642-A61D8E599F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원호 41">
                  <a:extLst>
                    <a:ext uri="{FF2B5EF4-FFF2-40B4-BE49-F238E27FC236}">
                      <a16:creationId xmlns:a16="http://schemas.microsoft.com/office/drawing/2014/main" id="{76016AE0-B828-9DFC-4B1B-746C8F9D3E01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28187E5A-11C0-1CBC-9692-223C43B5798E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원호 44">
                  <a:extLst>
                    <a:ext uri="{FF2B5EF4-FFF2-40B4-BE49-F238E27FC236}">
                      <a16:creationId xmlns:a16="http://schemas.microsoft.com/office/drawing/2014/main" id="{0C2360E3-ED48-2AC2-28F6-41A234B0BFB5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원호 45">
                  <a:extLst>
                    <a:ext uri="{FF2B5EF4-FFF2-40B4-BE49-F238E27FC236}">
                      <a16:creationId xmlns:a16="http://schemas.microsoft.com/office/drawing/2014/main" id="{CE61B6A9-3968-030F-AA0A-7A28C5B6325A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0677CB-A14B-8CD6-F589-5B4D14C94560}"/>
                  </a:ext>
                </a:extLst>
              </p:cNvPr>
              <p:cNvSpPr txBox="1"/>
              <p:nvPr/>
            </p:nvSpPr>
            <p:spPr>
              <a:xfrm>
                <a:off x="12493837" y="1658327"/>
                <a:ext cx="7425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/>
                  <a:t>고체 코어</a:t>
                </a:r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CD2F709C-6840-793E-0CB7-A319F381A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5431" y="1645174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F2A14F2A-641A-2164-6362-186FAD6F9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181" y="1645174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32348C4-31DC-A462-DF27-C045B71303BA}"/>
                </a:ext>
              </a:extLst>
            </p:cNvPr>
            <p:cNvGrpSpPr/>
            <p:nvPr/>
          </p:nvGrpSpPr>
          <p:grpSpPr>
            <a:xfrm>
              <a:off x="14478380" y="1113884"/>
              <a:ext cx="1043051" cy="417812"/>
              <a:chOff x="12404130" y="2112874"/>
              <a:chExt cx="1043051" cy="417812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2C2A9CB-0BEF-B970-4D23-E62232903769}"/>
                  </a:ext>
                </a:extLst>
              </p:cNvPr>
              <p:cNvGrpSpPr/>
              <p:nvPr/>
            </p:nvGrpSpPr>
            <p:grpSpPr>
              <a:xfrm>
                <a:off x="13314581" y="2112874"/>
                <a:ext cx="71868" cy="381300"/>
                <a:chOff x="453865" y="2303972"/>
                <a:chExt cx="100745" cy="534509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28B70709-156E-D0B6-8D42-B92E2C6CA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C90274EF-8B0B-A8F3-61DF-BD8DF3C9A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원호 56">
                  <a:extLst>
                    <a:ext uri="{FF2B5EF4-FFF2-40B4-BE49-F238E27FC236}">
                      <a16:creationId xmlns:a16="http://schemas.microsoft.com/office/drawing/2014/main" id="{05E71E05-4EA3-1BA1-C4B6-7EDFBB30912B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원호 57">
                  <a:extLst>
                    <a:ext uri="{FF2B5EF4-FFF2-40B4-BE49-F238E27FC236}">
                      <a16:creationId xmlns:a16="http://schemas.microsoft.com/office/drawing/2014/main" id="{A7D44162-DC77-3965-4CA1-1702F3FD46C0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원호 58">
                  <a:extLst>
                    <a:ext uri="{FF2B5EF4-FFF2-40B4-BE49-F238E27FC236}">
                      <a16:creationId xmlns:a16="http://schemas.microsoft.com/office/drawing/2014/main" id="{41940CA2-6042-713C-96E3-FFEA43DE56BF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원호 59">
                  <a:extLst>
                    <a:ext uri="{FF2B5EF4-FFF2-40B4-BE49-F238E27FC236}">
                      <a16:creationId xmlns:a16="http://schemas.microsoft.com/office/drawing/2014/main" id="{D774F562-A130-8CD0-D3F2-00860551447A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C53BCA3-701E-C218-5FFC-BEC85C139C07}"/>
                  </a:ext>
                </a:extLst>
              </p:cNvPr>
              <p:cNvSpPr txBox="1"/>
              <p:nvPr/>
            </p:nvSpPr>
            <p:spPr>
              <a:xfrm>
                <a:off x="12404130" y="2130576"/>
                <a:ext cx="9284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/>
                  <a:t>고체 코어</a:t>
                </a:r>
                <a:endParaRPr lang="en-US" altLang="ko-KR" sz="1000" b="1" dirty="0"/>
              </a:p>
              <a:p>
                <a:pPr algn="ctr"/>
                <a:r>
                  <a:rPr lang="en-US" altLang="ko-KR" sz="1000" b="1" dirty="0"/>
                  <a:t>(+</a:t>
                </a:r>
                <a:r>
                  <a:rPr lang="ko-KR" altLang="en-US" sz="1000" b="1" dirty="0"/>
                  <a:t>금속 입자</a:t>
                </a:r>
                <a:r>
                  <a:rPr lang="en-US" altLang="ko-KR" sz="1000" b="1" dirty="0"/>
                  <a:t>)</a:t>
                </a:r>
                <a:endParaRPr lang="ko-KR" altLang="en-US" sz="1000" b="1" dirty="0"/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2F5A36BB-AA09-A586-4B44-F36ED4882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5431" y="2187359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F4EE41CC-3F0E-7AB8-3681-37FD8476A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181" y="2187359"/>
                <a:ext cx="0" cy="22545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2FAFC59-F5B1-171A-81C7-C3A041A80F08}"/>
                </a:ext>
              </a:extLst>
            </p:cNvPr>
            <p:cNvSpPr txBox="1"/>
            <p:nvPr/>
          </p:nvSpPr>
          <p:spPr>
            <a:xfrm>
              <a:off x="12493837" y="118441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공기 코어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84A2BA4-1A1F-5EFE-3277-F03660E7D88C}"/>
              </a:ext>
            </a:extLst>
          </p:cNvPr>
          <p:cNvGrpSpPr/>
          <p:nvPr/>
        </p:nvGrpSpPr>
        <p:grpSpPr>
          <a:xfrm>
            <a:off x="588052" y="4344399"/>
            <a:ext cx="3983562" cy="1645484"/>
            <a:chOff x="8878792" y="2859201"/>
            <a:chExt cx="3112981" cy="128587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D5BD173-5044-21B7-043E-314594C3E1BC}"/>
                </a:ext>
              </a:extLst>
            </p:cNvPr>
            <p:cNvGrpSpPr/>
            <p:nvPr/>
          </p:nvGrpSpPr>
          <p:grpSpPr>
            <a:xfrm>
              <a:off x="8878792" y="2859201"/>
              <a:ext cx="2276706" cy="1285875"/>
              <a:chOff x="9447415" y="2775070"/>
              <a:chExt cx="2276706" cy="1285875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F66B1F08-79B3-50F4-464C-FA447EE3D8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32460"/>
              <a:stretch/>
            </p:blipFill>
            <p:spPr>
              <a:xfrm>
                <a:off x="9447415" y="2775070"/>
                <a:ext cx="1704790" cy="128587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CDA3C4-27EA-8778-D1D6-C2530DAEA5DD}"/>
                  </a:ext>
                </a:extLst>
              </p:cNvPr>
              <p:cNvSpPr txBox="1"/>
              <p:nvPr/>
            </p:nvSpPr>
            <p:spPr>
              <a:xfrm>
                <a:off x="10335289" y="2805511"/>
                <a:ext cx="1388832" cy="435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&lt; </a:t>
                </a:r>
                <a:r>
                  <a:rPr lang="ko-KR" altLang="en-US" sz="1000" b="1" dirty="0"/>
                  <a:t>유도 </a:t>
                </a:r>
                <a:r>
                  <a:rPr lang="ko-KR" altLang="en-US" sz="1000" b="1" dirty="0" err="1"/>
                  <a:t>리액턴스</a:t>
                </a:r>
                <a:r>
                  <a:rPr lang="ko-KR" altLang="en-US" sz="1000" b="1" dirty="0"/>
                  <a:t> </a:t>
                </a:r>
                <a:r>
                  <a:rPr lang="en-US" altLang="ko-KR" sz="1000" b="1" dirty="0"/>
                  <a:t>&gt;</a:t>
                </a:r>
              </a:p>
              <a:p>
                <a:pPr algn="ctr"/>
                <a:r>
                  <a:rPr lang="en-US" altLang="ko-KR" sz="1000" b="1" dirty="0"/>
                  <a:t>(RL </a:t>
                </a:r>
                <a:r>
                  <a:rPr lang="ko-KR" altLang="en-US" sz="1000" b="1" dirty="0"/>
                  <a:t>회로</a:t>
                </a:r>
                <a:r>
                  <a:rPr lang="en-US" altLang="ko-KR" sz="1000" b="1" dirty="0"/>
                  <a:t>)</a:t>
                </a:r>
                <a:endParaRPr lang="ko-KR" altLang="en-US" sz="1000" b="1" dirty="0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CE7AAF8-EC1E-FF63-58CC-F921E55A7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34839" y="3160458"/>
              <a:ext cx="1356934" cy="578291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22E074-CB24-DE8E-6014-B5445402EA24}"/>
              </a:ext>
            </a:extLst>
          </p:cNvPr>
          <p:cNvGrpSpPr/>
          <p:nvPr/>
        </p:nvGrpSpPr>
        <p:grpSpPr>
          <a:xfrm>
            <a:off x="4895193" y="4200156"/>
            <a:ext cx="4437743" cy="1789727"/>
            <a:chOff x="9315248" y="4041011"/>
            <a:chExt cx="3377353" cy="136207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3FE87A9-5FC2-F62C-9B43-D8FBFDC92F22}"/>
                </a:ext>
              </a:extLst>
            </p:cNvPr>
            <p:cNvGrpSpPr/>
            <p:nvPr/>
          </p:nvGrpSpPr>
          <p:grpSpPr>
            <a:xfrm>
              <a:off x="9315248" y="4041011"/>
              <a:ext cx="2390561" cy="1362075"/>
              <a:chOff x="9469252" y="4041011"/>
              <a:chExt cx="2390561" cy="1362075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D41133AC-B0FC-A605-853E-83B175FA55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29114"/>
              <a:stretch/>
            </p:blipFill>
            <p:spPr>
              <a:xfrm>
                <a:off x="9469252" y="4041011"/>
                <a:ext cx="1897281" cy="1362075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D07D0D-94A3-00F0-BA1E-2E50D1F3A16E}"/>
                  </a:ext>
                </a:extLst>
              </p:cNvPr>
              <p:cNvSpPr txBox="1"/>
              <p:nvPr/>
            </p:nvSpPr>
            <p:spPr>
              <a:xfrm>
                <a:off x="10431843" y="4059349"/>
                <a:ext cx="1427970" cy="448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/>
                  <a:t>&lt; </a:t>
                </a:r>
                <a:r>
                  <a:rPr lang="ko-KR" altLang="en-US" sz="1000" b="1" dirty="0"/>
                  <a:t>용량 </a:t>
                </a:r>
                <a:r>
                  <a:rPr lang="ko-KR" altLang="en-US" sz="1000" b="1" dirty="0" err="1"/>
                  <a:t>리액턴스</a:t>
                </a:r>
                <a:r>
                  <a:rPr lang="ko-KR" altLang="en-US" sz="1000" b="1" dirty="0"/>
                  <a:t> </a:t>
                </a:r>
                <a:r>
                  <a:rPr lang="en-US" altLang="ko-KR" sz="1000" b="1" dirty="0"/>
                  <a:t>&gt;</a:t>
                </a:r>
              </a:p>
              <a:p>
                <a:pPr algn="ctr"/>
                <a:r>
                  <a:rPr lang="en-US" altLang="ko-KR" sz="1000" b="1" dirty="0"/>
                  <a:t>(RC </a:t>
                </a:r>
                <a:r>
                  <a:rPr lang="ko-KR" altLang="en-US" sz="1000" b="1" dirty="0"/>
                  <a:t>회로</a:t>
                </a:r>
                <a:r>
                  <a:rPr lang="en-US" altLang="ko-KR" sz="1000" b="1" dirty="0"/>
                  <a:t>)</a:t>
                </a:r>
                <a:endParaRPr lang="ko-KR" altLang="en-US" sz="1000" b="1" dirty="0"/>
              </a:p>
            </p:txBody>
          </p:sp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80A12F3-6DB2-D204-B047-E76C922F6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199695" y="4559242"/>
              <a:ext cx="1492906" cy="6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763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Next...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172EF4-A91F-5C0F-5757-20723A578A92}"/>
              </a:ext>
            </a:extLst>
          </p:cNvPr>
          <p:cNvSpPr/>
          <p:nvPr/>
        </p:nvSpPr>
        <p:spPr>
          <a:xfrm rot="2700000">
            <a:off x="8328467" y="1170671"/>
            <a:ext cx="4794462" cy="1274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 작성 중</a:t>
            </a: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리액턴스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(Reactance), 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임피던스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(Impedance)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5448058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(Impedance, Z)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(Resistance, 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(Reactance, 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결합한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크기와 비율 뿐 아니라 그래프를 통해 위상도 나타낼 수 있는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V=IR=IZ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해석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복소수로 표현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Z=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R+jX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(j: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허수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X: (X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X: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[X=X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(Polar form):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𝑳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𝑪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𝑳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num>
                                            <m:den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𝑪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(Cartesian form):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𝒋𝑿</m:t>
                              </m:r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𝒊𝒙</m:t>
                                  </m:r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𝒄𝒐𝒔𝒙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𝒊𝒔𝒊𝒏𝒙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오일러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𝒄𝒐𝒔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𝒋𝒔𝒊𝒏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𝒄𝒐𝒔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𝒋𝒔𝒊𝒏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𝝅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𝝅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코일에서 전류 위상은 느리고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/2),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축전기에서 전류 위상은 빠름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/2)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-V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위상차에 의해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VL=VC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공명일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크기는 최대값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RLC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직렬회로의 임피던스는 항상 저항보다 크므로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Z=R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 최소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최대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RLC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병렬회로의 임피던스는 항상 저항보다 작으므로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Z=R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 최대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최소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RLC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병렬회로의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어느 한순간 각 요소에 흐르는 전압은 같고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위상은 다름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(Phase Angle):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리액턴스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사이의 각도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임피던스각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 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(Phase Difference):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크기를 시간의 방향에 따라 위상의 상태와 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크기를 각속도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반시계방향으로 회전시키며 위상의 상태와 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5448058"/>
                  </p:ext>
                </p:extLst>
              </p:nvPr>
            </p:nvGraphicFramePr>
            <p:xfrm>
              <a:off x="83626" y="868117"/>
              <a:ext cx="12019474" cy="5989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898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C3537DD5-8BAC-9029-6BDB-1D4438DAA3F2}"/>
              </a:ext>
            </a:extLst>
          </p:cNvPr>
          <p:cNvGrpSpPr/>
          <p:nvPr/>
        </p:nvGrpSpPr>
        <p:grpSpPr>
          <a:xfrm>
            <a:off x="8039154" y="3953149"/>
            <a:ext cx="3900870" cy="2361397"/>
            <a:chOff x="5698499" y="3676810"/>
            <a:chExt cx="3315409" cy="200698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7989830-E47D-AF25-AAE2-C73127431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98499" y="3676810"/>
              <a:ext cx="3315409" cy="200698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ABB199-4793-99F7-01C4-A706DC4F899B}"/>
                </a:ext>
              </a:extLst>
            </p:cNvPr>
            <p:cNvSpPr txBox="1"/>
            <p:nvPr/>
          </p:nvSpPr>
          <p:spPr>
            <a:xfrm>
              <a:off x="7871499" y="4005817"/>
              <a:ext cx="9925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&lt; RLC</a:t>
              </a:r>
              <a:r>
                <a:rPr lang="ko-KR" altLang="en-US" sz="1000" b="1" dirty="0"/>
                <a:t> 회로 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64AD73EE-C25B-DA0D-2FD1-B0E1C545EFD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3115" y="1063206"/>
            <a:ext cx="3692949" cy="26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인덕턴스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(Inductance)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1537640"/>
                  </p:ext>
                </p:extLst>
              </p:nvPr>
            </p:nvGraphicFramePr>
            <p:xfrm>
              <a:off x="83626" y="868117"/>
              <a:ext cx="12019474" cy="70152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 전류가 흐를 때 생성되는 자기장에 의해 유도되는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변화율에 비례해 유도 전압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Wb/A = 1 Vs/A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 (=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=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𝑳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𝒅𝑰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전류가 증가할 때 인덕턴스는 전류가 증가하는 반대 방향으로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(Electromotive Force, EMF)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회로에서 전하를 이동시키는데 필요한 에너지를 제공하는 물리적 원인이며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한 형태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전류의 방향과 반대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(back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EMF)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라고도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최대 크기로 증가하는 동안에만 지속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dW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이동시키기 위해 필요한 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이동된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(Electromagnetic induction):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인덕턴스의 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(Induced electromotive force):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코일에서 발생하는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(Self-inductance):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단일 코일에서 전류 변화에 의해 자기장이 형성되고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물리적 특성에 따라 결정됨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(Mutual inductance):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이상의 코일에서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코일의 전류 변화가 다른 코일에 전압을 유도하는 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코일의 상대적 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결합 정도에 따라 다름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𝒅𝒊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근접할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전류 변화를 시키면 전자유도 작용에 의해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기전력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상호 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자기 인덕턴스를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권수를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[H],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[H] (M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봐도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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M=N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ϕ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MN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에는 코일을 통과하지 못하는 누설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(Leakage flux)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인한 손실이 있어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작아짐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결합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(Coupling coefficient):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𝜶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𝑴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𝑳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코일의 전기적인 효율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전자적 결합정도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나타내고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0&lt;=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&lt;=1)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저항과의 차이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저항은 전류의 흐름을 방해하지만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인덕턴스는 전류의 변화율에 따라 반응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저장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인덕터는 자기장에 에너지 저장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W = 0.5 LI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(W: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저장된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𝐋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𝝁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자유 공간의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10-7 H/m],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재료의 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감은 횟수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코일 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자화하는지를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필터 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전원 공급 장치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모터 및 발전기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변압기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1537640"/>
                  </p:ext>
                </p:extLst>
              </p:nvPr>
            </p:nvGraphicFramePr>
            <p:xfrm>
              <a:off x="83626" y="868117"/>
              <a:ext cx="12019474" cy="70152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70152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174" r="-253" b="-6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8716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정현파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(Sinusoidal Wave)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637178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정현파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(Sinusoidal Wave)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사인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코사인 함수로 표현되는 주기적인 파동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수학적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y(t) = Asin(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[y(t):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에서의 파형의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(Amplitude),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(Angular Frequency), f: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초기 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주기성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일정한 주기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(T=1/f)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파형의 최대값으로 파동의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크기를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파동이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시작할 때의 초기 각도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라디안 단위로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f=2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/T)[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rad/s]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회전운동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 [rad]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y(t)=Asin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Asinωt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or y(t)=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Acosωt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(ω=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x=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t, y=Asin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𝒇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𝟏𝟎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𝝀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[Hz]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평균값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교류에서 평균값은 전압 파형의 넓이를 시간으로 나눈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𝒂𝒗𝒈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정현파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교류에서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주기 동안 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음의 값 넓이가 같아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적분값이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되는데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대안으로 반주기의 평균으로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𝒂𝒗𝒈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/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/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𝒔𝒊𝒏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𝝎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b>
                              </m:sSub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(Effective value)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교류 평균값 한계로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/RMS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𝑹𝑴𝑺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𝑹𝑴𝑺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𝒔𝒊𝒏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nary>
                                    <m:nary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𝒄𝒐𝒔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  <m:r>
                                            <a:rPr lang="ko-KR" altLang="en-US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𝝎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𝒕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𝒅𝒕</m:t>
                                      </m:r>
                                    </m:e>
                                  </m:nary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𝒎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𝒕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𝒔𝒊𝒏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𝒕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)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𝟒</m:t>
                                              </m:r>
                                              <m:r>
                                                <a:rPr lang="ko-KR" altLang="en-US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𝝅</m:t>
                                      </m:r>
                                    </m:sup>
                                  </m:sSubSup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637178"/>
                  </p:ext>
                </p:extLst>
              </p:nvPr>
            </p:nvGraphicFramePr>
            <p:xfrm>
              <a:off x="83626" y="868117"/>
              <a:ext cx="12005705" cy="5866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570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63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8" r="-203" b="-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40B37A-467E-543C-FD25-0C619B104971}"/>
              </a:ext>
            </a:extLst>
          </p:cNvPr>
          <p:cNvGrpSpPr/>
          <p:nvPr/>
        </p:nvGrpSpPr>
        <p:grpSpPr>
          <a:xfrm>
            <a:off x="13312346" y="1931773"/>
            <a:ext cx="4221892" cy="4221892"/>
            <a:chOff x="6096000" y="2156254"/>
            <a:chExt cx="4221892" cy="422189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6FC8FA0-7AD7-6E3A-62C7-67B3AB530A2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914A557-E061-39ED-2861-F4820C6C29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6000" y="4267200"/>
              <a:ext cx="422189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62ED276-9089-2069-FA71-73537188B337}"/>
                </a:ext>
              </a:extLst>
            </p:cNvPr>
            <p:cNvSpPr/>
            <p:nvPr/>
          </p:nvSpPr>
          <p:spPr>
            <a:xfrm>
              <a:off x="6921843" y="3006811"/>
              <a:ext cx="2570206" cy="252077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D43C03D-639B-055E-6D36-664473B41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6946" y="3509433"/>
              <a:ext cx="1023837" cy="75776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E79165C-2D05-ECCD-9C78-5DCB90C8CEF4}"/>
                </a:ext>
              </a:extLst>
            </p:cNvPr>
            <p:cNvCxnSpPr>
              <a:cxnSpLocks/>
            </p:cNvCxnSpPr>
            <p:nvPr/>
          </p:nvCxnSpPr>
          <p:spPr>
            <a:xfrm>
              <a:off x="9230783" y="3509433"/>
              <a:ext cx="0" cy="757767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24013C6-B200-CEAB-690F-F7E0A3FAE6D2}"/>
                </a:ext>
              </a:extLst>
            </p:cNvPr>
            <p:cNvCxnSpPr>
              <a:cxnSpLocks/>
            </p:cNvCxnSpPr>
            <p:nvPr/>
          </p:nvCxnSpPr>
          <p:spPr>
            <a:xfrm>
              <a:off x="8206945" y="3509432"/>
              <a:ext cx="1023838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8E61C5-A863-089F-A562-8BC15C844A8C}"/>
                </a:ext>
              </a:extLst>
            </p:cNvPr>
            <p:cNvSpPr txBox="1"/>
            <p:nvPr/>
          </p:nvSpPr>
          <p:spPr>
            <a:xfrm>
              <a:off x="9150350" y="4267200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x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CC7475-217A-AA2F-4AA5-9DCF8B4C2BDF}"/>
                </a:ext>
              </a:extLst>
            </p:cNvPr>
            <p:cNvSpPr txBox="1"/>
            <p:nvPr/>
          </p:nvSpPr>
          <p:spPr>
            <a:xfrm>
              <a:off x="8005861" y="3386321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y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F0B1E4-CB32-EE87-F1AF-53667216ACBC}"/>
                </a:ext>
              </a:extLst>
            </p:cNvPr>
            <p:cNvSpPr txBox="1"/>
            <p:nvPr/>
          </p:nvSpPr>
          <p:spPr>
            <a:xfrm>
              <a:off x="8046705" y="4236878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O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B7036B-16C5-4B38-CA48-C258A680C97B}"/>
                </a:ext>
              </a:extLst>
            </p:cNvPr>
            <p:cNvSpPr txBox="1"/>
            <p:nvPr/>
          </p:nvSpPr>
          <p:spPr>
            <a:xfrm>
              <a:off x="8504600" y="3995522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ko-KR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807F9AE7-B315-E49B-7126-D00ECB14CEB4}"/>
                </a:ext>
              </a:extLst>
            </p:cNvPr>
            <p:cNvSpPr/>
            <p:nvPr/>
          </p:nvSpPr>
          <p:spPr>
            <a:xfrm>
              <a:off x="7961695" y="4039480"/>
              <a:ext cx="497308" cy="455442"/>
            </a:xfrm>
            <a:prstGeom prst="arc">
              <a:avLst>
                <a:gd name="adj1" fmla="val 19434002"/>
                <a:gd name="adj2" fmla="val 73038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809D0C-C59E-5F66-1C2A-A07F72BED19D}"/>
                </a:ext>
              </a:extLst>
            </p:cNvPr>
            <p:cNvSpPr txBox="1"/>
            <p:nvPr/>
          </p:nvSpPr>
          <p:spPr>
            <a:xfrm>
              <a:off x="8241714" y="266726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D8F245-BE03-97B8-C6B6-ECA28775D3E6}"/>
                </a:ext>
              </a:extLst>
            </p:cNvPr>
            <p:cNvSpPr txBox="1"/>
            <p:nvPr/>
          </p:nvSpPr>
          <p:spPr>
            <a:xfrm>
              <a:off x="9526816" y="3959423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r</a:t>
              </a:r>
              <a:endParaRPr lang="ko-KR" altLang="en-US" sz="1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2967B6-450D-C6E3-A45B-DEFCE57A82FB}"/>
                </a:ext>
              </a:extLst>
            </p:cNvPr>
            <p:cNvSpPr txBox="1"/>
            <p:nvPr/>
          </p:nvSpPr>
          <p:spPr>
            <a:xfrm>
              <a:off x="8558504" y="3598589"/>
              <a:ext cx="16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00FF"/>
                  </a:solidFill>
                </a:rPr>
                <a:t>r</a:t>
              </a:r>
              <a:endParaRPr lang="ko-KR" alt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714D54-2251-8664-8C68-1497E97CD888}"/>
                </a:ext>
              </a:extLst>
            </p:cNvPr>
            <p:cNvSpPr txBox="1"/>
            <p:nvPr/>
          </p:nvSpPr>
          <p:spPr>
            <a:xfrm>
              <a:off x="9114780" y="2419706"/>
              <a:ext cx="1145805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r cos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r sin</a:t>
              </a:r>
              <a:r>
                <a:rPr lang="el-GR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7617DF9D-E4AC-D045-5ABC-1B87CB210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606" y="1006055"/>
            <a:ext cx="2721211" cy="2728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4BC98B-C552-1C9E-C341-DD51B91F0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25" y="4889500"/>
            <a:ext cx="2351614" cy="16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48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오른손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(Right-hand Rule)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58086"/>
              </p:ext>
            </p:extLst>
          </p:nvPr>
        </p:nvGraphicFramePr>
        <p:xfrm>
          <a:off x="83626" y="868117"/>
          <a:ext cx="1201947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78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(Right-hand Rule)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삼차원 공간에서 좌표계의 오른손 좌표계를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잡는법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방향 벡터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근거한 오른손 좌표계의 회전 방향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나선형 감기는 방향 등의 정의를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액체의 회전을 나타내기 위해 벡터가 정의되어야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어떻게 해당하는 회전이 발생하는지 이해하기 위해 회전 벡터를 정의하는 것이 필요할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앙페르의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나사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(Ampere’s law):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방향과 자기장 방향의 관계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전류는 자기장을 만들면서 솔레노이드에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손가락을 전류 방향으로 하고 솔레노이드 주변에서 오른손을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감싸쥘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때 엄지 손가락은 자기의 북쪽 방향을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직선 도선을 통과할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손가락은 전류의 흐름을 가리키고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나머지는 전기력선의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자속방향을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가리킴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오른손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(Fleming’s right-hand rule):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운동에너지가 전기에너지로 바뀌는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힘이 가하면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힘에 대해 수직방향으로 전류 흐름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 전류의 방향은 자기장 변화를 방해하는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움직임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유도전류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플레밍의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왼손 법칙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전기에너지가 운동에너지로 바뀌는 경우를 설명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방향에 수직으로 전류가 흐르면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자기장과 전류에 대해 수직방향으로 힘 작용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대표적인 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전기에너지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운동에너지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엄지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검지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중지 손가락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방향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79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Field)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07193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자석이나 전류에 의해 자기력이 작용하는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자기력을 매개하는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방향을 연속적으로 이은 선의 간격이 촘촘할수록 자기장의 세기가 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B(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Magnetic flux density), H(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자계 강도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Magnetic field strength)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T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테슬라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G(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(1 T = 10,000 G)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국제단위계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Oe(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에르스텟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)[CGS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서로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매질에서는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비례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전기장과 마찬가지로 힘으로 정의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없을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떄의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 F = q(v × B) [F: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전계 내 전하가 받는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(N),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자기장 안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단위 전류가 흐르는 단위 길이의 도선이 자기장 속 수직으로 놓일 때 받는 힘으로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𝑰</m:t>
                                      </m:r>
                                    </m:e>
                                  </m:acc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N/(Am), T, Wb/m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고리 모양의 도선이 느끼는 자기력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𝒅𝒍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값을 가지고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도선에서 전류가 흐르는 방향으로 주어짐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생성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점전하가 만드는 자기장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자기장은 각 전하가 만드는 자기장의 합으로 계산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일정한 속도로 움직이는 경우 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(C),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속도벡터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(m/s),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면적 당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압력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μ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(Lorentz Force)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전자기장 안에서 받는 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물체는 전기장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안에서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qv×B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힘을 받음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로런츠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힘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[E: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입자의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×: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벡터곱으로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인해 입자는 오른손 법칙에 따라 나선형을 그리며 움직임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(Point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부피는 없고 전하량만 가진 이론적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071930"/>
                  </p:ext>
                </p:extLst>
              </p:nvPr>
            </p:nvGraphicFramePr>
            <p:xfrm>
              <a:off x="83626" y="868117"/>
              <a:ext cx="12019474" cy="6000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0004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3" r="-253" b="-8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6344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자기선속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(Magnetic Flux)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Flux)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다발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자기력선속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자속으로 불림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가상의 곡면에 작용하는 총 자기력을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곡면의 넓이와 곡면에 대해 수직인 자기장 성분의 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Wb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웨버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1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1 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𝑺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𝒅𝑺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.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 면적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있는 공간 상의 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둘레를 이루는 폐곡선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 무한소 면적 요소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수직인 단위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곡면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지나는 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선속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Φ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적분의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가우스의 자기 법칙에 따라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자기력선은 끊어지지 않거나 없어지지 않음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(∇ ‧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0, [∇ ‧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벡터장의 발산을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서로 다르지만 둘레가 같은 곡면의 자기선속은 같음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둘레가 같으면 곡면을 통과하는 자기력선의 수는 동일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크기가 변하면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변화 속도에 비례하는 크기의 전기장 발생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전자기파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가우스 자기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(Gauss’s Law for Magnetism)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닫힌 곡면에 대해 그 곡면을 지나는 자기력선의 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곡면으로 둘러싸인 공간 안의 자기원천의 관계를 나타내는 물리법칙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𝑩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𝒅𝑨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 미소 면적을 나타내는 벡터로 지점의 접평면에서 바깥쪽을 향하는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법선벡터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∮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sub>
                                <m:sup/>
                                <m:e/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면적분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자성에 대한 가우스 법칙의 미분형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∇ ‧ B = 0 (∇ ‧: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발산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[Divergence], 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극이 같이 있어야 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고립된 자극이 없음을 나타내는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54249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805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비오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</a:t>
            </a:r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사바르</a:t>
            </a:r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Biot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-Savart Law)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Biot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-Savart Law)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전류에 수직이고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전류에서의 거리의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역제곱에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비례한다는 물리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자기장이 전류의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연관있음을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알려줌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원점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전류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무한소의 길이의 전선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따라 흐른다고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무한소의 전선에 흐르는 전류에 의해 발생하는 무한소의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dB(r)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𝒅𝑩</m:t>
                              </m:r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𝑰𝒅𝒍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×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acc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요소에서 자기장을 측정하는 지점까지의 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유한한 길이의 전선을 따라 흐르는 전류의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양변을 적분해 전류로 인해 발생하는 총 자기장을 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활용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직선 전류에 의한 자기장과 솔레노이드 내부의 자기장은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앙페르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법칙을 이용해 구하고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사바르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법칙은 원형 전류 중심에서의 자기장 세기를 구하는데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454637"/>
                  </p:ext>
                </p:extLst>
              </p:nvPr>
            </p:nvGraphicFramePr>
            <p:xfrm>
              <a:off x="86263" y="882460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" t="-331" r="-254" b="-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109C3CE-3EE6-7AC1-0DF2-F39539998D9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2738" y="2629073"/>
            <a:ext cx="2849078" cy="19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01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투자율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(Permeability)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92784"/>
                  </p:ext>
                </p:extLst>
              </p:nvPr>
            </p:nvGraphicFramePr>
            <p:xfrm>
              <a:off x="83626" y="868117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(Permeability)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매질이 주어진 자기장에 대해 얼마나 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Magnetization)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하는지를 나타내는 값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reluntance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반대 개념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H/m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헨리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어떤 매질에서 자기장세기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자기장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만들어지면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투자율은 비례 상수이고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가지면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tensor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투자율과 상대 투자율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투자율은 통상적으로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4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π×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[H/m]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(Relative permeability)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(Magnetic susceptibility)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1 =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/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(Magnetization)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자기적 성질을 가진 물질이 자기 모멘트 밀도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벡터장임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자기화는 외부 자기장에 의해 유도된 자기 모멘트의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균일한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속 포함된 유도 자기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m=VM)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암페어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M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자기선속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𝑴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l-GR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𝛍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− 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i="0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H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(B: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H: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자기장 세기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92784"/>
                  </p:ext>
                </p:extLst>
              </p:nvPr>
            </p:nvGraphicFramePr>
            <p:xfrm>
              <a:off x="83626" y="868117"/>
              <a:ext cx="12019474" cy="3678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331" r="-253" b="-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2825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(Electric Field)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3284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Field)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전하를 띤 물체가 공간 상의 어느 점에 있는 시험 전하에 가해주는 단위 전하량 당 전기력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상에 전하가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전하에 의해 생기는 공간상 각 지점의 전위의 기울기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 한 점의 전기장 크기는 지점에 단위 전하를 놓았을 때 전하가 받는 전기력으로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V/m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볼트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or N/C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뉴턴 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∗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J: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𝑱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전하가 갖는 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사이의 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𝒛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z: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전하 사이의 중점으로부터 특정 위치까지의 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 Moment)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전하로 이루어진 계의 극성을 재는 척도의 하나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모멘트를 가진 계를 전기 쌍극자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Dipole)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양전하와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–q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음전하로부터 양전하를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점잔하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이루어진 계의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𝑵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기준점으로부터 각 점전하를 가리키는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값은 계가 전기적 중성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계의 전하량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아무 기준점으로부터 계산해도 값이 변하지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연속적 전하가 분포할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𝒑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𝒓𝒅𝒒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𝒓𝒅𝑽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어느 기준점으로부터의 변위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전하가 분포하는 전체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p(r):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분포를 나타내는 전하 밀도 함수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dq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부피 요소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기준점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계의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관계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알짜 전하가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쌍극자 모멘트는 기준점에 따라 달라짐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통상적으로 질량 중심을 기준점으로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99587"/>
                  </p:ext>
                </p:extLst>
              </p:nvPr>
            </p:nvGraphicFramePr>
            <p:xfrm>
              <a:off x="83626" y="868118"/>
              <a:ext cx="12019474" cy="4555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55510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67" r="-253" b="-9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0767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유전율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(Permittivity)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784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(Permittivity)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사이에 전기장이 작용할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전하 사이의 매질이 전기장에 미치는 영향을 나타내는 물리적 단위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저장할 수 있는 전하량으로 볼 수도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같은 양의 물질이라도 유전율이 높으면 더 많은 전하를 저장하기 때문에 저장된 전하량이 동일할 때 유전율이 높을수록 전기장 세기 감소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D(Electric Displacement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물질에 가해진 전기장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얼마나 물질의 구성에 영향을 미치는지 나타내는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E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가질 때 스칼라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아니면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전기장은 전하에 의해 발생하는 같은 현상을 나타냄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전기변위장은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전하의 전기선속을 나타내는데 유용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전기장은 전기선속 내 단위 전하에 작용하는 힘을 측정하는데 이용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진공에서 둘 사이의 관계를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(Scale factor)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8.854 ×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[F/m]]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(Displacement Field)/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전기선속밀도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flux density):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속에서 전기장의 효과를 나타내는 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D,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C/m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쿨롱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제곱미터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유전율은 실수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 가해진 전자기장의 주파수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등 여러 요인에 영향을 받기 때문에 일반적으로 유전율은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상수값이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아님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F/m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패럿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퍼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 유전율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상대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유전 상수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Dielectric constant],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유전율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𝜺</m:t>
                              </m:r>
                              <m:r>
                                <a:rPr lang="en-US" altLang="ko-KR" sz="1200" b="1" i="1" kern="120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𝝁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.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𝟖𝟓𝟒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𝟏𝟐</m:t>
                                  </m:r>
                                </m:sup>
                              </m:s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/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𝑫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/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(c: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속도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진공의 투자율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유전율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(+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복소수 유전율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슬라이드 노트에 있는 링크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가진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평행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스칼라가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등방성을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갖지 않는 매질의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복굴절 현상이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일어남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 속 전자기파 위상속도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물질의 유전율과 자기 투과율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결정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𝒗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𝜺𝝁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전기장이 가해지면 전류가 흐르고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전체 전류는 전도전류와 변위전류로 구성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하전입자가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직접 전하를 전달하여 생기는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변위전류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물질이 전기장에 용수철처럼 탄성반응을 하는 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세기에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 변위는 진공에 의한 항과 물질에 의한 항으로 나눌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D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E+P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+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= </a:t>
                          </a:r>
                          <a:r>
                            <a:rPr lang="ko-KR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E(1+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)=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 [P: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매질의 분극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(Polarization)/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polarization density),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감수율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(Electric susceptibility)] 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χ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매질이 유전체라면 전기장에 의해 매질 고유의 전기 쌍극자 모멘트가 생기고 그 밀도를 전기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편극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밀도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라 함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 부분 참조</a:t>
                          </a:r>
                          <a:r>
                            <a:rPr lang="en-US" altLang="ko-KR" sz="1200" b="1" kern="1200" baseline="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※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(Birefringence)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광학적으로 이방성인 매질 내 빛의 편광 방향에 대한 굴절률이 다른 경우 입사한 빛의 파장이 같더라도 굴절률이 달라 빛이 갈라지는 현상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전기장의 진동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빛의 편광 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광축에 대해 수직한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수평한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방향의 굴절률을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∆n =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(o: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이상광선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음의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&gt;n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양의 복굴절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743541"/>
                  </p:ext>
                </p:extLst>
              </p:nvPr>
            </p:nvGraphicFramePr>
            <p:xfrm>
              <a:off x="83626" y="868117"/>
              <a:ext cx="12019474" cy="5965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650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4" r="-253" b="-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818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Title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99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맥스웰 방정식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(Maxwell’s Equations)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3725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맥스웰 방정식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(Maxwell’s Equations)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706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벡터장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(Vector Field)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70224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벡터장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(Vector Field)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403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텐서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(Tensor)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(Tensor)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관계를 나타내는 다중선형대수학의 대상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선택하여 다차원 배열로 나타낼 수 있으며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기저를 바꾸는 변환 법칙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그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V*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음이 아닌 정수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마다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𝒎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⨂⋯⨂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nary>
                                <m:naryPr>
                                  <m:chr m:val="⨂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/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⋯⨂</m:t>
                              </m:r>
                              <m:r>
                                <a:rPr lang="en-US" altLang="ko-KR" sz="1200" b="1" i="0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𝐕</m:t>
                              </m:r>
                              <m:r>
                                <a:rPr lang="en-US" altLang="ko-KR" sz="1200" b="1" i="0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원소로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외적 일반화로 생각해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⨂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𝒃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𝑨𝒊𝒋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⨂ 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𝑩𝒌𝒍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𝑻𝒊𝒋𝒌𝒍</m:t>
                              </m:r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같은 연산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하나의 벡터 공간이 주어지면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쌍대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공간과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연산이 유일하게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(0, 0)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스칼라를포함하여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텐서곱을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반복하여 얻을 수 있는 벡터 공간들의 벡터를 단순히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어떤 벡터 공간의 스칼라 혹은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 법칙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(m, 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= (e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선택하여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배열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𝒊𝒎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같이 나타낼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다른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 ‧ R =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‧ ‧ ‧,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𝒆𝒊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선택하면 기저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의존하지 않는 변환 법칙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b>
                                <m:sup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,⋯,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𝒎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⋯</m:t>
                              </m:r>
                              <m:sSubSup>
                                <m:sSubSup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p>
                              </m:sSubSup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적용할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m: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텐서의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(Contravariant rank), 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(Covariant rank),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m+n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총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(total rank)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608895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7" r="-203" b="-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92295E7-FF9E-74C9-8F5C-2DEF9B7D8FE4}"/>
              </a:ext>
            </a:extLst>
          </p:cNvPr>
          <p:cNvSpPr/>
          <p:nvPr/>
        </p:nvSpPr>
        <p:spPr>
          <a:xfrm rot="16200000">
            <a:off x="7414605" y="1085768"/>
            <a:ext cx="105549" cy="58464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97419BAD-6C38-7EAB-78C7-EE7F317D534F}"/>
              </a:ext>
            </a:extLst>
          </p:cNvPr>
          <p:cNvSpPr/>
          <p:nvPr/>
        </p:nvSpPr>
        <p:spPr>
          <a:xfrm rot="16200000">
            <a:off x="8394884" y="943688"/>
            <a:ext cx="105549" cy="8688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92EA3-CE22-9DAD-BB57-B82478A57E6C}"/>
              </a:ext>
            </a:extLst>
          </p:cNvPr>
          <p:cNvSpPr txBox="1"/>
          <p:nvPr/>
        </p:nvSpPr>
        <p:spPr>
          <a:xfrm>
            <a:off x="7315735" y="1079096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m</a:t>
            </a:r>
            <a:endParaRPr lang="ko-KR" altLang="en-US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7DF7-E8E3-5B44-7A65-E7049EECEB71}"/>
              </a:ext>
            </a:extLst>
          </p:cNvPr>
          <p:cNvSpPr txBox="1"/>
          <p:nvPr/>
        </p:nvSpPr>
        <p:spPr>
          <a:xfrm>
            <a:off x="8315064" y="1079095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n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31305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배터리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(Battery)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745091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(Battery)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화학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(Electrochemical cells)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하나 이상 포함되며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전지 안 화학 반응이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침지된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두 터미널 사이에 전위차 생성하고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전위차는 전류가 부하를 통과하면서 줄어듦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전해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(Electrolytic cell)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외부 전원으로부터 전력을 공급받아 전기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(Electrolysis)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촉진하고 화합물이 각 구성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성분으로 분해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기호에서 막대 긴 쪽이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+(Anode),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짧은 쪽이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–(Cathode)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일회용 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(Disposable Battery):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(Primary cell),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전지 내 화학 반응은 역반응이 쉽게 일어나지 않아 충전 불가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충전식보다 에너지 밀도가 높고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자체 방전율이 낮음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보관 기간 긺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- 75 Ω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 미만인 애플리케이션에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비적합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 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탄소아연 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알칼라인 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주액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(Reserve battery)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(Rechargeable Battery): 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(Secondary cell),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충전을 반복하면서 전극이 화학적으로 서서히 분해되고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 속도는 원료와 관리 방식에 영향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받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대표 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납 축전지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니켈카드뮴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니켈수소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리튬이온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리튬이온 폴리머 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연료 전지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(Fuel Cell):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활성 가스를 주입하여 전기화학적 반응을 오래 유지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일부 작업은 대형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배터리를 대체할 수 있으나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에너지 밀도가 낮고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제조 단가 비쌈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화학 반응이 일어나지 않아 배터리보다 충전과 방전이 빠르게 진행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배터리는 방전 사이클에서 전압을 대체로 잘 유지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 볼록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아래 볼록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연결하고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부하와 측정기를 직렬로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사용시간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𝑻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𝑨𝒉𝑴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(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𝑰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∗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𝑯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(H: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테스트 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𝒓𝒂𝒕𝒆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(C-rate: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충방전률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Ahm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용량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사용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포이케르트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Peukert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number])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충전식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배터리는 시간 경과에 의해 화학적으로 성능이 저하되면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포이케르트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계수 증가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(Rated Voltage)/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개방 회로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(Open Circuit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 극단 사이에 부하가 없을 때 존재하는 전위차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배터리에 부하를 연결한 상태에서 전압을 측정하기 위해 부하와 병렬로 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부하가 없으면 측정기로 바로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셀의 전압의 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셀과 동일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병렬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출력 전압은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셀의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용량은 각 셀의 용량의 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장점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휴대 간편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 스파이크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소음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 고려사항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보관 기간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최대 전류 누출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(current drain),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통상적 전류 누출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무게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누출이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100mA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사용이 일반적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아니면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1.5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배터리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6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직렬 연결 후 전압 조정기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regulator)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기타 유도성 부하는 전류의 몇 배에 이르는 초기 서지를 일으킬 수 있어 견딜 수 있는 배터리 선택해야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9745091"/>
                  </p:ext>
                </p:extLst>
              </p:nvPr>
            </p:nvGraphicFramePr>
            <p:xfrm>
              <a:off x="83626" y="868117"/>
              <a:ext cx="12011392" cy="58929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139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929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07" r="-203" b="-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4286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배터리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(Battery) (2)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11459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 내 화학반응은 온도가 낮을 때 느리게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일어남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겨울철 배터리 동작이 잘 안되는 이유는 낮은 온도로 인해 엔진 오일 점성이 높아져 모터는 엔진 동작을 위해 더 높은 전류 필요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직렬로 연결된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배터리 중 하나가 완전 방전될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역충전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문제가 발생할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배터리팩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이용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(Fuse)/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 차단기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(Circuit breaker)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포함해 회로를 구성해야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717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퓨즈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(Fuse)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89917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(Fuse)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개방 회로를 만들 때 과도한 전류가 흐르면 금속을 끊어 회로와 장치 보호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전류에만 반응하고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전압에는 반응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 선택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50%(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스파이크 발생 가능성이 있으면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감도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(I2t)=I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 (I: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t: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지속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서지 감도 계산 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 규격을 갖는 퓨즈 선택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최대 정격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이상으로 오를 때 안정적으로 끊어져야 이상적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퓨즈에 걸리는 부하가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도에서 정격 전류의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75%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넘지 않도록 제조사에서 권고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정격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(Rated voltage): 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과도 전류가 걸릴 때 안전하고 예측가능한 방식으로 녹을 수 있는 최대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차단 용량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[Breaking capacity])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소형 카트리지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가전제품용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속단형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중간형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지연형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크기가 달라도 규격이 같을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 퓨즈보다 온도에 덜 민감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자동차용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소켓에 꽂을 수 있는 플러그 부착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스트립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차량용 고압 전류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가용성 링크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디젤 차량에서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스루홀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초소형 퓨즈로 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laptop, TV,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배터리 충전기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에어컨 등에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 가능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폴리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(PTC/PPTC)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퓨즈라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과전류가 발생하면 저항이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없으면 원상태 복구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시간 이상 소요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규격이 달라도 크기가 같을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온도에 민감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컴퓨터 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USB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카트리지 형태는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표면 장착형 퓨즈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리셋이 가능한 형태 많이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납땜 시 열에 의해 퓨즈 내부 부품이 재배치되어 규격이 달라질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전력이 유입되는 곳에 가까이 배치해 회로 보호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C31567-6D6A-C2BA-B6EA-30692970B23A}"/>
              </a:ext>
            </a:extLst>
          </p:cNvPr>
          <p:cNvGrpSpPr/>
          <p:nvPr/>
        </p:nvGrpSpPr>
        <p:grpSpPr>
          <a:xfrm>
            <a:off x="11182589" y="1003584"/>
            <a:ext cx="702734" cy="1062283"/>
            <a:chOff x="11106389" y="868117"/>
            <a:chExt cx="702734" cy="106228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20FAA15-7A96-B44A-BDC9-9BEBA332C730}"/>
                </a:ext>
              </a:extLst>
            </p:cNvPr>
            <p:cNvGrpSpPr/>
            <p:nvPr/>
          </p:nvGrpSpPr>
          <p:grpSpPr>
            <a:xfrm>
              <a:off x="11228860" y="1092884"/>
              <a:ext cx="485346" cy="765922"/>
              <a:chOff x="8102600" y="967459"/>
              <a:chExt cx="1011144" cy="159568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C7C6162-A11F-9C7F-D456-41BD2E4D1D82}"/>
                  </a:ext>
                </a:extLst>
              </p:cNvPr>
              <p:cNvSpPr/>
              <p:nvPr/>
            </p:nvSpPr>
            <p:spPr>
              <a:xfrm>
                <a:off x="8102600" y="1219200"/>
                <a:ext cx="292100" cy="1092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CB1C226-5243-BB9F-5E89-E3B66EF1BC5A}"/>
                  </a:ext>
                </a:extLst>
              </p:cNvPr>
              <p:cNvSpPr/>
              <p:nvPr/>
            </p:nvSpPr>
            <p:spPr>
              <a:xfrm>
                <a:off x="8102600" y="1219200"/>
                <a:ext cx="292100" cy="15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331F450-A2B2-491D-FD28-E40FD222B6C7}"/>
                  </a:ext>
                </a:extLst>
              </p:cNvPr>
              <p:cNvSpPr/>
              <p:nvPr/>
            </p:nvSpPr>
            <p:spPr>
              <a:xfrm>
                <a:off x="8102600" y="2159000"/>
                <a:ext cx="292100" cy="15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CE578B0B-CDA5-DB4B-D196-A5DF2C737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8650" y="967459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9B1EE5A-8916-7FCF-4706-7E8F09B2C5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8650" y="2311400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97907B3-2E7C-B952-BEED-35B750227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0950" y="2311400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9DB8ABB-3DD4-4FB4-804B-B5A0B2A17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0950" y="967459"/>
                <a:ext cx="0" cy="2517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9071199-FCA7-6F9F-532E-B5FE79704421}"/>
                  </a:ext>
                </a:extLst>
              </p:cNvPr>
              <p:cNvSpPr/>
              <p:nvPr/>
            </p:nvSpPr>
            <p:spPr>
              <a:xfrm>
                <a:off x="8807450" y="1157684"/>
                <a:ext cx="127000" cy="123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5A161A0-AC61-4982-E583-3C50D883024D}"/>
                  </a:ext>
                </a:extLst>
              </p:cNvPr>
              <p:cNvSpPr/>
              <p:nvPr/>
            </p:nvSpPr>
            <p:spPr>
              <a:xfrm>
                <a:off x="8807450" y="2235200"/>
                <a:ext cx="127000" cy="1230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875E339D-81F4-293B-1804-BD4535765D10}"/>
                  </a:ext>
                </a:extLst>
              </p:cNvPr>
              <p:cNvSpPr/>
              <p:nvPr/>
            </p:nvSpPr>
            <p:spPr>
              <a:xfrm>
                <a:off x="8632390" y="1291167"/>
                <a:ext cx="481351" cy="471323"/>
              </a:xfrm>
              <a:prstGeom prst="arc">
                <a:avLst>
                  <a:gd name="adj1" fmla="val 16200000"/>
                  <a:gd name="adj2" fmla="val 54459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2E0B9747-3093-BAA8-8930-BF2E7D6DEFE6}"/>
                  </a:ext>
                </a:extLst>
              </p:cNvPr>
              <p:cNvSpPr/>
              <p:nvPr/>
            </p:nvSpPr>
            <p:spPr>
              <a:xfrm rot="10800000">
                <a:off x="8632393" y="1759644"/>
                <a:ext cx="481351" cy="471323"/>
              </a:xfrm>
              <a:prstGeom prst="arc">
                <a:avLst>
                  <a:gd name="adj1" fmla="val 16200000"/>
                  <a:gd name="adj2" fmla="val 54459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E95834-B87E-42BB-F324-C2E32A1A127F}"/>
                </a:ext>
              </a:extLst>
            </p:cNvPr>
            <p:cNvSpPr/>
            <p:nvPr/>
          </p:nvSpPr>
          <p:spPr>
            <a:xfrm>
              <a:off x="11106390" y="1045765"/>
              <a:ext cx="702733" cy="8846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14FFA3A-5FDD-B98A-C60B-FAA9076E4C76}"/>
                </a:ext>
              </a:extLst>
            </p:cNvPr>
            <p:cNvSpPr/>
            <p:nvPr/>
          </p:nvSpPr>
          <p:spPr>
            <a:xfrm>
              <a:off x="11106389" y="86811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38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푸시 버튼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(Push Button)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01259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(Push Button)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접점이 포함되고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버튼을 눌렀을 때 개방되거나 폐쇄됨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스위치와 달리 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(pole)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이라는 기본 접점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잠기는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래칭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상시 열림 단접점형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(Normally-open single-throw)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상시 닫힘 단접점형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(Normally-close single-throw)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(Double-throw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극과 접점에 따른 구분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SPST(=1P1T): Single pole, single throw(1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DPST(=2P1T): Double pole, single throw(2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SPDT(=1P2T): Single pole, double throw(1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3PST(=3P1T): Triple pole, single throw(3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표기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OFF-(ON):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OFF,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ON,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make to make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ON-(OFF):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초기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ON,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눌렀을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OFF, 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make to break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ON-(ON):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푸시 버튼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 푸시 버튼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F18D8012-3FD1-A01F-94A0-666918192D1C}"/>
              </a:ext>
            </a:extLst>
          </p:cNvPr>
          <p:cNvGrpSpPr/>
          <p:nvPr/>
        </p:nvGrpSpPr>
        <p:grpSpPr>
          <a:xfrm>
            <a:off x="11284132" y="1302259"/>
            <a:ext cx="541559" cy="1035479"/>
            <a:chOff x="11385732" y="955125"/>
            <a:chExt cx="541559" cy="103547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13C4B87-7996-9F94-E0BB-0435F115132A}"/>
                </a:ext>
              </a:extLst>
            </p:cNvPr>
            <p:cNvGrpSpPr/>
            <p:nvPr/>
          </p:nvGrpSpPr>
          <p:grpSpPr>
            <a:xfrm>
              <a:off x="11385732" y="955125"/>
              <a:ext cx="541558" cy="209148"/>
              <a:chOff x="8454572" y="1305645"/>
              <a:chExt cx="541558" cy="20914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CF930241-9A39-AA04-3B3C-398BC40FC76C}"/>
                  </a:ext>
                </a:extLst>
              </p:cNvPr>
              <p:cNvGrpSpPr/>
              <p:nvPr/>
            </p:nvGrpSpPr>
            <p:grpSpPr>
              <a:xfrm>
                <a:off x="8845768" y="1453833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19DB8ABB-3DD4-4FB4-804B-B5A0B2A17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19071199-FCA7-6F9F-532E-B5FE79704421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E243F96C-CC21-6DB4-E7B2-E249FB7C6690}"/>
                  </a:ext>
                </a:extLst>
              </p:cNvPr>
              <p:cNvGrpSpPr/>
              <p:nvPr/>
            </p:nvGrpSpPr>
            <p:grpSpPr>
              <a:xfrm>
                <a:off x="8454572" y="1453833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197907B3-2E7C-B952-BEED-35B750227E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D5A161A0-AC61-4982-E583-3C50D883024D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F506DC98-AA25-ED5C-6F5A-7A758266EC9E}"/>
                  </a:ext>
                </a:extLst>
              </p:cNvPr>
              <p:cNvGrpSpPr/>
              <p:nvPr/>
            </p:nvGrpSpPr>
            <p:grpSpPr>
              <a:xfrm>
                <a:off x="8575408" y="1305645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B39E609-7E90-8808-99EE-B34B45427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13681A57-17EB-2AD6-6C74-FCC6A660C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4768C85-98E8-2E1C-1B02-7F713B081D6D}"/>
                </a:ext>
              </a:extLst>
            </p:cNvPr>
            <p:cNvGrpSpPr/>
            <p:nvPr/>
          </p:nvGrpSpPr>
          <p:grpSpPr>
            <a:xfrm>
              <a:off x="11385733" y="1410699"/>
              <a:ext cx="541558" cy="104964"/>
              <a:chOff x="8454573" y="1737459"/>
              <a:chExt cx="541558" cy="104964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EFF5636-2D63-ACAD-01B3-35CBA5D463EA}"/>
                  </a:ext>
                </a:extLst>
              </p:cNvPr>
              <p:cNvGrpSpPr/>
              <p:nvPr/>
            </p:nvGrpSpPr>
            <p:grpSpPr>
              <a:xfrm>
                <a:off x="8845769" y="1737459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20CBF14A-49CA-CCBF-D087-5E97ADEFB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C6BE4883-8793-15BC-3744-26E648E4DACC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5A0DFDE2-5740-0FAD-4C29-9ABFF5BF2D62}"/>
                  </a:ext>
                </a:extLst>
              </p:cNvPr>
              <p:cNvGrpSpPr/>
              <p:nvPr/>
            </p:nvGrpSpPr>
            <p:grpSpPr>
              <a:xfrm>
                <a:off x="8454573" y="1737459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97D570D-4FAD-35E0-68C5-FD6F8DE14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B79085A7-B504-A2F8-8F96-B87D7A78F194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8A4879E4-C930-4866-1D8C-0BA2853F8D04}"/>
                  </a:ext>
                </a:extLst>
              </p:cNvPr>
              <p:cNvGrpSpPr/>
              <p:nvPr/>
            </p:nvGrpSpPr>
            <p:grpSpPr>
              <a:xfrm>
                <a:off x="8575409" y="1741671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E2BFF0C0-6360-0245-1093-E508150731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4A388CB8-2E5C-EFBC-DDB5-6BFAA3106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F9EC8E0-0B24-2941-CB87-A10696FD80F5}"/>
                </a:ext>
              </a:extLst>
            </p:cNvPr>
            <p:cNvGrpSpPr/>
            <p:nvPr/>
          </p:nvGrpSpPr>
          <p:grpSpPr>
            <a:xfrm>
              <a:off x="11385732" y="1762089"/>
              <a:ext cx="541558" cy="228515"/>
              <a:chOff x="8454572" y="2112609"/>
              <a:chExt cx="541558" cy="228515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43497AA2-C99D-9E7C-B214-AA661362D1E5}"/>
                  </a:ext>
                </a:extLst>
              </p:cNvPr>
              <p:cNvGrpSpPr/>
              <p:nvPr/>
            </p:nvGrpSpPr>
            <p:grpSpPr>
              <a:xfrm>
                <a:off x="8845768" y="2112609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608CFA8D-939A-66E4-DB9F-BEA882CFB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8B5C67A8-6349-EC86-879E-5BAC32A75740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A79BF49-86E4-CE5B-A4F4-24DD97AA30B7}"/>
                  </a:ext>
                </a:extLst>
              </p:cNvPr>
              <p:cNvGrpSpPr/>
              <p:nvPr/>
            </p:nvGrpSpPr>
            <p:grpSpPr>
              <a:xfrm>
                <a:off x="8454572" y="2112609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2E65109E-594B-1897-B21F-F3CBEDE69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536EEFED-2F22-BADC-0BEB-78BD1A2021BB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24145CEE-89FF-8E69-6F5C-9C21A11B190D}"/>
                  </a:ext>
                </a:extLst>
              </p:cNvPr>
              <p:cNvGrpSpPr/>
              <p:nvPr/>
            </p:nvGrpSpPr>
            <p:grpSpPr>
              <a:xfrm>
                <a:off x="8575408" y="2116821"/>
                <a:ext cx="299887" cy="100752"/>
                <a:chOff x="8575408" y="1252329"/>
                <a:chExt cx="299887" cy="100752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2B6A79E8-45B3-076C-0C68-E0BBCB3D1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75408" y="1353081"/>
                  <a:ext cx="2998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0619881A-35F7-291C-F2E1-4B18FC75F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977" y="1252329"/>
                  <a:ext cx="1" cy="100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A89AC490-23EC-78C6-446F-B5878BFEC2C1}"/>
                  </a:ext>
                </a:extLst>
              </p:cNvPr>
              <p:cNvGrpSpPr/>
              <p:nvPr/>
            </p:nvGrpSpPr>
            <p:grpSpPr>
              <a:xfrm>
                <a:off x="8845768" y="2280164"/>
                <a:ext cx="150362" cy="60960"/>
                <a:chOff x="8845768" y="1453833"/>
                <a:chExt cx="150362" cy="60960"/>
              </a:xfrm>
            </p:grpSpPr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30ED9D06-D7E8-4AF7-7268-689D161B0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935713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20D7DAA7-4DEF-AEB0-1150-B4CF04E930B9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144650A7-F0C8-E2F8-F462-57509F9C7833}"/>
                  </a:ext>
                </a:extLst>
              </p:cNvPr>
              <p:cNvGrpSpPr/>
              <p:nvPr/>
            </p:nvGrpSpPr>
            <p:grpSpPr>
              <a:xfrm>
                <a:off x="8454572" y="2280164"/>
                <a:ext cx="157411" cy="60960"/>
                <a:chOff x="8454572" y="1453833"/>
                <a:chExt cx="157411" cy="60960"/>
              </a:xfrm>
            </p:grpSpPr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007975A5-10C0-3934-5A8A-5FB7C8953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514990" y="1423895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678AF8E-3F2F-FF77-8612-DD5C8A5E8CA7}"/>
                    </a:ext>
                  </a:extLst>
                </p:cNvPr>
                <p:cNvSpPr/>
                <p:nvPr/>
              </p:nvSpPr>
              <p:spPr>
                <a:xfrm rot="5400000">
                  <a:off x="855197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FD896B-7CFF-86DD-6049-4AC85ABE5053}"/>
              </a:ext>
            </a:extLst>
          </p:cNvPr>
          <p:cNvSpPr/>
          <p:nvPr/>
        </p:nvSpPr>
        <p:spPr>
          <a:xfrm>
            <a:off x="11192934" y="1219201"/>
            <a:ext cx="702733" cy="121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B7903D-5FEB-61F4-0524-5BC4233AC84B}"/>
              </a:ext>
            </a:extLst>
          </p:cNvPr>
          <p:cNvSpPr/>
          <p:nvPr/>
        </p:nvSpPr>
        <p:spPr>
          <a:xfrm>
            <a:off x="11192933" y="1041553"/>
            <a:ext cx="702733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266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스위치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(Switch)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85766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(Switch)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접점을 가지고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레버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손잡이를 움직이면 열리거나 닫힘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플로트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수은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리드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압력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홀 효과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파워 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슬라이드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토글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레버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), DIP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패들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SIP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고전류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제어 스위치 납땜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30W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이상의 인두를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사용해야함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[Dry joint]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스위치를 누를 때 미세한 진동으로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bounce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현상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일어남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(debounce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해야함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로터리 스위치는 로터리 인코더와 달리 완전한 수동 소자로 추가적인 부품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같이 사용하면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분압기와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비슷한 저항 사다리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(Resistor ladder)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형성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 이동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floating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상태를 방지하기 위해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풀업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저항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단락 스위치와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비단락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단락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(Shorting switch):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회전자가 이전 접점과 연결을 끊기 전 순간적으로 다음 접점과 연결되는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비단락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스위치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Nonshorting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switch):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다음 접점과 연결할 때 연결 사이에 시간 간격이 있는 스위치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06009814-8AC6-D7F3-21F9-D9787811DCC3}"/>
              </a:ext>
            </a:extLst>
          </p:cNvPr>
          <p:cNvGrpSpPr/>
          <p:nvPr/>
        </p:nvGrpSpPr>
        <p:grpSpPr>
          <a:xfrm>
            <a:off x="11252951" y="1788311"/>
            <a:ext cx="702734" cy="634847"/>
            <a:chOff x="11192933" y="1041553"/>
            <a:chExt cx="702734" cy="63484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F930241-9A39-AA04-3B3C-398BC40FC76C}"/>
                </a:ext>
              </a:extLst>
            </p:cNvPr>
            <p:cNvGrpSpPr/>
            <p:nvPr/>
          </p:nvGrpSpPr>
          <p:grpSpPr>
            <a:xfrm>
              <a:off x="11675328" y="1450447"/>
              <a:ext cx="150362" cy="60960"/>
              <a:chOff x="8845768" y="1453833"/>
              <a:chExt cx="150362" cy="60960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9DB8ABB-3DD4-4FB4-804B-B5A0B2A177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935713" y="1423895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9071199-FCA7-6F9F-532E-B5FE79704421}"/>
                  </a:ext>
                </a:extLst>
              </p:cNvPr>
              <p:cNvSpPr/>
              <p:nvPr/>
            </p:nvSpPr>
            <p:spPr>
              <a:xfrm rot="5400000">
                <a:off x="8844816" y="1454785"/>
                <a:ext cx="60960" cy="590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243F96C-CC21-6DB4-E7B2-E249FB7C6690}"/>
                </a:ext>
              </a:extLst>
            </p:cNvPr>
            <p:cNvGrpSpPr/>
            <p:nvPr/>
          </p:nvGrpSpPr>
          <p:grpSpPr>
            <a:xfrm>
              <a:off x="11284132" y="1450447"/>
              <a:ext cx="157411" cy="60960"/>
              <a:chOff x="8454572" y="1453833"/>
              <a:chExt cx="157411" cy="60960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97907B3-2E7C-B952-BEED-35B750227E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514990" y="1423895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5A161A0-AC61-4982-E583-3C50D883024D}"/>
                  </a:ext>
                </a:extLst>
              </p:cNvPr>
              <p:cNvSpPr/>
              <p:nvPr/>
            </p:nvSpPr>
            <p:spPr>
              <a:xfrm rot="5400000">
                <a:off x="8551976" y="1454785"/>
                <a:ext cx="60960" cy="590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B39E609-7E90-8808-99EE-B34B4542704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H="1" flipV="1">
              <a:off x="11468100" y="1333500"/>
              <a:ext cx="215877" cy="1258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EFD896B-7CFF-86DD-6049-4AC85ABE5053}"/>
                </a:ext>
              </a:extLst>
            </p:cNvPr>
            <p:cNvSpPr/>
            <p:nvPr/>
          </p:nvSpPr>
          <p:spPr>
            <a:xfrm>
              <a:off x="11192934" y="1219201"/>
              <a:ext cx="702733" cy="457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CB7903D-5FEB-61F4-0524-5BC4233AC84B}"/>
                </a:ext>
              </a:extLst>
            </p:cNvPr>
            <p:cNvSpPr/>
            <p:nvPr/>
          </p:nvSpPr>
          <p:spPr>
            <a:xfrm>
              <a:off x="11192933" y="1041553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131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로터리 인코더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(Rotary Encoder)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66977"/>
              </p:ext>
            </p:extLst>
          </p:nvPr>
        </p:nvGraphicFramePr>
        <p:xfrm>
          <a:off x="83626" y="868117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로터리 인코더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(Rotary Encoder)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내부에 두 쌍의 접점이 있어 샤프트가 회전할 때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해제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회전 방향은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들어오는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개의 신호의 시간 차 또는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신호값을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비교해 정함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마이크로컨트롤러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입력핀에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풀업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저항을 추가해 접점 연결이 끊어질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floating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상태가 되는 것을 방지할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 연결 시 접점 반동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(Contact bounce)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문제가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정착 시간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(2~5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ms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동안 신호를 무시하는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debouncing routine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을 포함해 반동 제거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인코더 출력단자에 바이패스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커패시터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결국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S/W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처리해야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마찰 잡음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(Sliding noise):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접점이 연결되며 지나갈 때 순간적 연결이 끊기는 현상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이전 상태와 현재 상태 값을 유지하는 방법 사용해 해결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846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릴레이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(Relay)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30386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(Relay)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Electromagnetic Armature Relay / Electromechanical Relay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라고 하며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(Solid State Relay)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구별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별도로 분리되어 흐르는 전기를 스위칭 할 수 있는 신호 또는 펄스를 만들어 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낮은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전류로 높은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전류를 제어할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무접점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릴레이가 더 빠르고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신뢰도 높음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철심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(Armature),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비자성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물질로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코일은 철심을 둘러싸고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전자석처럼 작용해 자기장을 발생시킴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자기장으로 인해 스위치 형태의 접점이 접촉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비래칭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(Non-latching): Single side stable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유형으로 알려져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가장 널리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전원이 없으면 기본 상태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래칭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(Latching):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쌍접점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기본 상태 없음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무극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(Neutral)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흐르는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전류의 극성과 상관없이 동일하게 동작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유극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(Polarized)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코일에 직렬로 다이오드를 연결해 한쪽 방향의 전류 차단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바이어스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(Biased)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릴레이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영구 자석이 철심 근처에 들어 있어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코일을 통해 한쪽 방향으로 흐를 때는 릴레이 동작 극대화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전류가 반대 방향이면 철심의 반응 차단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모든 릴레이는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 스위칭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릴레이로 규정된 것은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AC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전류만 코일에 흐를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빠른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스위칭으로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인해 소음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(chatter)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접점에 손상을 입히고 전기 잡음도 발생시켜 간섭을 일으킬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전압 부족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전원 요동으로 인한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채터는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교정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307051" y="1005297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34B43D0-1D6C-B68C-D21A-838D77CCB159}"/>
              </a:ext>
            </a:extLst>
          </p:cNvPr>
          <p:cNvGrpSpPr/>
          <p:nvPr/>
        </p:nvGrpSpPr>
        <p:grpSpPr>
          <a:xfrm>
            <a:off x="11150272" y="1095043"/>
            <a:ext cx="702734" cy="1340986"/>
            <a:chOff x="330951" y="2029611"/>
            <a:chExt cx="702734" cy="134098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EFD896B-7CFF-86DD-6049-4AC85ABE5053}"/>
                </a:ext>
              </a:extLst>
            </p:cNvPr>
            <p:cNvSpPr/>
            <p:nvPr/>
          </p:nvSpPr>
          <p:spPr>
            <a:xfrm>
              <a:off x="330952" y="2207259"/>
              <a:ext cx="702733" cy="1163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CB7903D-5FEB-61F4-0524-5BC4233AC84B}"/>
                </a:ext>
              </a:extLst>
            </p:cNvPr>
            <p:cNvSpPr/>
            <p:nvPr/>
          </p:nvSpPr>
          <p:spPr>
            <a:xfrm>
              <a:off x="330951" y="2029611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42B7998-28C2-E25E-477A-C625202FF541}"/>
                </a:ext>
              </a:extLst>
            </p:cNvPr>
            <p:cNvGrpSpPr/>
            <p:nvPr/>
          </p:nvGrpSpPr>
          <p:grpSpPr>
            <a:xfrm>
              <a:off x="534785" y="2254748"/>
              <a:ext cx="337726" cy="541559"/>
              <a:chOff x="597792" y="2303972"/>
              <a:chExt cx="337726" cy="541559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2875C2A3-4C06-225A-CF2C-EE078313C0A3}"/>
                  </a:ext>
                </a:extLst>
              </p:cNvPr>
              <p:cNvGrpSpPr/>
              <p:nvPr/>
            </p:nvGrpSpPr>
            <p:grpSpPr>
              <a:xfrm rot="16200000">
                <a:off x="580901" y="2490913"/>
                <a:ext cx="541558" cy="167677"/>
                <a:chOff x="422150" y="2438505"/>
                <a:chExt cx="541558" cy="167677"/>
              </a:xfrm>
            </p:grpSpPr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CF930241-9A39-AA04-3B3C-398BC40FC76C}"/>
                    </a:ext>
                  </a:extLst>
                </p:cNvPr>
                <p:cNvGrpSpPr/>
                <p:nvPr/>
              </p:nvGrpSpPr>
              <p:grpSpPr>
                <a:xfrm>
                  <a:off x="813346" y="2438505"/>
                  <a:ext cx="150362" cy="60960"/>
                  <a:chOff x="8845768" y="1453833"/>
                  <a:chExt cx="150362" cy="60960"/>
                </a:xfrm>
              </p:grpSpPr>
              <p:cxnSp>
                <p:nvCxnSpPr>
                  <p:cNvPr id="10" name="직선 연결선 9">
                    <a:extLst>
                      <a:ext uri="{FF2B5EF4-FFF2-40B4-BE49-F238E27FC236}">
                        <a16:creationId xmlns:a16="http://schemas.microsoft.com/office/drawing/2014/main" id="{19DB8ABB-3DD4-4FB4-804B-B5A0B2A177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935713" y="1423895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19071199-FCA7-6F9F-532E-B5FE7970442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84481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E243F96C-CC21-6DB4-E7B2-E249FB7C6690}"/>
                    </a:ext>
                  </a:extLst>
                </p:cNvPr>
                <p:cNvGrpSpPr/>
                <p:nvPr/>
              </p:nvGrpSpPr>
              <p:grpSpPr>
                <a:xfrm>
                  <a:off x="422150" y="2438505"/>
                  <a:ext cx="157411" cy="60960"/>
                  <a:chOff x="8454572" y="1453833"/>
                  <a:chExt cx="157411" cy="60960"/>
                </a:xfrm>
              </p:grpSpPr>
              <p:cxnSp>
                <p:nvCxnSpPr>
                  <p:cNvPr id="9" name="직선 연결선 8">
                    <a:extLst>
                      <a:ext uri="{FF2B5EF4-FFF2-40B4-BE49-F238E27FC236}">
                        <a16:creationId xmlns:a16="http://schemas.microsoft.com/office/drawing/2014/main" id="{197907B3-2E7C-B952-BEED-35B750227E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8514990" y="1423895"/>
                    <a:ext cx="0" cy="1208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타원 12">
                    <a:extLst>
                      <a:ext uri="{FF2B5EF4-FFF2-40B4-BE49-F238E27FC236}">
                        <a16:creationId xmlns:a16="http://schemas.microsoft.com/office/drawing/2014/main" id="{D5A161A0-AC61-4982-E583-3C50D883024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5197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B39E609-7E90-8808-99EE-B34B45427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118" y="2480308"/>
                  <a:ext cx="215877" cy="12587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9F6EECE-B6CD-9669-1067-E33E17594797}"/>
                  </a:ext>
                </a:extLst>
              </p:cNvPr>
              <p:cNvGrpSpPr/>
              <p:nvPr/>
            </p:nvGrpSpPr>
            <p:grpSpPr>
              <a:xfrm>
                <a:off x="597792" y="2303972"/>
                <a:ext cx="100745" cy="534509"/>
                <a:chOff x="453865" y="2303972"/>
                <a:chExt cx="100745" cy="534509"/>
              </a:xfrm>
            </p:grpSpPr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ECD2FE4B-3D66-B963-5DFF-4E1AF9B6A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303972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>
                  <a:extLst>
                    <a:ext uri="{FF2B5EF4-FFF2-40B4-BE49-F238E27FC236}">
                      <a16:creationId xmlns:a16="http://schemas.microsoft.com/office/drawing/2014/main" id="{9E6460DF-FF70-B9A0-C92F-2E0467F2C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222" y="2717646"/>
                  <a:ext cx="0" cy="120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원호 7">
                  <a:extLst>
                    <a:ext uri="{FF2B5EF4-FFF2-40B4-BE49-F238E27FC236}">
                      <a16:creationId xmlns:a16="http://schemas.microsoft.com/office/drawing/2014/main" id="{52A03D14-F508-42C0-627E-086447FB0D87}"/>
                    </a:ext>
                  </a:extLst>
                </p:cNvPr>
                <p:cNvSpPr/>
                <p:nvPr/>
              </p:nvSpPr>
              <p:spPr>
                <a:xfrm rot="16200000">
                  <a:off x="460375" y="2420677"/>
                  <a:ext cx="94869" cy="93601"/>
                </a:xfrm>
                <a:prstGeom prst="arc">
                  <a:avLst>
                    <a:gd name="adj1" fmla="val 802471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원호 14">
                  <a:extLst>
                    <a:ext uri="{FF2B5EF4-FFF2-40B4-BE49-F238E27FC236}">
                      <a16:creationId xmlns:a16="http://schemas.microsoft.com/office/drawing/2014/main" id="{7D353C13-06B2-9229-4DF4-F042F441EC92}"/>
                    </a:ext>
                  </a:extLst>
                </p:cNvPr>
                <p:cNvSpPr/>
                <p:nvPr/>
              </p:nvSpPr>
              <p:spPr>
                <a:xfrm rot="5400000" flipV="1">
                  <a:off x="458787" y="2484891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원호 17">
                  <a:extLst>
                    <a:ext uri="{FF2B5EF4-FFF2-40B4-BE49-F238E27FC236}">
                      <a16:creationId xmlns:a16="http://schemas.microsoft.com/office/drawing/2014/main" id="{C80F7CDF-BCFC-01E8-38BE-65A120E7F043}"/>
                    </a:ext>
                  </a:extLst>
                </p:cNvPr>
                <p:cNvSpPr/>
                <p:nvPr/>
              </p:nvSpPr>
              <p:spPr>
                <a:xfrm rot="5400000" flipV="1">
                  <a:off x="457199" y="2554149"/>
                  <a:ext cx="94869" cy="93601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68A34774-3DC9-4588-D0CE-5799C5E13DA9}"/>
                    </a:ext>
                  </a:extLst>
                </p:cNvPr>
                <p:cNvSpPr/>
                <p:nvPr/>
              </p:nvSpPr>
              <p:spPr>
                <a:xfrm rot="5400000" flipV="1">
                  <a:off x="453231" y="2623407"/>
                  <a:ext cx="94869" cy="93601"/>
                </a:xfrm>
                <a:prstGeom prst="arc">
                  <a:avLst>
                    <a:gd name="adj1" fmla="val 8024716"/>
                    <a:gd name="adj2" fmla="val 853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FFB7DA2-007F-D17C-B15F-98E62ED80462}"/>
                </a:ext>
              </a:extLst>
            </p:cNvPr>
            <p:cNvGrpSpPr/>
            <p:nvPr/>
          </p:nvGrpSpPr>
          <p:grpSpPr>
            <a:xfrm>
              <a:off x="534785" y="2936037"/>
              <a:ext cx="273794" cy="367635"/>
              <a:chOff x="1266701" y="2935832"/>
              <a:chExt cx="273794" cy="36763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10EF5DAB-9865-ABF4-09E2-25B684F52B9E}"/>
                  </a:ext>
                </a:extLst>
              </p:cNvPr>
              <p:cNvGrpSpPr/>
              <p:nvPr/>
            </p:nvGrpSpPr>
            <p:grpSpPr>
              <a:xfrm>
                <a:off x="1266701" y="2935832"/>
                <a:ext cx="238252" cy="60960"/>
                <a:chOff x="8845768" y="1453833"/>
                <a:chExt cx="238252" cy="60960"/>
              </a:xfrm>
            </p:grpSpPr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53BC7416-B7A7-0408-6917-9362FEB79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75296" y="1484313"/>
                  <a:ext cx="2087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C78F4F3F-8C76-0F14-8071-788B523C4CAE}"/>
                    </a:ext>
                  </a:extLst>
                </p:cNvPr>
                <p:cNvSpPr/>
                <p:nvPr/>
              </p:nvSpPr>
              <p:spPr>
                <a:xfrm rot="5400000">
                  <a:off x="8844816" y="1454785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275E858F-789D-0DDA-1BE7-79B47378FC3E}"/>
                  </a:ext>
                </a:extLst>
              </p:cNvPr>
              <p:cNvGrpSpPr/>
              <p:nvPr/>
            </p:nvGrpSpPr>
            <p:grpSpPr>
              <a:xfrm>
                <a:off x="1266702" y="3018793"/>
                <a:ext cx="238251" cy="77103"/>
                <a:chOff x="1266702" y="3050504"/>
                <a:chExt cx="238251" cy="77103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5FCC29DE-CCF2-DEE6-3DE5-8A35C1598B22}"/>
                    </a:ext>
                  </a:extLst>
                </p:cNvPr>
                <p:cNvGrpSpPr/>
                <p:nvPr/>
              </p:nvGrpSpPr>
              <p:grpSpPr>
                <a:xfrm rot="10800000">
                  <a:off x="1266702" y="3066647"/>
                  <a:ext cx="238251" cy="60960"/>
                  <a:chOff x="8373732" y="1453833"/>
                  <a:chExt cx="238251" cy="60960"/>
                </a:xfrm>
              </p:grpSpPr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B769E613-997C-AA8F-1A4F-8062D07AB7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8373732" y="1484312"/>
                    <a:ext cx="20167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타원 27">
                    <a:extLst>
                      <a:ext uri="{FF2B5EF4-FFF2-40B4-BE49-F238E27FC236}">
                        <a16:creationId xmlns:a16="http://schemas.microsoft.com/office/drawing/2014/main" id="{391AEB21-77DB-690C-3131-490AC4E5EA4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51976" y="1454785"/>
                    <a:ext cx="60960" cy="590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733C3BA7-8C68-EFD8-7460-D1C7C30C64D7}"/>
                    </a:ext>
                  </a:extLst>
                </p:cNvPr>
                <p:cNvSpPr/>
                <p:nvPr/>
              </p:nvSpPr>
              <p:spPr>
                <a:xfrm>
                  <a:off x="1447073" y="3050504"/>
                  <a:ext cx="57880" cy="4571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4CA500A0-12DF-D368-73CD-DC128BD73EFB}"/>
                  </a:ext>
                </a:extLst>
              </p:cNvPr>
              <p:cNvGrpSpPr/>
              <p:nvPr/>
            </p:nvGrpSpPr>
            <p:grpSpPr>
              <a:xfrm>
                <a:off x="1325757" y="3126378"/>
                <a:ext cx="214738" cy="177089"/>
                <a:chOff x="1291390" y="3153758"/>
                <a:chExt cx="214738" cy="177089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222A9E2F-EF0F-C97F-7CD8-0DCAA8FEB911}"/>
                    </a:ext>
                  </a:extLst>
                </p:cNvPr>
                <p:cNvSpPr/>
                <p:nvPr/>
              </p:nvSpPr>
              <p:spPr>
                <a:xfrm rot="16200000">
                  <a:off x="1290438" y="3270839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4C601D4D-6D25-BA7F-8C1C-561D25E77FF9}"/>
                    </a:ext>
                  </a:extLst>
                </p:cNvPr>
                <p:cNvSpPr/>
                <p:nvPr/>
              </p:nvSpPr>
              <p:spPr>
                <a:xfrm rot="16200000">
                  <a:off x="1446121" y="3270839"/>
                  <a:ext cx="60960" cy="590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2D084B65-6FD7-9874-EFCF-8D943D30C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6013" y="3177698"/>
                  <a:ext cx="0" cy="921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C3960C2-7033-B3A1-3940-CF9093B1E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0918" y="3177698"/>
                  <a:ext cx="0" cy="921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원호 41">
                  <a:extLst>
                    <a:ext uri="{FF2B5EF4-FFF2-40B4-BE49-F238E27FC236}">
                      <a16:creationId xmlns:a16="http://schemas.microsoft.com/office/drawing/2014/main" id="{A8291CDF-CF98-E86E-1D1C-9D128B16323D}"/>
                    </a:ext>
                  </a:extLst>
                </p:cNvPr>
                <p:cNvSpPr/>
                <p:nvPr/>
              </p:nvSpPr>
              <p:spPr>
                <a:xfrm rot="10800000" flipV="1">
                  <a:off x="1371373" y="3153758"/>
                  <a:ext cx="59055" cy="58266"/>
                </a:xfrm>
                <a:prstGeom prst="arc">
                  <a:avLst>
                    <a:gd name="adj1" fmla="val 8024716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원호 42">
                  <a:extLst>
                    <a:ext uri="{FF2B5EF4-FFF2-40B4-BE49-F238E27FC236}">
                      <a16:creationId xmlns:a16="http://schemas.microsoft.com/office/drawing/2014/main" id="{EE1FDB5F-F500-C464-7609-0862A9AC7209}"/>
                    </a:ext>
                  </a:extLst>
                </p:cNvPr>
                <p:cNvSpPr/>
                <p:nvPr/>
              </p:nvSpPr>
              <p:spPr>
                <a:xfrm rot="10800000" flipV="1">
                  <a:off x="1417545" y="3153758"/>
                  <a:ext cx="59055" cy="58266"/>
                </a:xfrm>
                <a:prstGeom prst="arc">
                  <a:avLst>
                    <a:gd name="adj1" fmla="val 11237487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원호 45">
                  <a:extLst>
                    <a:ext uri="{FF2B5EF4-FFF2-40B4-BE49-F238E27FC236}">
                      <a16:creationId xmlns:a16="http://schemas.microsoft.com/office/drawing/2014/main" id="{06F01B3C-CBE7-A12C-EAFD-E2209DB27C8B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1320918" y="3155853"/>
                  <a:ext cx="59055" cy="58266"/>
                </a:xfrm>
                <a:prstGeom prst="arc">
                  <a:avLst>
                    <a:gd name="adj1" fmla="val 11237487"/>
                    <a:gd name="adj2" fmla="val 245826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9226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Glossary of Terms</a:t>
            </a:r>
            <a:endParaRPr lang="en-US" altLang="ko-KR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38121"/>
              </p:ext>
            </p:extLst>
          </p:nvPr>
        </p:nvGraphicFramePr>
        <p:xfrm>
          <a:off x="83626" y="868117"/>
          <a:ext cx="11974527" cy="590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00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(Earth):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전기회로나 기기의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일부를도선으로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연결하여 대지에 접속하는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감전방지와 설비보안 목적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띤 원자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전자 증감에 따라 양이온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음이온으로 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가공선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(Aerial wire):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전봇대 등 시설된 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전설을 시설하는 것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기전력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(Electromotive force):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전위차를 일으켜 연속해서 전류가 흐르게 하는 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(Coil):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도선을 통이나 나선 모양으로 감은 것으로 솔레노이드 코일이라고도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(Alternation Current, AC):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크기와 방향을 주기적으로 바꾸는 전압과 전류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(Magnetic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자기력이 작용하는 물리적 공간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자기력은 자력선으로 나타내고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극에서 나와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극으로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들어감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(Frequency):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교류전압 또는 전류가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 동안에 반복되는 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Hz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송전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transmission):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발전소에서 배전용 변전소로 전력을 보내는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(Terminal):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회로의 끝에서 도선을 접속하는 부분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(Short):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전위차가 있는 두 점이 접속되는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(Series):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 등을 순서에 따라 종렬 접속하는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(Grounding):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전위를 가진 전기회로의 일부가 이상 상태로 대지와 전기적으로 연결되는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전류를 흐르게 하는 전원작용의 크기를 나타내는 양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전압강하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(Voltage drop):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물질에 전류가 흐르면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흘러들어온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전위보다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흘러나가는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점의 전위가 낮아지는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potential):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어느 지점의 전압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(Potential difference):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점 간에 생긴 전위차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물질이 전기를 띠는 것을 대전이라하고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전기량을 전하라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field):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정전력이 작용하는 곳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정전계의 약자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source):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전지나 발전기 등 전류를 연속해서 보내기 위해 전압을 발생하는 장치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(Conductor):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흘려보내는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물질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(Power distribution):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배전용 변전소에서부터 수용장소까지의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전선로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(Load):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전력공급을 받아 전기적 에너지를 소비하는 것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(Parallel):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전기기구의 양끝을 묶어서 연결하는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(Electric discharge):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공기 중에서 전류가 흐르는 현상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(Circuit):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전류회로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전류가 흐르는 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13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포텐셔미터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(Potentiometer)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76402"/>
              </p:ext>
            </p:extLst>
          </p:nvPr>
        </p:nvGraphicFramePr>
        <p:xfrm>
          <a:off x="90304" y="872351"/>
          <a:ext cx="12011392" cy="589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3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9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포텐셔미터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(Potentiometer)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오디오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동작 감지기 같은 센서에 감도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밸런스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입력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출력을 조절할 때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회로에 가변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입력하는데 사용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저항기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(Variable resistor)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회로에 공급되는 전원을 조정할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가감저항기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(Rheostat)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작동원리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단자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개가 존재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개는 내부 바깥 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[Track]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과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개는 중앙에 연결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[Wiper/Pick-off])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가변 저항기로 사용할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양 끝 단자 중 하나는 중앙 단자와 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사용하지 않는 단자를 연결하지 않은 채로 두면 고스트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(Stray voltage)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잡히거나 잡음을 발생시킬 위험성이 높아짐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저항체는 탄소피막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플라스틱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서멧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마모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손상으로 인해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저항이 변하지 않거나 오동작 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가감 저항기로 사용하여 저항을 줄이면 전류가 증가하여 발열이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구매 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테이퍼인지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대수형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테이퍼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인지 확인해야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 용도에 따라 값 변화가 다르기 때문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A8385101-E08C-0CA8-50ED-42C5A535D2A8}"/>
              </a:ext>
            </a:extLst>
          </p:cNvPr>
          <p:cNvGrpSpPr/>
          <p:nvPr/>
        </p:nvGrpSpPr>
        <p:grpSpPr>
          <a:xfrm>
            <a:off x="12484851" y="-203592"/>
            <a:ext cx="702734" cy="1388381"/>
            <a:chOff x="12307051" y="1005297"/>
            <a:chExt cx="702734" cy="138838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CF87EE-1487-AFBF-CE51-36762E19F11C}"/>
                </a:ext>
              </a:extLst>
            </p:cNvPr>
            <p:cNvSpPr/>
            <p:nvPr/>
          </p:nvSpPr>
          <p:spPr>
            <a:xfrm>
              <a:off x="12307052" y="1182945"/>
              <a:ext cx="702733" cy="12107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4F721A-CCB1-C3BD-C805-68538032AB7A}"/>
                </a:ext>
              </a:extLst>
            </p:cNvPr>
            <p:cNvSpPr/>
            <p:nvPr/>
          </p:nvSpPr>
          <p:spPr>
            <a:xfrm>
              <a:off x="12307051" y="1005297"/>
              <a:ext cx="702733" cy="179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기호</a:t>
              </a: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FD896B-7CFF-86DD-6049-4AC85ABE5053}"/>
              </a:ext>
            </a:extLst>
          </p:cNvPr>
          <p:cNvSpPr/>
          <p:nvPr/>
        </p:nvSpPr>
        <p:spPr>
          <a:xfrm>
            <a:off x="9896476" y="1272691"/>
            <a:ext cx="2068060" cy="1557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B7903D-5FEB-61F4-0524-5BC4233AC84B}"/>
              </a:ext>
            </a:extLst>
          </p:cNvPr>
          <p:cNvSpPr/>
          <p:nvPr/>
        </p:nvSpPr>
        <p:spPr>
          <a:xfrm>
            <a:off x="9896475" y="1095043"/>
            <a:ext cx="2068059" cy="1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기호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B1C85A1-37F3-94CB-050F-6E8364EA56BE}"/>
              </a:ext>
            </a:extLst>
          </p:cNvPr>
          <p:cNvGrpSpPr/>
          <p:nvPr/>
        </p:nvGrpSpPr>
        <p:grpSpPr>
          <a:xfrm>
            <a:off x="11318188" y="1454878"/>
            <a:ext cx="527100" cy="325987"/>
            <a:chOff x="10686593" y="1975967"/>
            <a:chExt cx="527100" cy="32598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B62BC2-95DE-3D1E-BC28-008D62EE2B89}"/>
                </a:ext>
              </a:extLst>
            </p:cNvPr>
            <p:cNvGrpSpPr/>
            <p:nvPr/>
          </p:nvGrpSpPr>
          <p:grpSpPr>
            <a:xfrm>
              <a:off x="10686593" y="1975967"/>
              <a:ext cx="527100" cy="140207"/>
              <a:chOff x="10954985" y="2173058"/>
              <a:chExt cx="527100" cy="140207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C908B2B-9DC3-9F85-3DEA-31E9357CD9D3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7E586B41-FEB0-4DB7-62FD-6958AE18F9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62FFE0A-AB2E-16B8-7A80-3103D32C28E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0B4B06D-A394-0316-1997-435C99F4F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143" y="2116174"/>
              <a:ext cx="0" cy="18578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C8BEE2F-3C71-E749-9857-AEDBBE786ED5}"/>
              </a:ext>
            </a:extLst>
          </p:cNvPr>
          <p:cNvGrpSpPr/>
          <p:nvPr/>
        </p:nvGrpSpPr>
        <p:grpSpPr>
          <a:xfrm>
            <a:off x="11309067" y="1865114"/>
            <a:ext cx="527100" cy="302939"/>
            <a:chOff x="11309067" y="1865114"/>
            <a:chExt cx="527100" cy="302939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D48A1BE-0185-8ADB-67F7-6C8877767E36}"/>
                </a:ext>
              </a:extLst>
            </p:cNvPr>
            <p:cNvGrpSpPr/>
            <p:nvPr/>
          </p:nvGrpSpPr>
          <p:grpSpPr>
            <a:xfrm>
              <a:off x="11309067" y="1970873"/>
              <a:ext cx="527100" cy="140207"/>
              <a:chOff x="10954985" y="2173058"/>
              <a:chExt cx="527100" cy="14020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B8A2427-021E-2C68-1574-AC39CC24604A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7A4E54F-BB82-DC64-3C1C-2603365DE10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DDC42209-0CE8-0654-B03B-138696B13A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7137465-94A5-7FF3-F56B-FD7101458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865114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9D7B5D5-7239-3318-2131-11935F7D6A1B}"/>
              </a:ext>
            </a:extLst>
          </p:cNvPr>
          <p:cNvGrpSpPr/>
          <p:nvPr/>
        </p:nvGrpSpPr>
        <p:grpSpPr>
          <a:xfrm>
            <a:off x="10683418" y="1453172"/>
            <a:ext cx="530276" cy="340637"/>
            <a:chOff x="10683418" y="1453172"/>
            <a:chExt cx="530276" cy="340637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FDBEDEB-4A16-6770-26C2-274E56188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143" y="1608029"/>
              <a:ext cx="0" cy="18578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9159F3E1-41F1-A189-3F0D-1966294923CE}"/>
                </a:ext>
              </a:extLst>
            </p:cNvPr>
            <p:cNvGrpSpPr/>
            <p:nvPr/>
          </p:nvGrpSpPr>
          <p:grpSpPr>
            <a:xfrm>
              <a:off x="10683418" y="1453172"/>
              <a:ext cx="530276" cy="141287"/>
              <a:chOff x="-1300515" y="1941513"/>
              <a:chExt cx="530276" cy="141287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83203D1-F75D-32D3-BCED-2B0BF13445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830656" y="195416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988142E-876B-51D2-D9B3-376A2897A7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240097" y="1958908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AEB17C46-8D23-71E0-C9DE-A3759574AF21}"/>
                  </a:ext>
                </a:extLst>
              </p:cNvPr>
              <p:cNvSpPr/>
              <p:nvPr/>
            </p:nvSpPr>
            <p:spPr>
              <a:xfrm>
                <a:off x="-1181100" y="1941513"/>
                <a:ext cx="295274" cy="141287"/>
              </a:xfrm>
              <a:custGeom>
                <a:avLst/>
                <a:gdLst>
                  <a:gd name="connsiteX0" fmla="*/ 0 w 296862"/>
                  <a:gd name="connsiteY0" fmla="*/ 79375 h 141287"/>
                  <a:gd name="connsiteX1" fmla="*/ 46037 w 296862"/>
                  <a:gd name="connsiteY1" fmla="*/ 0 h 141287"/>
                  <a:gd name="connsiteX2" fmla="*/ 85725 w 296862"/>
                  <a:gd name="connsiteY2" fmla="*/ 141287 h 141287"/>
                  <a:gd name="connsiteX3" fmla="*/ 138112 w 296862"/>
                  <a:gd name="connsiteY3" fmla="*/ 4762 h 141287"/>
                  <a:gd name="connsiteX4" fmla="*/ 180975 w 296862"/>
                  <a:gd name="connsiteY4" fmla="*/ 138112 h 141287"/>
                  <a:gd name="connsiteX5" fmla="*/ 233362 w 296862"/>
                  <a:gd name="connsiteY5" fmla="*/ 6350 h 141287"/>
                  <a:gd name="connsiteX6" fmla="*/ 266700 w 296862"/>
                  <a:gd name="connsiteY6" fmla="*/ 138112 h 141287"/>
                  <a:gd name="connsiteX7" fmla="*/ 296862 w 296862"/>
                  <a:gd name="connsiteY7" fmla="*/ 65087 h 141287"/>
                  <a:gd name="connsiteX0" fmla="*/ 0 w 295274"/>
                  <a:gd name="connsiteY0" fmla="*/ 79375 h 141287"/>
                  <a:gd name="connsiteX1" fmla="*/ 46037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33362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80975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303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  <a:gd name="connsiteX0" fmla="*/ 0 w 295274"/>
                  <a:gd name="connsiteY0" fmla="*/ 79375 h 141287"/>
                  <a:gd name="connsiteX1" fmla="*/ 36512 w 295274"/>
                  <a:gd name="connsiteY1" fmla="*/ 0 h 141287"/>
                  <a:gd name="connsiteX2" fmla="*/ 85725 w 295274"/>
                  <a:gd name="connsiteY2" fmla="*/ 141287 h 141287"/>
                  <a:gd name="connsiteX3" fmla="*/ 138112 w 295274"/>
                  <a:gd name="connsiteY3" fmla="*/ 4762 h 141287"/>
                  <a:gd name="connsiteX4" fmla="*/ 179387 w 295274"/>
                  <a:gd name="connsiteY4" fmla="*/ 138112 h 141287"/>
                  <a:gd name="connsiteX5" fmla="*/ 228600 w 295274"/>
                  <a:gd name="connsiteY5" fmla="*/ 6350 h 141287"/>
                  <a:gd name="connsiteX6" fmla="*/ 266700 w 295274"/>
                  <a:gd name="connsiteY6" fmla="*/ 138112 h 141287"/>
                  <a:gd name="connsiteX7" fmla="*/ 295274 w 295274"/>
                  <a:gd name="connsiteY7" fmla="*/ 74612 h 14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274" h="141287">
                    <a:moveTo>
                      <a:pt x="0" y="79375"/>
                    </a:moveTo>
                    <a:lnTo>
                      <a:pt x="36512" y="0"/>
                    </a:lnTo>
                    <a:lnTo>
                      <a:pt x="85725" y="141287"/>
                    </a:lnTo>
                    <a:lnTo>
                      <a:pt x="138112" y="4762"/>
                    </a:lnTo>
                    <a:lnTo>
                      <a:pt x="179387" y="138112"/>
                    </a:lnTo>
                    <a:lnTo>
                      <a:pt x="228600" y="6350"/>
                    </a:lnTo>
                    <a:lnTo>
                      <a:pt x="266700" y="138112"/>
                    </a:lnTo>
                    <a:cubicBezTo>
                      <a:pt x="276754" y="113770"/>
                      <a:pt x="285220" y="98954"/>
                      <a:pt x="295274" y="746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F695980-9B34-E758-3A60-1CBD41627BE1}"/>
              </a:ext>
            </a:extLst>
          </p:cNvPr>
          <p:cNvGrpSpPr/>
          <p:nvPr/>
        </p:nvGrpSpPr>
        <p:grpSpPr>
          <a:xfrm>
            <a:off x="10718373" y="1885316"/>
            <a:ext cx="530276" cy="302939"/>
            <a:chOff x="11325121" y="1359337"/>
            <a:chExt cx="530276" cy="302939"/>
          </a:xfrm>
        </p:grpSpPr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DB0B6F5-6E12-4C00-11C8-FB4CFA7E9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359337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1899FB3-19B4-FA19-63DE-711BB660D96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794980" y="146000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FEA1CC9-4FB0-CD05-7FE4-23448051F1D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85539" y="146474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786B7443-C356-7490-CF6F-6CC821BCD2B2}"/>
                </a:ext>
              </a:extLst>
            </p:cNvPr>
            <p:cNvSpPr/>
            <p:nvPr/>
          </p:nvSpPr>
          <p:spPr>
            <a:xfrm>
              <a:off x="11444536" y="1447352"/>
              <a:ext cx="295274" cy="141287"/>
            </a:xfrm>
            <a:custGeom>
              <a:avLst/>
              <a:gdLst>
                <a:gd name="connsiteX0" fmla="*/ 0 w 296862"/>
                <a:gd name="connsiteY0" fmla="*/ 79375 h 141287"/>
                <a:gd name="connsiteX1" fmla="*/ 46037 w 296862"/>
                <a:gd name="connsiteY1" fmla="*/ 0 h 141287"/>
                <a:gd name="connsiteX2" fmla="*/ 85725 w 296862"/>
                <a:gd name="connsiteY2" fmla="*/ 141287 h 141287"/>
                <a:gd name="connsiteX3" fmla="*/ 138112 w 296862"/>
                <a:gd name="connsiteY3" fmla="*/ 4762 h 141287"/>
                <a:gd name="connsiteX4" fmla="*/ 180975 w 296862"/>
                <a:gd name="connsiteY4" fmla="*/ 138112 h 141287"/>
                <a:gd name="connsiteX5" fmla="*/ 233362 w 296862"/>
                <a:gd name="connsiteY5" fmla="*/ 6350 h 141287"/>
                <a:gd name="connsiteX6" fmla="*/ 266700 w 296862"/>
                <a:gd name="connsiteY6" fmla="*/ 138112 h 141287"/>
                <a:gd name="connsiteX7" fmla="*/ 296862 w 296862"/>
                <a:gd name="connsiteY7" fmla="*/ 65087 h 141287"/>
                <a:gd name="connsiteX0" fmla="*/ 0 w 295274"/>
                <a:gd name="connsiteY0" fmla="*/ 79375 h 141287"/>
                <a:gd name="connsiteX1" fmla="*/ 46037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303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938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4" h="141287">
                  <a:moveTo>
                    <a:pt x="0" y="79375"/>
                  </a:moveTo>
                  <a:lnTo>
                    <a:pt x="36512" y="0"/>
                  </a:lnTo>
                  <a:lnTo>
                    <a:pt x="85725" y="141287"/>
                  </a:lnTo>
                  <a:lnTo>
                    <a:pt x="138112" y="4762"/>
                  </a:lnTo>
                  <a:lnTo>
                    <a:pt x="179387" y="138112"/>
                  </a:lnTo>
                  <a:lnTo>
                    <a:pt x="228600" y="6350"/>
                  </a:lnTo>
                  <a:lnTo>
                    <a:pt x="266700" y="138112"/>
                  </a:lnTo>
                  <a:cubicBezTo>
                    <a:pt x="276754" y="113770"/>
                    <a:pt x="285220" y="98954"/>
                    <a:pt x="295274" y="74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B5D31C9-7162-A89D-A45C-E063EFCBFB27}"/>
              </a:ext>
            </a:extLst>
          </p:cNvPr>
          <p:cNvSpPr txBox="1"/>
          <p:nvPr/>
        </p:nvSpPr>
        <p:spPr>
          <a:xfrm>
            <a:off x="10775255" y="1247527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US</a:t>
            </a:r>
            <a:endParaRPr lang="ko-KR" altLang="en-US" sz="10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C12EACA-D0B6-14DB-0E34-1D425F571A54}"/>
              </a:ext>
            </a:extLst>
          </p:cNvPr>
          <p:cNvSpPr txBox="1"/>
          <p:nvPr/>
        </p:nvSpPr>
        <p:spPr>
          <a:xfrm>
            <a:off x="11400873" y="1247527"/>
            <a:ext cx="360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UK</a:t>
            </a:r>
            <a:endParaRPr lang="ko-KR" altLang="en-US" sz="10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2B4C96-5265-F1B7-5C3F-D69B187E61FF}"/>
              </a:ext>
            </a:extLst>
          </p:cNvPr>
          <p:cNvSpPr txBox="1"/>
          <p:nvPr/>
        </p:nvSpPr>
        <p:spPr>
          <a:xfrm>
            <a:off x="9894492" y="140787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/>
              <a:t>포텐셔미터</a:t>
            </a:r>
            <a:endParaRPr lang="ko-KR" altLang="en-US" sz="1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609EBF-E477-320F-6468-70057CD796CA}"/>
              </a:ext>
            </a:extLst>
          </p:cNvPr>
          <p:cNvSpPr txBox="1"/>
          <p:nvPr/>
        </p:nvSpPr>
        <p:spPr>
          <a:xfrm>
            <a:off x="9872050" y="192543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가감 저항기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BABE9D-9DBE-FDCA-D90F-1D4A46757A6C}"/>
              </a:ext>
            </a:extLst>
          </p:cNvPr>
          <p:cNvSpPr txBox="1"/>
          <p:nvPr/>
        </p:nvSpPr>
        <p:spPr>
          <a:xfrm>
            <a:off x="10022731" y="241118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/>
              <a:t>트리머</a:t>
            </a:r>
            <a:endParaRPr lang="ko-KR" altLang="en-US" sz="1000" b="1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C8A5503-123D-2A2B-F893-503EF8804665}"/>
              </a:ext>
            </a:extLst>
          </p:cNvPr>
          <p:cNvGrpSpPr/>
          <p:nvPr/>
        </p:nvGrpSpPr>
        <p:grpSpPr>
          <a:xfrm>
            <a:off x="10718373" y="2380932"/>
            <a:ext cx="530276" cy="302939"/>
            <a:chOff x="11325121" y="1359337"/>
            <a:chExt cx="530276" cy="302939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BA6BCD9E-293F-3B84-867D-CC5DD2069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359337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005B882B-878D-F5D4-86EF-90A48654DCA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794980" y="146000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5399F173-2485-8E0E-F772-7FEA143A1A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385539" y="1464747"/>
              <a:ext cx="0" cy="120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A60741C5-42B4-2F1C-2250-1F4ED6B69959}"/>
                </a:ext>
              </a:extLst>
            </p:cNvPr>
            <p:cNvSpPr/>
            <p:nvPr/>
          </p:nvSpPr>
          <p:spPr>
            <a:xfrm>
              <a:off x="11444536" y="1447352"/>
              <a:ext cx="295274" cy="141287"/>
            </a:xfrm>
            <a:custGeom>
              <a:avLst/>
              <a:gdLst>
                <a:gd name="connsiteX0" fmla="*/ 0 w 296862"/>
                <a:gd name="connsiteY0" fmla="*/ 79375 h 141287"/>
                <a:gd name="connsiteX1" fmla="*/ 46037 w 296862"/>
                <a:gd name="connsiteY1" fmla="*/ 0 h 141287"/>
                <a:gd name="connsiteX2" fmla="*/ 85725 w 296862"/>
                <a:gd name="connsiteY2" fmla="*/ 141287 h 141287"/>
                <a:gd name="connsiteX3" fmla="*/ 138112 w 296862"/>
                <a:gd name="connsiteY3" fmla="*/ 4762 h 141287"/>
                <a:gd name="connsiteX4" fmla="*/ 180975 w 296862"/>
                <a:gd name="connsiteY4" fmla="*/ 138112 h 141287"/>
                <a:gd name="connsiteX5" fmla="*/ 233362 w 296862"/>
                <a:gd name="connsiteY5" fmla="*/ 6350 h 141287"/>
                <a:gd name="connsiteX6" fmla="*/ 266700 w 296862"/>
                <a:gd name="connsiteY6" fmla="*/ 138112 h 141287"/>
                <a:gd name="connsiteX7" fmla="*/ 296862 w 296862"/>
                <a:gd name="connsiteY7" fmla="*/ 65087 h 141287"/>
                <a:gd name="connsiteX0" fmla="*/ 0 w 295274"/>
                <a:gd name="connsiteY0" fmla="*/ 79375 h 141287"/>
                <a:gd name="connsiteX1" fmla="*/ 46037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33362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80975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303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  <a:gd name="connsiteX0" fmla="*/ 0 w 295274"/>
                <a:gd name="connsiteY0" fmla="*/ 79375 h 141287"/>
                <a:gd name="connsiteX1" fmla="*/ 36512 w 295274"/>
                <a:gd name="connsiteY1" fmla="*/ 0 h 141287"/>
                <a:gd name="connsiteX2" fmla="*/ 85725 w 295274"/>
                <a:gd name="connsiteY2" fmla="*/ 141287 h 141287"/>
                <a:gd name="connsiteX3" fmla="*/ 138112 w 295274"/>
                <a:gd name="connsiteY3" fmla="*/ 4762 h 141287"/>
                <a:gd name="connsiteX4" fmla="*/ 179387 w 295274"/>
                <a:gd name="connsiteY4" fmla="*/ 138112 h 141287"/>
                <a:gd name="connsiteX5" fmla="*/ 228600 w 295274"/>
                <a:gd name="connsiteY5" fmla="*/ 6350 h 141287"/>
                <a:gd name="connsiteX6" fmla="*/ 266700 w 295274"/>
                <a:gd name="connsiteY6" fmla="*/ 138112 h 141287"/>
                <a:gd name="connsiteX7" fmla="*/ 295274 w 295274"/>
                <a:gd name="connsiteY7" fmla="*/ 74612 h 14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74" h="141287">
                  <a:moveTo>
                    <a:pt x="0" y="79375"/>
                  </a:moveTo>
                  <a:lnTo>
                    <a:pt x="36512" y="0"/>
                  </a:lnTo>
                  <a:lnTo>
                    <a:pt x="85725" y="141287"/>
                  </a:lnTo>
                  <a:lnTo>
                    <a:pt x="138112" y="4762"/>
                  </a:lnTo>
                  <a:lnTo>
                    <a:pt x="179387" y="138112"/>
                  </a:lnTo>
                  <a:lnTo>
                    <a:pt x="228600" y="6350"/>
                  </a:lnTo>
                  <a:lnTo>
                    <a:pt x="266700" y="138112"/>
                  </a:lnTo>
                  <a:cubicBezTo>
                    <a:pt x="276754" y="113770"/>
                    <a:pt x="285220" y="98954"/>
                    <a:pt x="295274" y="746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7E2FA1D-A8D5-C0CA-E447-EE7577CECC36}"/>
              </a:ext>
            </a:extLst>
          </p:cNvPr>
          <p:cNvGrpSpPr/>
          <p:nvPr/>
        </p:nvGrpSpPr>
        <p:grpSpPr>
          <a:xfrm>
            <a:off x="11309067" y="2362515"/>
            <a:ext cx="527100" cy="302939"/>
            <a:chOff x="11309067" y="1865114"/>
            <a:chExt cx="527100" cy="302939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D6844324-DDA5-05A8-FFFB-133F4BB35DD1}"/>
                </a:ext>
              </a:extLst>
            </p:cNvPr>
            <p:cNvGrpSpPr/>
            <p:nvPr/>
          </p:nvGrpSpPr>
          <p:grpSpPr>
            <a:xfrm>
              <a:off x="11309067" y="1970873"/>
              <a:ext cx="527100" cy="140207"/>
              <a:chOff x="10954985" y="2173058"/>
              <a:chExt cx="527100" cy="140207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F4C402A-DAE6-10CB-A4B6-B6FBF027841F}"/>
                  </a:ext>
                </a:extLst>
              </p:cNvPr>
              <p:cNvSpPr/>
              <p:nvPr/>
            </p:nvSpPr>
            <p:spPr>
              <a:xfrm rot="5400000">
                <a:off x="11148432" y="2100447"/>
                <a:ext cx="140207" cy="285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A95E53E7-C996-ABC5-EAB4-0FBF3512363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421668" y="218173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29602BAF-ADD3-C908-E03B-8002355A43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1015403" y="2186470"/>
                <a:ext cx="0" cy="1208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0747E83-7BAE-99AD-E368-2A320B7B7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9903" y="1865114"/>
              <a:ext cx="302939" cy="3029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1A6A175-7412-9309-FEA3-7E6A67730D0F}"/>
              </a:ext>
            </a:extLst>
          </p:cNvPr>
          <p:cNvCxnSpPr>
            <a:cxnSpLocks/>
          </p:cNvCxnSpPr>
          <p:nvPr/>
        </p:nvCxnSpPr>
        <p:spPr>
          <a:xfrm flipH="1" flipV="1">
            <a:off x="11684172" y="2313845"/>
            <a:ext cx="97339" cy="9733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0FADBD6A-6641-38CE-A3F9-24172399FC37}"/>
              </a:ext>
            </a:extLst>
          </p:cNvPr>
          <p:cNvCxnSpPr>
            <a:cxnSpLocks/>
          </p:cNvCxnSpPr>
          <p:nvPr/>
        </p:nvCxnSpPr>
        <p:spPr>
          <a:xfrm flipH="1" flipV="1">
            <a:off x="11076361" y="2334438"/>
            <a:ext cx="97339" cy="9733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CAF471F-B42D-1C83-E11F-B277AB13B168}"/>
              </a:ext>
            </a:extLst>
          </p:cNvPr>
          <p:cNvGrpSpPr/>
          <p:nvPr/>
        </p:nvGrpSpPr>
        <p:grpSpPr>
          <a:xfrm>
            <a:off x="9951977" y="3004675"/>
            <a:ext cx="1832894" cy="2156534"/>
            <a:chOff x="6638403" y="1509083"/>
            <a:chExt cx="1832894" cy="2156534"/>
          </a:xfrm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69FE9D3F-0846-0582-DCE7-854B851C5A95}"/>
                </a:ext>
              </a:extLst>
            </p:cNvPr>
            <p:cNvSpPr/>
            <p:nvPr/>
          </p:nvSpPr>
          <p:spPr>
            <a:xfrm rot="12821247">
              <a:off x="6638403" y="1509083"/>
              <a:ext cx="1800115" cy="1800007"/>
            </a:xfrm>
            <a:custGeom>
              <a:avLst/>
              <a:gdLst>
                <a:gd name="connsiteX0" fmla="*/ 900041 w 1800115"/>
                <a:gd name="connsiteY0" fmla="*/ 0 h 1800007"/>
                <a:gd name="connsiteX1" fmla="*/ 1764331 w 1800115"/>
                <a:gd name="connsiteY1" fmla="*/ 648996 h 1800007"/>
                <a:gd name="connsiteX2" fmla="*/ 1382131 w 1800115"/>
                <a:gd name="connsiteY2" fmla="*/ 1659993 h 1800007"/>
                <a:gd name="connsiteX3" fmla="*/ 304655 w 1800115"/>
                <a:gd name="connsiteY3" fmla="*/ 1574919 h 1800007"/>
                <a:gd name="connsiteX4" fmla="*/ 33952 w 1800115"/>
                <a:gd name="connsiteY4" fmla="*/ 655078 h 1800007"/>
                <a:gd name="connsiteX5" fmla="*/ 76734 w 1800115"/>
                <a:gd name="connsiteY5" fmla="*/ 540823 h 1800007"/>
                <a:gd name="connsiteX6" fmla="*/ 244199 w 1800115"/>
                <a:gd name="connsiteY6" fmla="*/ 622683 h 1800007"/>
                <a:gd name="connsiteX7" fmla="*/ 234064 w 1800115"/>
                <a:gd name="connsiteY7" fmla="*/ 641357 h 1800007"/>
                <a:gd name="connsiteX8" fmla="*/ 177264 w 1800115"/>
                <a:gd name="connsiteY8" fmla="*/ 922694 h 1800007"/>
                <a:gd name="connsiteX9" fmla="*/ 900041 w 1800115"/>
                <a:gd name="connsiteY9" fmla="*/ 1645471 h 1800007"/>
                <a:gd name="connsiteX10" fmla="*/ 1622818 w 1800115"/>
                <a:gd name="connsiteY10" fmla="*/ 922694 h 1800007"/>
                <a:gd name="connsiteX11" fmla="*/ 900041 w 1800115"/>
                <a:gd name="connsiteY11" fmla="*/ 199917 h 1800007"/>
                <a:gd name="connsiteX12" fmla="*/ 893876 w 1800115"/>
                <a:gd name="connsiteY12" fmla="*/ 200539 h 1800007"/>
                <a:gd name="connsiteX13" fmla="*/ 893876 w 1800115"/>
                <a:gd name="connsiteY13" fmla="*/ 3911 h 180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0115" h="1800007">
                  <a:moveTo>
                    <a:pt x="900041" y="0"/>
                  </a:moveTo>
                  <a:cubicBezTo>
                    <a:pt x="1300425" y="0"/>
                    <a:pt x="1652666" y="264498"/>
                    <a:pt x="1764331" y="648996"/>
                  </a:cubicBezTo>
                  <a:cubicBezTo>
                    <a:pt x="1875996" y="1033494"/>
                    <a:pt x="1720230" y="1445525"/>
                    <a:pt x="1382131" y="1659993"/>
                  </a:cubicBezTo>
                  <a:cubicBezTo>
                    <a:pt x="1044032" y="1874461"/>
                    <a:pt x="604907" y="1839789"/>
                    <a:pt x="304655" y="1574919"/>
                  </a:cubicBezTo>
                  <a:cubicBezTo>
                    <a:pt x="41935" y="1343158"/>
                    <a:pt x="-59179" y="983919"/>
                    <a:pt x="33952" y="655078"/>
                  </a:cubicBezTo>
                  <a:lnTo>
                    <a:pt x="76734" y="540823"/>
                  </a:lnTo>
                  <a:lnTo>
                    <a:pt x="244199" y="622683"/>
                  </a:lnTo>
                  <a:lnTo>
                    <a:pt x="234064" y="641357"/>
                  </a:lnTo>
                  <a:cubicBezTo>
                    <a:pt x="197489" y="727828"/>
                    <a:pt x="177264" y="822899"/>
                    <a:pt x="177264" y="922694"/>
                  </a:cubicBezTo>
                  <a:cubicBezTo>
                    <a:pt x="177264" y="1321873"/>
                    <a:pt x="500862" y="1645471"/>
                    <a:pt x="900041" y="1645471"/>
                  </a:cubicBezTo>
                  <a:cubicBezTo>
                    <a:pt x="1299220" y="1645471"/>
                    <a:pt x="1622818" y="1321873"/>
                    <a:pt x="1622818" y="922694"/>
                  </a:cubicBezTo>
                  <a:cubicBezTo>
                    <a:pt x="1622818" y="523515"/>
                    <a:pt x="1299220" y="199917"/>
                    <a:pt x="900041" y="199917"/>
                  </a:cubicBezTo>
                  <a:lnTo>
                    <a:pt x="893876" y="200539"/>
                  </a:lnTo>
                  <a:lnTo>
                    <a:pt x="893876" y="391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C018CF88-F4FA-CDD4-1B92-3E33BAC7A6DF}"/>
                </a:ext>
              </a:extLst>
            </p:cNvPr>
            <p:cNvSpPr/>
            <p:nvPr/>
          </p:nvSpPr>
          <p:spPr>
            <a:xfrm>
              <a:off x="7449084" y="32490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924D1812-BA37-A1A5-DAFD-07EA6556ECAB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7930365" y="3003618"/>
              <a:ext cx="150010" cy="2666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C9558358-3842-D891-1B84-46A46F5B8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3937" y="2995349"/>
              <a:ext cx="196955" cy="298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B1D65D7-CE9D-8653-99E5-8C5564A77CFB}"/>
                </a:ext>
              </a:extLst>
            </p:cNvPr>
            <p:cNvCxnSpPr>
              <a:cxnSpLocks/>
              <a:endCxn id="127" idx="0"/>
            </p:cNvCxnSpPr>
            <p:nvPr/>
          </p:nvCxnSpPr>
          <p:spPr>
            <a:xfrm>
              <a:off x="7539084" y="2452514"/>
              <a:ext cx="0" cy="7964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157A8655-4B73-0D43-3537-5BD1C02908E4}"/>
                </a:ext>
              </a:extLst>
            </p:cNvPr>
            <p:cNvSpPr/>
            <p:nvPr/>
          </p:nvSpPr>
          <p:spPr>
            <a:xfrm rot="4500000">
              <a:off x="7021029" y="1902142"/>
              <a:ext cx="548858" cy="1068952"/>
            </a:xfrm>
            <a:custGeom>
              <a:avLst/>
              <a:gdLst>
                <a:gd name="connsiteX0" fmla="*/ 187960 w 370840"/>
                <a:gd name="connsiteY0" fmla="*/ 0 h 797560"/>
                <a:gd name="connsiteX1" fmla="*/ 0 w 370840"/>
                <a:gd name="connsiteY1" fmla="*/ 142240 h 797560"/>
                <a:gd name="connsiteX2" fmla="*/ 167640 w 370840"/>
                <a:gd name="connsiteY2" fmla="*/ 797560 h 797560"/>
                <a:gd name="connsiteX3" fmla="*/ 370840 w 370840"/>
                <a:gd name="connsiteY3" fmla="*/ 147320 h 797560"/>
                <a:gd name="connsiteX4" fmla="*/ 187960 w 370840"/>
                <a:gd name="connsiteY4" fmla="*/ 0 h 79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840" h="797560">
                  <a:moveTo>
                    <a:pt x="187960" y="0"/>
                  </a:moveTo>
                  <a:lnTo>
                    <a:pt x="0" y="142240"/>
                  </a:lnTo>
                  <a:lnTo>
                    <a:pt x="167640" y="797560"/>
                  </a:lnTo>
                  <a:lnTo>
                    <a:pt x="370840" y="147320"/>
                  </a:lnTo>
                  <a:lnTo>
                    <a:pt x="18796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11DA9CC-C24C-F9A2-0050-87C8FAFC7C39}"/>
                </a:ext>
              </a:extLst>
            </p:cNvPr>
            <p:cNvSpPr/>
            <p:nvPr/>
          </p:nvSpPr>
          <p:spPr>
            <a:xfrm>
              <a:off x="7449084" y="227251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969F13C6-5884-9890-D5ED-11FD50AB5DB2}"/>
                </a:ext>
              </a:extLst>
            </p:cNvPr>
            <p:cNvSpPr/>
            <p:nvPr/>
          </p:nvSpPr>
          <p:spPr>
            <a:xfrm>
              <a:off x="6745144" y="2523899"/>
              <a:ext cx="45720" cy="45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7DBDFC6-CD0A-E3AB-720D-44F29C7EA446}"/>
                </a:ext>
              </a:extLst>
            </p:cNvPr>
            <p:cNvSpPr/>
            <p:nvPr/>
          </p:nvSpPr>
          <p:spPr>
            <a:xfrm>
              <a:off x="6870338" y="324900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A26C7C01-0ECC-D854-06D7-8C590EEC8F63}"/>
                </a:ext>
              </a:extLst>
            </p:cNvPr>
            <p:cNvSpPr/>
            <p:nvPr/>
          </p:nvSpPr>
          <p:spPr>
            <a:xfrm>
              <a:off x="8027829" y="3249000"/>
              <a:ext cx="180000" cy="1800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3FFA2092-A649-62D2-62E9-5050EE343973}"/>
                </a:ext>
              </a:extLst>
            </p:cNvPr>
            <p:cNvSpPr/>
            <p:nvPr/>
          </p:nvSpPr>
          <p:spPr>
            <a:xfrm>
              <a:off x="6754069" y="1569518"/>
              <a:ext cx="1595088" cy="1651201"/>
            </a:xfrm>
            <a:custGeom>
              <a:avLst/>
              <a:gdLst>
                <a:gd name="connsiteX0" fmla="*/ 695990 w 1269754"/>
                <a:gd name="connsiteY0" fmla="*/ 1616430 h 1718864"/>
                <a:gd name="connsiteX1" fmla="*/ 741710 w 1269754"/>
                <a:gd name="connsiteY1" fmla="*/ 798550 h 1718864"/>
                <a:gd name="connsiteX2" fmla="*/ 30 w 1269754"/>
                <a:gd name="connsiteY2" fmla="*/ 981430 h 1718864"/>
                <a:gd name="connsiteX3" fmla="*/ 772190 w 1269754"/>
                <a:gd name="connsiteY3" fmla="*/ 6070 h 1718864"/>
                <a:gd name="connsiteX4" fmla="*/ 1198910 w 1269754"/>
                <a:gd name="connsiteY4" fmla="*/ 1519910 h 1718864"/>
                <a:gd name="connsiteX5" fmla="*/ 1264950 w 1269754"/>
                <a:gd name="connsiteY5" fmla="*/ 1657070 h 1718864"/>
                <a:gd name="connsiteX0" fmla="*/ 695990 w 1269754"/>
                <a:gd name="connsiteY0" fmla="*/ 1610444 h 1712878"/>
                <a:gd name="connsiteX1" fmla="*/ 741710 w 1269754"/>
                <a:gd name="connsiteY1" fmla="*/ 792564 h 1712878"/>
                <a:gd name="connsiteX2" fmla="*/ 30 w 1269754"/>
                <a:gd name="connsiteY2" fmla="*/ 975444 h 1712878"/>
                <a:gd name="connsiteX3" fmla="*/ 772190 w 1269754"/>
                <a:gd name="connsiteY3" fmla="*/ 84 h 1712878"/>
                <a:gd name="connsiteX4" fmla="*/ 1198910 w 1269754"/>
                <a:gd name="connsiteY4" fmla="*/ 1513924 h 1712878"/>
                <a:gd name="connsiteX5" fmla="*/ 1264950 w 1269754"/>
                <a:gd name="connsiteY5" fmla="*/ 1651084 h 1712878"/>
                <a:gd name="connsiteX0" fmla="*/ 695990 w 1576542"/>
                <a:gd name="connsiteY0" fmla="*/ 1610461 h 1712895"/>
                <a:gd name="connsiteX1" fmla="*/ 741710 w 1576542"/>
                <a:gd name="connsiteY1" fmla="*/ 792581 h 1712895"/>
                <a:gd name="connsiteX2" fmla="*/ 30 w 1576542"/>
                <a:gd name="connsiteY2" fmla="*/ 975461 h 1712895"/>
                <a:gd name="connsiteX3" fmla="*/ 772190 w 1576542"/>
                <a:gd name="connsiteY3" fmla="*/ 101 h 1712895"/>
                <a:gd name="connsiteX4" fmla="*/ 1198910 w 1576542"/>
                <a:gd name="connsiteY4" fmla="*/ 1513941 h 1712895"/>
                <a:gd name="connsiteX5" fmla="*/ 1264950 w 1576542"/>
                <a:gd name="connsiteY5" fmla="*/ 1651101 h 1712895"/>
                <a:gd name="connsiteX0" fmla="*/ 695990 w 1565440"/>
                <a:gd name="connsiteY0" fmla="*/ 1610394 h 1712828"/>
                <a:gd name="connsiteX1" fmla="*/ 741710 w 1565440"/>
                <a:gd name="connsiteY1" fmla="*/ 792514 h 1712828"/>
                <a:gd name="connsiteX2" fmla="*/ 30 w 1565440"/>
                <a:gd name="connsiteY2" fmla="*/ 975394 h 1712828"/>
                <a:gd name="connsiteX3" fmla="*/ 772190 w 1565440"/>
                <a:gd name="connsiteY3" fmla="*/ 34 h 1712828"/>
                <a:gd name="connsiteX4" fmla="*/ 1198910 w 1565440"/>
                <a:gd name="connsiteY4" fmla="*/ 1513874 h 1712828"/>
                <a:gd name="connsiteX5" fmla="*/ 1264950 w 1565440"/>
                <a:gd name="connsiteY5" fmla="*/ 1651034 h 1712828"/>
                <a:gd name="connsiteX0" fmla="*/ 725081 w 1594531"/>
                <a:gd name="connsiteY0" fmla="*/ 1610394 h 1712828"/>
                <a:gd name="connsiteX1" fmla="*/ 770801 w 1594531"/>
                <a:gd name="connsiteY1" fmla="*/ 792514 h 1712828"/>
                <a:gd name="connsiteX2" fmla="*/ 29121 w 1594531"/>
                <a:gd name="connsiteY2" fmla="*/ 975394 h 1712828"/>
                <a:gd name="connsiteX3" fmla="*/ 801281 w 1594531"/>
                <a:gd name="connsiteY3" fmla="*/ 34 h 1712828"/>
                <a:gd name="connsiteX4" fmla="*/ 1228001 w 1594531"/>
                <a:gd name="connsiteY4" fmla="*/ 1513874 h 1712828"/>
                <a:gd name="connsiteX5" fmla="*/ 1294041 w 1594531"/>
                <a:gd name="connsiteY5" fmla="*/ 1651034 h 1712828"/>
                <a:gd name="connsiteX0" fmla="*/ 718611 w 1568155"/>
                <a:gd name="connsiteY0" fmla="*/ 1610564 h 1712998"/>
                <a:gd name="connsiteX1" fmla="*/ 764331 w 1568155"/>
                <a:gd name="connsiteY1" fmla="*/ 792684 h 1712998"/>
                <a:gd name="connsiteX2" fmla="*/ 22651 w 1568155"/>
                <a:gd name="connsiteY2" fmla="*/ 975564 h 1712998"/>
                <a:gd name="connsiteX3" fmla="*/ 794811 w 1568155"/>
                <a:gd name="connsiteY3" fmla="*/ 204 h 1712998"/>
                <a:gd name="connsiteX4" fmla="*/ 1221531 w 1568155"/>
                <a:gd name="connsiteY4" fmla="*/ 1514044 h 1712998"/>
                <a:gd name="connsiteX5" fmla="*/ 1287571 w 1568155"/>
                <a:gd name="connsiteY5" fmla="*/ 1651204 h 1712998"/>
                <a:gd name="connsiteX0" fmla="*/ 718611 w 1608562"/>
                <a:gd name="connsiteY0" fmla="*/ 1610557 h 1712991"/>
                <a:gd name="connsiteX1" fmla="*/ 764331 w 1608562"/>
                <a:gd name="connsiteY1" fmla="*/ 792677 h 1712991"/>
                <a:gd name="connsiteX2" fmla="*/ 22651 w 1608562"/>
                <a:gd name="connsiteY2" fmla="*/ 975557 h 1712991"/>
                <a:gd name="connsiteX3" fmla="*/ 794811 w 1608562"/>
                <a:gd name="connsiteY3" fmla="*/ 197 h 1712991"/>
                <a:gd name="connsiteX4" fmla="*/ 1221531 w 1608562"/>
                <a:gd name="connsiteY4" fmla="*/ 1514037 h 1712991"/>
                <a:gd name="connsiteX5" fmla="*/ 1287571 w 1608562"/>
                <a:gd name="connsiteY5" fmla="*/ 1651197 h 1712991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64331 w 1595088"/>
                <a:gd name="connsiteY1" fmla="*/ 792681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718611 w 1595088"/>
                <a:gd name="connsiteY0" fmla="*/ 1610561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712995"/>
                <a:gd name="connsiteX1" fmla="*/ 783381 w 1595088"/>
                <a:gd name="connsiteY1" fmla="*/ 789506 h 1712995"/>
                <a:gd name="connsiteX2" fmla="*/ 22651 w 1595088"/>
                <a:gd name="connsiteY2" fmla="*/ 975561 h 1712995"/>
                <a:gd name="connsiteX3" fmla="*/ 794811 w 1595088"/>
                <a:gd name="connsiteY3" fmla="*/ 201 h 1712995"/>
                <a:gd name="connsiteX4" fmla="*/ 1221531 w 1595088"/>
                <a:gd name="connsiteY4" fmla="*/ 1514041 h 1712995"/>
                <a:gd name="connsiteX5" fmla="*/ 1287571 w 1595088"/>
                <a:gd name="connsiteY5" fmla="*/ 1651201 h 1712995"/>
                <a:gd name="connsiteX0" fmla="*/ 807511 w 1595088"/>
                <a:gd name="connsiteY0" fmla="*/ 1613736 h 1668546"/>
                <a:gd name="connsiteX1" fmla="*/ 783381 w 1595088"/>
                <a:gd name="connsiteY1" fmla="*/ 789506 h 1668546"/>
                <a:gd name="connsiteX2" fmla="*/ 22651 w 1595088"/>
                <a:gd name="connsiteY2" fmla="*/ 975561 h 1668546"/>
                <a:gd name="connsiteX3" fmla="*/ 794811 w 1595088"/>
                <a:gd name="connsiteY3" fmla="*/ 201 h 1668546"/>
                <a:gd name="connsiteX4" fmla="*/ 1221531 w 1595088"/>
                <a:gd name="connsiteY4" fmla="*/ 1514041 h 1668546"/>
                <a:gd name="connsiteX5" fmla="*/ 1287571 w 1595088"/>
                <a:gd name="connsiteY5" fmla="*/ 1651201 h 1668546"/>
                <a:gd name="connsiteX0" fmla="*/ 807511 w 1595088"/>
                <a:gd name="connsiteY0" fmla="*/ 1613736 h 1668546"/>
                <a:gd name="connsiteX1" fmla="*/ 783381 w 1595088"/>
                <a:gd name="connsiteY1" fmla="*/ 789506 h 1668546"/>
                <a:gd name="connsiteX2" fmla="*/ 22651 w 1595088"/>
                <a:gd name="connsiteY2" fmla="*/ 975561 h 1668546"/>
                <a:gd name="connsiteX3" fmla="*/ 794811 w 1595088"/>
                <a:gd name="connsiteY3" fmla="*/ 201 h 1668546"/>
                <a:gd name="connsiteX4" fmla="*/ 1221531 w 1595088"/>
                <a:gd name="connsiteY4" fmla="*/ 1514041 h 1668546"/>
                <a:gd name="connsiteX5" fmla="*/ 1287571 w 1595088"/>
                <a:gd name="connsiteY5" fmla="*/ 1651201 h 1668546"/>
                <a:gd name="connsiteX0" fmla="*/ 807511 w 1595088"/>
                <a:gd name="connsiteY0" fmla="*/ 1613736 h 1651201"/>
                <a:gd name="connsiteX1" fmla="*/ 783381 w 1595088"/>
                <a:gd name="connsiteY1" fmla="*/ 789506 h 1651201"/>
                <a:gd name="connsiteX2" fmla="*/ 22651 w 1595088"/>
                <a:gd name="connsiteY2" fmla="*/ 975561 h 1651201"/>
                <a:gd name="connsiteX3" fmla="*/ 794811 w 1595088"/>
                <a:gd name="connsiteY3" fmla="*/ 201 h 1651201"/>
                <a:gd name="connsiteX4" fmla="*/ 1221531 w 1595088"/>
                <a:gd name="connsiteY4" fmla="*/ 1514041 h 1651201"/>
                <a:gd name="connsiteX5" fmla="*/ 1287571 w 1595088"/>
                <a:gd name="connsiteY5" fmla="*/ 1651201 h 165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5088" h="1651201">
                  <a:moveTo>
                    <a:pt x="807511" y="1613736"/>
                  </a:moveTo>
                  <a:cubicBezTo>
                    <a:pt x="805817" y="1286287"/>
                    <a:pt x="810474" y="1022339"/>
                    <a:pt x="783381" y="789506"/>
                  </a:cubicBezTo>
                  <a:cubicBezTo>
                    <a:pt x="483238" y="858298"/>
                    <a:pt x="397936" y="875231"/>
                    <a:pt x="22651" y="975561"/>
                  </a:cubicBezTo>
                  <a:cubicBezTo>
                    <a:pt x="-63709" y="726641"/>
                    <a:pt x="76838" y="17134"/>
                    <a:pt x="794811" y="201"/>
                  </a:cubicBezTo>
                  <a:cubicBezTo>
                    <a:pt x="1512784" y="-16732"/>
                    <a:pt x="1947124" y="1035674"/>
                    <a:pt x="1221531" y="1514041"/>
                  </a:cubicBezTo>
                  <a:cubicBezTo>
                    <a:pt x="1240158" y="1581775"/>
                    <a:pt x="1257514" y="1602729"/>
                    <a:pt x="1287571" y="1651201"/>
                  </a:cubicBezTo>
                </a:path>
              </a:pathLst>
            </a:custGeom>
            <a:noFill/>
            <a:ln>
              <a:solidFill>
                <a:srgbClr val="FFFF00"/>
              </a:solidFill>
            </a:ln>
            <a:effectLst>
              <a:glow rad="25400">
                <a:schemeClr val="tx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D2C41401-45E3-96CC-D2A9-44AC4678D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6876" y="1780865"/>
              <a:ext cx="294549" cy="70101"/>
            </a:xfrm>
            <a:prstGeom prst="line">
              <a:avLst/>
            </a:prstGeom>
            <a:noFill/>
            <a:ln>
              <a:solidFill>
                <a:srgbClr val="FFFF00"/>
              </a:solidFill>
              <a:tailEnd type="triangle"/>
            </a:ln>
            <a:effectLst>
              <a:glow rad="25400">
                <a:schemeClr val="tx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FEBA5C-73C9-3BFB-7E82-0918E83972B9}"/>
                </a:ext>
              </a:extLst>
            </p:cNvPr>
            <p:cNvSpPr txBox="1"/>
            <p:nvPr/>
          </p:nvSpPr>
          <p:spPr>
            <a:xfrm>
              <a:off x="6650447" y="3419396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Anode</a:t>
              </a:r>
              <a:endParaRPr lang="ko-KR" altLang="en-US" sz="10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06EA762-4A1F-DDA7-C6B2-3ED535BD15ED}"/>
                </a:ext>
              </a:extLst>
            </p:cNvPr>
            <p:cNvSpPr txBox="1"/>
            <p:nvPr/>
          </p:nvSpPr>
          <p:spPr>
            <a:xfrm>
              <a:off x="7776876" y="3419396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Cathode</a:t>
              </a:r>
              <a:endParaRPr lang="ko-KR" altLang="en-US" sz="10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04A57B1-95A4-8235-A1B8-CEC767ACEFEA}"/>
                </a:ext>
              </a:extLst>
            </p:cNvPr>
            <p:cNvSpPr txBox="1"/>
            <p:nvPr/>
          </p:nvSpPr>
          <p:spPr>
            <a:xfrm>
              <a:off x="7192519" y="3419396"/>
              <a:ext cx="7056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Measure</a:t>
              </a:r>
              <a:endParaRPr lang="ko-KR" altLang="en-US" sz="1000" b="1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2AA8E9D-6CDB-F04D-4B47-DD70B0EAA921}"/>
                </a:ext>
              </a:extLst>
            </p:cNvPr>
            <p:cNvSpPr txBox="1"/>
            <p:nvPr/>
          </p:nvSpPr>
          <p:spPr>
            <a:xfrm>
              <a:off x="7393720" y="1761888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저항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113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Cache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995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</a:t>
            </a:r>
            <a:r>
              <a:rPr lang="en-US" altLang="ko-KR" dirty="0"/>
              <a:t> (1)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02241"/>
              </p:ext>
            </p:extLst>
          </p:nvPr>
        </p:nvGraphicFramePr>
        <p:xfrm>
          <a:off x="83626" y="868117"/>
          <a:ext cx="11974527" cy="5989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230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전압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(Voltage)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906872"/>
                  </p:ext>
                </p:extLst>
              </p:nvPr>
            </p:nvGraphicFramePr>
            <p:xfrm>
              <a:off x="83626" y="868117"/>
              <a:ext cx="12006774" cy="5429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(Voltage)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두 점 사이에 존재하는 전기적 위치 에너지의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 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𝑾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𝑸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(W: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[J], Q: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[C]) = 1 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전하를 이동시키기 위해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일이 필요한 에너지 차이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크기와 방향이 변하지 않는 일정한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 Voltage):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크기와 방향이 주기적으로 변하는 전압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분배기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out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𝑹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전압 증폭기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하나의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아무것도 없는 공간에 존재하는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만큼 떨어진 곳의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여러 점전하에 의해 생기는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공간에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점전하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개가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특정 지점의 전위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𝟒</m:t>
                                      </m:r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𝝅𝝐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𝒒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𝒓</m:t>
                                          </m:r>
                                          <m:r>
                                            <a:rPr lang="en-US" altLang="ko-KR" sz="1200" b="1" i="1" kern="1200" baseline="-2500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𝒊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쌍극자의 전위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𝒑𝒄𝒐𝒔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𝜽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연속적인 전하 분포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𝒅𝑽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𝝅𝝐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𝒅𝒒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𝒓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e>
                              </m:acc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𝛁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𝑽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=−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𝑬</m:t>
                                      </m:r>
                                    </m:e>
                                  </m:acc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𝒔</m:t>
                                      </m:r>
                                    </m:e>
                                  </m:acc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독립전원과 종속전원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독립전원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원으로 표시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종속전원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마름모로 표시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다른 전원에 의해 값 결정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906872"/>
                  </p:ext>
                </p:extLst>
              </p:nvPr>
            </p:nvGraphicFramePr>
            <p:xfrm>
              <a:off x="83626" y="868117"/>
              <a:ext cx="12006774" cy="5429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42969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24" r="-254" b="-7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308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전력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(Power)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235006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416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(Power)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시간당 에너지가 변환되거나 소비되는 속도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P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𝑷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𝑬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t: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[J/s]) = 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변하지 않는 일정한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(P=VI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θ=0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변하는 전력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유효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(Active Power)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소비되는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저항에서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열로 소비하는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[V, I: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실효 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W(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전압과 전류의 위상이 같으면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이므로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P=VI = I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순수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저항만 있는 전력 계통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무효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(Reactive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실제로 아무 일도 하지 않고 열 소비도 하지 않는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저장요소에서 에너지 저장과 방출을 반주기마다 반복하는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에너지가 저장되고 다시 반환되는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연결된 부하에서 소비되지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발전소와 부하 사이를 왔다갔다하는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VAR(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볼트암페어리액턴스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전압보다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만큼 늦은 지상이라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(R-L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V(t)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유효분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 p(t) = V(t) ×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ip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(t) = 1/t × ∫(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Vsin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×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kern="1200" baseline="0" dirty="0" err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Isincos(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))  P = VI cos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부하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(R-C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전압의 위상이 전류보다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90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도 늦음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피상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(Apparent Power)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실효 전력과 무효 전력의 합성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VA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볼트암페어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주어진 전력에서 유용한 일을 하는 정도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효율성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출력전력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입력전력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*100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235006"/>
                  </p:ext>
                </p:extLst>
              </p:nvPr>
            </p:nvGraphicFramePr>
            <p:xfrm>
              <a:off x="83626" y="868117"/>
              <a:ext cx="12006774" cy="516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0677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16318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36" r="-254" b="-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938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전류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(Current)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(Current)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 시간 당 전하량의 변화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+  -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 이동방향과 반대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A(Ampere) = 1 [C]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 [s]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∆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𝒕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𝒅𝒕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(Direct Current, DC):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변화에도 일정한 값을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(Alternative Current, AC):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시간 변화에 따라 위상이 변하는 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맥류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(Rectified Current):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교류전원을 정류하여 만든 직류전원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Diode Bridge Circuit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이용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위상 변화가 없어 직류로 구분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암페어미터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(Ammeter):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회로를 직렬로 연결하여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(Clamp meter):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전선 주위에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클램프를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감아 전류 측정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회로 분리 없이 전류 측정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옴의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(V=IR)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키르히호프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전류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(Kirchhoff’s current law, KCL)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따름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영향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흐를 때 열 발생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전류가 흐르는 도선 주위에 자기장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전해질 용액에서 화학 반응 일으킴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charge):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물질을 구성하는 원자들의 전기적 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양전하와 음전하로 나뉨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양전하는 전기장 내 전기장의 방향과 같은 방향으로 힘 받고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음전하는 반대 방향으로 힘 받음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C (Coulombs), 1 [C]: 6.242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18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기본 전하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전자나 양성자가 가지는 전하의 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1.602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전하량 보존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생성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파괴될 수 없고 이동만 가능하며 대수적 합은 일정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양자화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기본 전하의 정수배로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불연속적 값으로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상호작용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쿨롱의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법칙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(Coulomb’s law):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두 전하 사이의 전기력은 전하의 크기에 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거리 제곱에 반비례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𝑭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𝒌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𝟒</m:t>
                                  </m:r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𝝅𝜺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=8.987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10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9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/C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(Electric field):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전하는 주위에 전기장을 형성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전기장 세기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𝑬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𝑭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𝒒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[N/C])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이동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전하의 이동은 전류 형성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물질의 전기적 특성에 따른 분류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있는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반도체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(Semi-conductor):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경우에 따라 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절연체가 되는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부도체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절연체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(Insulator):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전하가 쉽게 이동할 수 없는 물질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094891"/>
                  </p:ext>
                </p:extLst>
              </p:nvPr>
            </p:nvGraphicFramePr>
            <p:xfrm>
              <a:off x="83626" y="868117"/>
              <a:ext cx="11974527" cy="590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45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09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6" r="-203" b="-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BFDA209A-B93F-1C17-735F-9BF2EFF567ED}"/>
              </a:ext>
            </a:extLst>
          </p:cNvPr>
          <p:cNvGrpSpPr/>
          <p:nvPr/>
        </p:nvGrpSpPr>
        <p:grpSpPr>
          <a:xfrm>
            <a:off x="12187039" y="4190147"/>
            <a:ext cx="3985485" cy="2564863"/>
            <a:chOff x="7919795" y="1251507"/>
            <a:chExt cx="3985485" cy="25648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4198B1-B27D-E7F3-CDA4-41EE390E78AF}"/>
                </a:ext>
              </a:extLst>
            </p:cNvPr>
            <p:cNvSpPr txBox="1"/>
            <p:nvPr/>
          </p:nvSpPr>
          <p:spPr>
            <a:xfrm>
              <a:off x="7919795" y="2356201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원자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10882D-9800-8192-8B3F-E20C171AEC7E}"/>
                </a:ext>
              </a:extLst>
            </p:cNvPr>
            <p:cNvSpPr txBox="1"/>
            <p:nvPr/>
          </p:nvSpPr>
          <p:spPr>
            <a:xfrm>
              <a:off x="8938110" y="1572903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원자핵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923075-E06E-5F82-DFB4-5FC3080F72B6}"/>
                </a:ext>
              </a:extLst>
            </p:cNvPr>
            <p:cNvSpPr txBox="1"/>
            <p:nvPr/>
          </p:nvSpPr>
          <p:spPr>
            <a:xfrm>
              <a:off x="8965324" y="3129954"/>
              <a:ext cx="94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전자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D76DE3-5F1C-D4CB-8882-760E9BCB9FED}"/>
                </a:ext>
              </a:extLst>
            </p:cNvPr>
            <p:cNvSpPr txBox="1"/>
            <p:nvPr/>
          </p:nvSpPr>
          <p:spPr>
            <a:xfrm>
              <a:off x="10330518" y="1251507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중성자</a:t>
              </a:r>
              <a:endParaRPr lang="en-US" altLang="ko-KR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D8FF1-B392-BA79-6FAF-393B0F0A121A}"/>
                </a:ext>
              </a:extLst>
            </p:cNvPr>
            <p:cNvSpPr txBox="1"/>
            <p:nvPr/>
          </p:nvSpPr>
          <p:spPr>
            <a:xfrm>
              <a:off x="10344313" y="1900731"/>
              <a:ext cx="114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양성자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50BF4C7-C1E4-5666-C2A8-086C75B653FA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8592895" y="1757569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4C2ACEDC-FAA8-FC2B-561B-76DAF9CD981D}"/>
                </a:ext>
              </a:extLst>
            </p:cNvPr>
            <p:cNvCxnSpPr>
              <a:cxnSpLocks/>
            </p:cNvCxnSpPr>
            <p:nvPr/>
          </p:nvCxnSpPr>
          <p:spPr>
            <a:xfrm>
              <a:off x="8603317" y="2540867"/>
              <a:ext cx="345215" cy="7832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B70D896-9C29-43C9-1AD1-FE4C16A75D34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9880600" y="1436173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8D910D6F-AF8D-5744-12E8-5C1F6F2A2BB8}"/>
                </a:ext>
              </a:extLst>
            </p:cNvPr>
            <p:cNvCxnSpPr>
              <a:cxnSpLocks/>
            </p:cNvCxnSpPr>
            <p:nvPr/>
          </p:nvCxnSpPr>
          <p:spPr>
            <a:xfrm>
              <a:off x="9880600" y="1757427"/>
              <a:ext cx="449918" cy="3213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4879775-9D04-F26C-F88E-D9D73EBA8332}"/>
                </a:ext>
              </a:extLst>
            </p:cNvPr>
            <p:cNvGrpSpPr/>
            <p:nvPr/>
          </p:nvGrpSpPr>
          <p:grpSpPr>
            <a:xfrm>
              <a:off x="9863668" y="2780939"/>
              <a:ext cx="2041612" cy="1035431"/>
              <a:chOff x="3505200" y="2638102"/>
              <a:chExt cx="2041612" cy="103543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35F59D-48B4-9A39-6227-2C1FA9524C29}"/>
                  </a:ext>
                </a:extLst>
              </p:cNvPr>
              <p:cNvSpPr txBox="1"/>
              <p:nvPr/>
            </p:nvSpPr>
            <p:spPr>
              <a:xfrm>
                <a:off x="3949199" y="2638102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자유전자</a:t>
                </a:r>
                <a:endParaRPr lang="en-US" altLang="ko-KR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371E15-BC75-BADC-ABC0-3080AB5CD056}"/>
                  </a:ext>
                </a:extLst>
              </p:cNvPr>
              <p:cNvSpPr txBox="1"/>
              <p:nvPr/>
            </p:nvSpPr>
            <p:spPr>
              <a:xfrm>
                <a:off x="3955118" y="2987117"/>
                <a:ext cx="1148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이온</a:t>
                </a:r>
                <a:endParaRPr lang="en-US" altLang="ko-KR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B0B2F5-D749-58CF-91D8-649C6B623F21}"/>
                  </a:ext>
                </a:extLst>
              </p:cNvPr>
              <p:cNvSpPr txBox="1"/>
              <p:nvPr/>
            </p:nvSpPr>
            <p:spPr>
              <a:xfrm>
                <a:off x="3949199" y="3304201"/>
                <a:ext cx="1597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홀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캐리어</a:t>
                </a:r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  <p:cxnSp>
            <p:nvCxnSpPr>
              <p:cNvPr id="30" name="연결선: 꺾임 29">
                <a:extLst>
                  <a:ext uri="{FF2B5EF4-FFF2-40B4-BE49-F238E27FC236}">
                    <a16:creationId xmlns:a16="http://schemas.microsoft.com/office/drawing/2014/main" id="{F38DEB19-F4CA-2BA8-8486-82CAEC083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840806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연결선: 꺾임 30">
                <a:extLst>
                  <a:ext uri="{FF2B5EF4-FFF2-40B4-BE49-F238E27FC236}">
                    <a16:creationId xmlns:a16="http://schemas.microsoft.com/office/drawing/2014/main" id="{F1E0D3D6-A751-0F8F-1A73-2D759BB1D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200" y="3171641"/>
                <a:ext cx="449918" cy="32139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63751618-CF32-171B-7848-6DAE2D2227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9712" y="3149433"/>
                <a:ext cx="426939" cy="223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A67053D5-FC24-269A-35F0-92951636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044" y="3531117"/>
            <a:ext cx="2371506" cy="15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옴의 법칙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(Ohm’s Law)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46567"/>
              </p:ext>
            </p:extLst>
          </p:nvPr>
        </p:nvGraphicFramePr>
        <p:xfrm>
          <a:off x="83626" y="868118"/>
          <a:ext cx="582326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2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34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옴의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(Ohm’s Law)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 회로에서 전압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간의 관계를 설명하는 기본 법칙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(V=IR)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직렬로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전류는 동일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걸리는 전압은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저항이 병렬로 연결되어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저항은 각 저항의 역수의 합의 역수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전압은 동일하며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저항에 흐르는 전류는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전류는 저항에 반비례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정전류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회로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전류 일정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전압은 저항에 비례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전압 계산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비선형 소자에 제한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소자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정확히 성립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Diode, Transistor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같은 비선형 소자에는 직접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온도 변화에 대한 영향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저항은 온도에 따라 변함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59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저항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(Resistance)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028655"/>
                  </p:ext>
                </p:extLst>
              </p:nvPr>
            </p:nvGraphicFramePr>
            <p:xfrm>
              <a:off x="83625" y="868117"/>
              <a:ext cx="12019475" cy="55771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8402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(Resistance)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회로에서 전류의 흐름을 방해하는 물질 또는 소자의 특성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전기 에너지를 흡수해 열로 방출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[Ohm]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종류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고정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고정된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권선형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시멘트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Array[=Resistor network/Resistor ladder])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가변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조절할 수 있는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포텐셔미터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[Potentiometer],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트리머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[Trimmer]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특수 저항기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특정 조건에서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변화하는 소자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서미스터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LDR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등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코드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숫자로 표시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저항기가 견딜 수 있는 최대 전력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정격 전력의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½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정도의 소비전력을 가지는 저항을 주로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온도 계수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온도에 따라 변함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응용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TR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 제한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Transistor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base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보호하기 위해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풀업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풀다운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floating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상태 방지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오디오 톤 제어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연결하고 고주파 신호를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GND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흘려보냄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(=Low pass filter)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RC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네트워크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저항을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커패시터와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직렬로 연결해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충방전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시간 조절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커패시터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사이에서 측정한 전압은 공급 전압에 가까워질 때까지 증가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분압기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(Voltage Divider):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𝒊𝒏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+, 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쪽에 위치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신호 처리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(Conductance):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저항의 역수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전류를 얼마나 잘 전달할 수 있는지를 나타내는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물리량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지멘스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전도율과의 관계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전도율은 물질의 전류 전달 능력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컨덕턴스는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특정 도전체의 전류 전달 능력을 나타냄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 S =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𝝈</m:t>
                              </m:r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𝑳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전도율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A: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L: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회로에서는 임피던스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(Impedance)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실수부와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관련있음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읽기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 종류에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해석이 다름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탄소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금속 피막 저항은 띠의 색과 개수에 따라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정해짐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- 0~9: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검갈빨주노초파보회흰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0.1,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0.01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(Tolerance,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허용 오차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(0.05%),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(0.1%),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(0.25%),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(0.5%),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(2%),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(5%),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(10%)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- 4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1, 2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띠는 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 승수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4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색 띠 오차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갈 검 빨 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100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(95~105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저항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577DFA40-9032-77D3-8B24-094140C16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028655"/>
                  </p:ext>
                </p:extLst>
              </p:nvPr>
            </p:nvGraphicFramePr>
            <p:xfrm>
              <a:off x="83625" y="868117"/>
              <a:ext cx="12019475" cy="55771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94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5771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" t="-218" r="-253" b="-7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29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36794</TotalTime>
  <Words>12246</Words>
  <Application>Microsoft Office PowerPoint</Application>
  <PresentationFormat>와이드스크린</PresentationFormat>
  <Paragraphs>1012</Paragraphs>
  <Slides>45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1332</cp:revision>
  <dcterms:created xsi:type="dcterms:W3CDTF">2023-11-29T11:04:36Z</dcterms:created>
  <dcterms:modified xsi:type="dcterms:W3CDTF">2024-06-18T15:26:54Z</dcterms:modified>
</cp:coreProperties>
</file>