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0" r:id="rId2"/>
    <p:sldId id="402" r:id="rId3"/>
    <p:sldId id="493" r:id="rId4"/>
    <p:sldId id="494" r:id="rId5"/>
    <p:sldId id="401" r:id="rId6"/>
    <p:sldId id="403" r:id="rId7"/>
    <p:sldId id="404" r:id="rId8"/>
    <p:sldId id="40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33CC33"/>
    <a:srgbClr val="0000FF"/>
    <a:srgbClr val="009900"/>
    <a:srgbClr val="76717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9986" autoAdjust="0"/>
  </p:normalViewPr>
  <p:slideViewPr>
    <p:cSldViewPr snapToGrid="0">
      <p:cViewPr>
        <p:scale>
          <a:sx n="50" d="100"/>
          <a:sy n="50" d="100"/>
        </p:scale>
        <p:origin x="932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7AC13-9DD4-4399-8160-642204A02976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44C0A-982C-4E8F-9B87-952B32707B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95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https://blog.naver.com/PostView.naver?blogId=techref&amp;logNo=222012233866&amp;categoryNo=31&amp;parentCategoryNo=0&amp;viewDate=&amp;currentPage=27&amp;postListTopCurrentPage=1&amp;from=postList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744C0A-982C-4E8F-9B87-952B32707B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6C634-1328-2829-ACA9-CDFEEE9E9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1766D1-583B-68B2-0635-1473295E1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3E022-B214-6656-F153-FB9470F1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D4E6-4ACE-46EE-A5F5-E055F57E4E3E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408FB-38AC-6E42-C82D-6D0F9E5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078405-1D9B-AC1E-BBBE-90B561DB7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0BD5-0B1A-4F7B-9E91-3A77B4CFA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1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3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DC Motor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Next...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172EF4-A91F-5C0F-5757-20723A578A92}"/>
              </a:ext>
            </a:extLst>
          </p:cNvPr>
          <p:cNvSpPr/>
          <p:nvPr/>
        </p:nvSpPr>
        <p:spPr>
          <a:xfrm rot="2700000">
            <a:off x="8328467" y="1170671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9835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8C73B1E-48BB-D09E-166C-EB21F4351ECB}"/>
              </a:ext>
            </a:extLst>
          </p:cNvPr>
          <p:cNvGrpSpPr/>
          <p:nvPr/>
        </p:nvGrpSpPr>
        <p:grpSpPr>
          <a:xfrm>
            <a:off x="0" y="2119712"/>
            <a:ext cx="12192000" cy="2617982"/>
            <a:chOff x="0" y="2119712"/>
            <a:chExt cx="12192000" cy="261798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73A4386-DF80-EB26-04BB-7E0DA020CA2D}"/>
                </a:ext>
              </a:extLst>
            </p:cNvPr>
            <p:cNvSpPr/>
            <p:nvPr/>
          </p:nvSpPr>
          <p:spPr>
            <a:xfrm>
              <a:off x="0" y="2211747"/>
              <a:ext cx="12192000" cy="2434506"/>
            </a:xfrm>
            <a:prstGeom prst="rect">
              <a:avLst/>
            </a:prstGeom>
            <a:solidFill>
              <a:srgbClr val="2E75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200" b="1" dirty="0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Output: Open Collector/Drain, </a:t>
              </a:r>
              <a:r>
                <a:rPr lang="en-US" altLang="ko-KR" sz="7200" b="1" dirty="0" err="1">
                  <a:effectLst>
                    <a:outerShdw blurRad="50800" dist="38100" dir="3300000" algn="tl">
                      <a:srgbClr val="000000">
                        <a:alpha val="43137"/>
                      </a:srgbClr>
                    </a:outerShdw>
                  </a:effectLst>
                </a:rPr>
                <a:t>PushPull</a:t>
              </a:r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F336F4-C28C-07D4-1BEA-8349A7C3D9DD}"/>
                </a:ext>
              </a:extLst>
            </p:cNvPr>
            <p:cNvSpPr/>
            <p:nvPr/>
          </p:nvSpPr>
          <p:spPr>
            <a:xfrm>
              <a:off x="0" y="2119712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1AF9576-5EE5-86EB-EC30-74ADF62B3AEF}"/>
                </a:ext>
              </a:extLst>
            </p:cNvPr>
            <p:cNvSpPr/>
            <p:nvPr/>
          </p:nvSpPr>
          <p:spPr>
            <a:xfrm>
              <a:off x="0" y="4646253"/>
              <a:ext cx="12192000" cy="914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b="1" dirty="0">
                <a:effectLst>
                  <a:outerShdw blurRad="50800" dist="38100" dir="33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99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Output: Open Collector/Drain</a:t>
            </a:r>
            <a:r>
              <a:rPr lang="en-US" altLang="ko-KR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/Push-Pull</a:t>
            </a:r>
            <a:r>
              <a:rPr lang="en-US" altLang="ko-KR"/>
              <a:t> </a:t>
            </a:r>
            <a:endParaRPr lang="en-US" altLang="ko-KR" dirty="0"/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77DFA40-9032-77D3-8B24-094140C16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56346"/>
              </p:ext>
            </p:extLst>
          </p:nvPr>
        </p:nvGraphicFramePr>
        <p:xfrm>
          <a:off x="83626" y="868117"/>
          <a:ext cx="11974527" cy="5083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52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083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 Collector/Drain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Switch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open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인 상태로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MCU/IC chip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pin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연결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출력을 내기 위해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collector/drain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pull-up resistor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연결해야 함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(limit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current)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 전원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master-slave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제어에서 가장 효율적 구조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Push-Pull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Chip 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개의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switch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 있어 저항없이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2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가지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 level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가짐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다른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push-pull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output</a:t>
                      </a: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묶어 사용 </a:t>
                      </a:r>
                      <a:r>
                        <a:rPr lang="en-US" altLang="ko-KR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X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 전원 사용</a:t>
                      </a:r>
                      <a:endParaRPr lang="en-US" altLang="ko-KR" sz="12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B5B65A4-5BD6-F9A6-EE3B-A27AC8E1EB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7801" y="906621"/>
            <a:ext cx="4485373" cy="19413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0BBC9C-47A6-9E02-70CF-4AAB3F3D148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7000"/>
                    </a14:imgEffect>
                    <a14:imgEffect>
                      <a14:brightnessContrast bright="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386" y="3001018"/>
            <a:ext cx="4348914" cy="266483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AA95D9-0C3E-4DD5-D405-9268E5F8F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6610" y="3001018"/>
            <a:ext cx="4238025" cy="271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  <a:effectLst>
                  <a:glow rad="38100">
                    <a:schemeClr val="bg1"/>
                  </a:glow>
                </a:effectLst>
              </a:rPr>
              <a:t>DC motor</a:t>
            </a:r>
            <a:r>
              <a:rPr lang="en-US" altLang="ko-KR" dirty="0"/>
              <a:t> </a:t>
            </a:r>
            <a:r>
              <a:rPr lang="en-US" altLang="ko-KR" b="1" dirty="0"/>
              <a:t>–</a:t>
            </a:r>
            <a:r>
              <a:rPr lang="en-US" altLang="ko-KR" dirty="0"/>
              <a:t> Intro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51636"/>
              </p:ext>
            </p:extLst>
          </p:nvPr>
        </p:nvGraphicFramePr>
        <p:xfrm>
          <a:off x="3116317" y="-3171016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66650"/>
              </p:ext>
            </p:extLst>
          </p:nvPr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19815"/>
              </p:ext>
            </p:extLst>
          </p:nvPr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58246"/>
              </p:ext>
            </p:extLst>
          </p:nvPr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01349"/>
              </p:ext>
            </p:extLst>
          </p:nvPr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00204"/>
              </p:ext>
            </p:extLst>
          </p:nvPr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pic>
        <p:nvPicPr>
          <p:cNvPr id="45" name="그림 44">
            <a:extLst>
              <a:ext uri="{FF2B5EF4-FFF2-40B4-BE49-F238E27FC236}">
                <a16:creationId xmlns:a16="http://schemas.microsoft.com/office/drawing/2014/main" id="{21ABC3E4-9859-580B-BDFC-9182E8BD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2" y="868118"/>
            <a:ext cx="4177838" cy="201310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697E919-C1A0-7372-9E86-A1D7554C9C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23"/>
          <a:stretch/>
        </p:blipFill>
        <p:spPr>
          <a:xfrm>
            <a:off x="4366526" y="877425"/>
            <a:ext cx="2564604" cy="179566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064DEE4-2D98-64D5-649C-7FAC3FCE3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5560" y="898616"/>
            <a:ext cx="3227350" cy="177432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CC74F165-5614-B688-2965-6E2F9A201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8" y="2987198"/>
            <a:ext cx="4099243" cy="17802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9390DE7-B530-C032-9FDF-6F49BAAA7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666" y="2990053"/>
            <a:ext cx="3404330" cy="180955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52AB2523-F41C-620A-F492-99897E95E6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0259" y="3010574"/>
            <a:ext cx="3818421" cy="175168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9B5DA9C2-DB23-4857-1BEB-30417D8537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011" y="4804767"/>
            <a:ext cx="3742110" cy="1960549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D31C24B0-D430-BE03-B139-211AF51FD574}"/>
              </a:ext>
            </a:extLst>
          </p:cNvPr>
          <p:cNvGrpSpPr/>
          <p:nvPr/>
        </p:nvGrpSpPr>
        <p:grpSpPr>
          <a:xfrm>
            <a:off x="4059992" y="4851651"/>
            <a:ext cx="3742110" cy="1816139"/>
            <a:chOff x="-2549536" y="1322076"/>
            <a:chExt cx="9086850" cy="4410075"/>
          </a:xfrm>
        </p:grpSpPr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5301CB68-DC8E-9216-1644-F3889A50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2549536" y="1322076"/>
              <a:ext cx="9086850" cy="4410075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E5D0B676-282C-5390-956E-BCDACDCE74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8881" t="18367" r="22256" b="63111"/>
            <a:stretch/>
          </p:blipFill>
          <p:spPr>
            <a:xfrm>
              <a:off x="-867848" y="2147514"/>
              <a:ext cx="3187186" cy="76386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5F50786-E6ED-0935-87E6-87CF65D9E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2111" t="43635" r="948" b="26746"/>
            <a:stretch/>
          </p:blipFill>
          <p:spPr>
            <a:xfrm>
              <a:off x="4005568" y="1630583"/>
              <a:ext cx="2248937" cy="906801"/>
            </a:xfrm>
            <a:prstGeom prst="rect">
              <a:avLst/>
            </a:prstGeom>
          </p:spPr>
        </p:pic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D3D154-16CF-8B4C-2DED-8BD4F34BE470}"/>
              </a:ext>
            </a:extLst>
          </p:cNvPr>
          <p:cNvSpPr/>
          <p:nvPr/>
        </p:nvSpPr>
        <p:spPr>
          <a:xfrm rot="2700000">
            <a:off x="8252620" y="1096576"/>
            <a:ext cx="4794462" cy="1274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내용 작성 중</a:t>
            </a:r>
          </a:p>
        </p:txBody>
      </p:sp>
    </p:spTree>
    <p:extLst>
      <p:ext uri="{BB962C8B-B14F-4D97-AF65-F5344CB8AC3E}">
        <p14:creationId xmlns:p14="http://schemas.microsoft.com/office/powerpoint/2010/main" val="8003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BAF9F5-9C8C-2016-D92E-57C37AD4F88C}"/>
              </a:ext>
            </a:extLst>
          </p:cNvPr>
          <p:cNvGrpSpPr/>
          <p:nvPr/>
        </p:nvGrpSpPr>
        <p:grpSpPr>
          <a:xfrm>
            <a:off x="0" y="-4812"/>
            <a:ext cx="12192000" cy="1373404"/>
            <a:chOff x="0" y="84708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7713E3A-59BA-841D-F4D9-A96CF09CB40E}"/>
                </a:ext>
              </a:extLst>
            </p:cNvPr>
            <p:cNvSpPr/>
            <p:nvPr/>
          </p:nvSpPr>
          <p:spPr>
            <a:xfrm>
              <a:off x="0" y="84708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BB6766-840E-527D-35AB-EB40DA27F340}"/>
                </a:ext>
              </a:extLst>
            </p:cNvPr>
            <p:cNvSpPr txBox="1"/>
            <p:nvPr/>
          </p:nvSpPr>
          <p:spPr>
            <a:xfrm>
              <a:off x="0" y="171246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sz="7200" b="1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dirty="0"/>
                <a:t>-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CD13C2-68AE-A6D8-9483-1B67751D38C4}"/>
              </a:ext>
            </a:extLst>
          </p:cNvPr>
          <p:cNvGrpSpPr/>
          <p:nvPr/>
        </p:nvGrpSpPr>
        <p:grpSpPr>
          <a:xfrm>
            <a:off x="0" y="1371300"/>
            <a:ext cx="12192000" cy="1373404"/>
            <a:chOff x="0" y="1453300"/>
            <a:chExt cx="12192000" cy="137340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EB73F6F-8334-87D9-670F-DE73AFFFFAC9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41C81F-F809-E451-67D6-F890668E7D0D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4E40E3-B3F2-84FA-07A9-B37D0BC55AA6}"/>
              </a:ext>
            </a:extLst>
          </p:cNvPr>
          <p:cNvGrpSpPr/>
          <p:nvPr/>
        </p:nvGrpSpPr>
        <p:grpSpPr>
          <a:xfrm>
            <a:off x="0" y="2739892"/>
            <a:ext cx="12192000" cy="1373404"/>
            <a:chOff x="0" y="2827006"/>
            <a:chExt cx="12192000" cy="13734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81F6332-504B-7D5D-1199-B705AE1CEAFD}"/>
                </a:ext>
              </a:extLst>
            </p:cNvPr>
            <p:cNvSpPr/>
            <p:nvPr/>
          </p:nvSpPr>
          <p:spPr>
            <a:xfrm>
              <a:off x="0" y="2827006"/>
              <a:ext cx="12192000" cy="13734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487D21-77BD-3783-A046-77E81356775C}"/>
                </a:ext>
              </a:extLst>
            </p:cNvPr>
            <p:cNvSpPr txBox="1"/>
            <p:nvPr/>
          </p:nvSpPr>
          <p:spPr>
            <a:xfrm>
              <a:off x="0" y="2913544"/>
              <a:ext cx="12192000" cy="12003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4D63F4-804E-FA62-CE2E-AC98074E89F3}"/>
              </a:ext>
            </a:extLst>
          </p:cNvPr>
          <p:cNvGrpSpPr/>
          <p:nvPr/>
        </p:nvGrpSpPr>
        <p:grpSpPr>
          <a:xfrm>
            <a:off x="0" y="4116004"/>
            <a:ext cx="12192000" cy="1373404"/>
            <a:chOff x="0" y="4195900"/>
            <a:chExt cx="12192000" cy="137340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6EF1324-D2D4-7FDA-598F-496AE13328BF}"/>
                </a:ext>
              </a:extLst>
            </p:cNvPr>
            <p:cNvSpPr/>
            <p:nvPr/>
          </p:nvSpPr>
          <p:spPr>
            <a:xfrm>
              <a:off x="0" y="4195900"/>
              <a:ext cx="12192000" cy="137340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3DC2DC-C5AA-74A1-295C-65FFF02FC961}"/>
                </a:ext>
              </a:extLst>
            </p:cNvPr>
            <p:cNvSpPr txBox="1"/>
            <p:nvPr/>
          </p:nvSpPr>
          <p:spPr>
            <a:xfrm>
              <a:off x="0" y="4282438"/>
              <a:ext cx="121920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A269831-8503-FAED-768B-B462465DB5B0}"/>
              </a:ext>
            </a:extLst>
          </p:cNvPr>
          <p:cNvGrpSpPr/>
          <p:nvPr/>
        </p:nvGrpSpPr>
        <p:grpSpPr>
          <a:xfrm>
            <a:off x="0" y="5484596"/>
            <a:ext cx="12192000" cy="1373404"/>
            <a:chOff x="0" y="5569304"/>
            <a:chExt cx="12192000" cy="13734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DF5A9A9-5D71-F1A3-292D-F9D7E5F7D52C}"/>
                </a:ext>
              </a:extLst>
            </p:cNvPr>
            <p:cNvSpPr/>
            <p:nvPr/>
          </p:nvSpPr>
          <p:spPr>
            <a:xfrm>
              <a:off x="0" y="5569304"/>
              <a:ext cx="12192000" cy="137340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D4C8CF-F870-31E3-0D74-5B6E7C443930}"/>
                </a:ext>
              </a:extLst>
            </p:cNvPr>
            <p:cNvSpPr txBox="1"/>
            <p:nvPr/>
          </p:nvSpPr>
          <p:spPr>
            <a:xfrm>
              <a:off x="0" y="5655842"/>
              <a:ext cx="12192000" cy="12003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27000">
                      <a:schemeClr val="accent1">
                        <a:alpha val="40000"/>
                      </a:scheme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7200" b="1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53D397-054A-47D3-2661-2F92C6A4D2F8}"/>
              </a:ext>
            </a:extLst>
          </p:cNvPr>
          <p:cNvSpPr/>
          <p:nvPr/>
        </p:nvSpPr>
        <p:spPr>
          <a:xfrm>
            <a:off x="1803400" y="2512194"/>
            <a:ext cx="8585200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dirty="0">
                <a:solidFill>
                  <a:schemeClr val="tx1"/>
                </a:solidFill>
                <a:effectLst>
                  <a:glow rad="127000">
                    <a:srgbClr val="FFFF0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Backup Page</a:t>
            </a:r>
            <a:endParaRPr lang="ko-KR" altLang="en-US" sz="9600" b="1" dirty="0">
              <a:solidFill>
                <a:schemeClr val="tx1"/>
              </a:solidFill>
              <a:effectLst>
                <a:glow rad="127000">
                  <a:srgbClr val="FFFF0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85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D51-F7A7-3F37-31AD-341944AA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30D765-8C4A-472E-E1B0-E05337409AB4}"/>
              </a:ext>
            </a:extLst>
          </p:cNvPr>
          <p:cNvGrpSpPr/>
          <p:nvPr/>
        </p:nvGrpSpPr>
        <p:grpSpPr>
          <a:xfrm>
            <a:off x="0" y="0"/>
            <a:ext cx="12192000" cy="1368592"/>
            <a:chOff x="0" y="1453300"/>
            <a:chExt cx="12192000" cy="1373404"/>
          </a:xfrm>
          <a:solidFill>
            <a:schemeClr val="accent5">
              <a:lumMod val="75000"/>
            </a:schemeClr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54E2147-2A91-F7C0-FC02-AF3EE2BA9B37}"/>
                </a:ext>
              </a:extLst>
            </p:cNvPr>
            <p:cNvSpPr/>
            <p:nvPr/>
          </p:nvSpPr>
          <p:spPr>
            <a:xfrm>
              <a:off x="0" y="1453300"/>
              <a:ext cx="12192000" cy="1373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08E9DD-692B-D104-7335-77DC5DAB911C}"/>
                </a:ext>
              </a:extLst>
            </p:cNvPr>
            <p:cNvSpPr txBox="1"/>
            <p:nvPr/>
          </p:nvSpPr>
          <p:spPr>
            <a:xfrm>
              <a:off x="0" y="1544650"/>
              <a:ext cx="12192000" cy="12003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200" b="1" dirty="0">
                  <a:solidFill>
                    <a:schemeClr val="bg1"/>
                  </a:solidFill>
                  <a:effectLst>
                    <a:glow rad="190500">
                      <a:srgbClr val="FFFF00">
                        <a:alpha val="40000"/>
                      </a:srgbClr>
                    </a:glo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Motor</a:t>
              </a:r>
              <a:endParaRPr lang="ko-KR" altLang="en-US" sz="7200" b="1" dirty="0">
                <a:solidFill>
                  <a:schemeClr val="bg1"/>
                </a:solidFill>
                <a:effectLst>
                  <a:glow rad="190500">
                    <a:srgbClr val="FFFF00">
                      <a:alpha val="40000"/>
                    </a:srgb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E250D5-3FE5-DDC0-8DDC-B85F74E7F3E9}"/>
              </a:ext>
            </a:extLst>
          </p:cNvPr>
          <p:cNvSpPr txBox="1"/>
          <p:nvPr/>
        </p:nvSpPr>
        <p:spPr>
          <a:xfrm>
            <a:off x="182947" y="1513295"/>
            <a:ext cx="115951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Sorting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254000">
                    <a:srgbClr val="0000FF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Recursion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Backtracking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Greedy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Dynamic Programming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Pattern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Divide and Conquer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Mathematical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Geometric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Bitwise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Randomized</a:t>
            </a:r>
          </a:p>
          <a:p>
            <a:pPr marL="1143000" indent="-1143000"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  <a:effectLst>
                  <a:glow rad="127000">
                    <a:schemeClr val="tx1">
                      <a:alpha val="40000"/>
                    </a:schemeClr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Branch and Bound</a:t>
            </a:r>
            <a:endParaRPr lang="ko-KR" altLang="en-US" sz="2400" b="1" dirty="0">
              <a:solidFill>
                <a:schemeClr val="bg1"/>
              </a:solidFill>
              <a:effectLst>
                <a:glow rad="127000">
                  <a:schemeClr val="tx1">
                    <a:alpha val="40000"/>
                  </a:schemeClr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796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D2DB-C232-F480-1C63-A1385E47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206C7-1BFF-F14D-8BC2-AA090422939C}"/>
              </a:ext>
            </a:extLst>
          </p:cNvPr>
          <p:cNvSpPr txBox="1"/>
          <p:nvPr/>
        </p:nvSpPr>
        <p:spPr>
          <a:xfrm>
            <a:off x="0" y="-57750"/>
            <a:ext cx="12192000" cy="830997"/>
          </a:xfrm>
          <a:prstGeom prst="rect">
            <a:avLst/>
          </a:prstGeom>
          <a:solidFill>
            <a:srgbClr val="F4B183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3. Recursion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070C03-6A82-571A-DF99-3C0F05528BD7}"/>
              </a:ext>
            </a:extLst>
          </p:cNvPr>
          <p:cNvGraphicFramePr>
            <a:graphicFrameLocks noGrp="1"/>
          </p:cNvGraphicFramePr>
          <p:nvPr/>
        </p:nvGraphicFramePr>
        <p:xfrm>
          <a:off x="177799" y="868119"/>
          <a:ext cx="3860801" cy="163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제목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B932687-7F5A-699D-4DB9-F9890CF465C1}"/>
              </a:ext>
            </a:extLst>
          </p:cNvPr>
          <p:cNvSpPr/>
          <p:nvPr/>
        </p:nvSpPr>
        <p:spPr>
          <a:xfrm>
            <a:off x="12413895" y="-34292"/>
            <a:ext cx="2587557" cy="622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형식 모음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17E0F-C56E-1585-39E0-BDD01DBE3D41}"/>
              </a:ext>
            </a:extLst>
          </p:cNvPr>
          <p:cNvSpPr txBox="1"/>
          <p:nvPr/>
        </p:nvSpPr>
        <p:spPr>
          <a:xfrm>
            <a:off x="13310861" y="4324418"/>
            <a:ext cx="1790869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b="1" dirty="0"/>
              <a:t>그림 설명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7EFF367-2D68-16C5-3497-4F57C159361A}"/>
              </a:ext>
            </a:extLst>
          </p:cNvPr>
          <p:cNvCxnSpPr>
            <a:cxnSpLocks/>
          </p:cNvCxnSpPr>
          <p:nvPr/>
        </p:nvCxnSpPr>
        <p:spPr>
          <a:xfrm>
            <a:off x="13669514" y="868118"/>
            <a:ext cx="64338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CE9738-9E3C-B75B-1DBF-392A9182C09C}"/>
              </a:ext>
            </a:extLst>
          </p:cNvPr>
          <p:cNvSpPr txBox="1"/>
          <p:nvPr/>
        </p:nvSpPr>
        <p:spPr>
          <a:xfrm>
            <a:off x="12540895" y="729619"/>
            <a:ext cx="679805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글자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F555A9-A127-5F79-2292-A5D8AB0DD165}"/>
              </a:ext>
            </a:extLst>
          </p:cNvPr>
          <p:cNvGraphicFramePr>
            <a:graphicFrameLocks noGrp="1"/>
          </p:cNvGraphicFramePr>
          <p:nvPr/>
        </p:nvGraphicFramePr>
        <p:xfrm>
          <a:off x="13525361" y="1239698"/>
          <a:ext cx="896966" cy="343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코드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9483EC-6CE4-D944-2A4A-F2F97A3552FF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239698"/>
          <a:ext cx="896966" cy="3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6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97415D11-45EF-03FD-A386-3D0CA5E86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836443" y="1829428"/>
            <a:ext cx="1171768" cy="404724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981A4DE-579A-88EB-3D88-F139870ED212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1714803"/>
          <a:ext cx="13196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825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90980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836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</a:tblGrid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13660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5DE4824-4463-42D0-F98D-B5CBF811184E}"/>
              </a:ext>
            </a:extLst>
          </p:cNvPr>
          <p:cNvGraphicFramePr>
            <a:graphicFrameLocks noGrp="1"/>
          </p:cNvGraphicFramePr>
          <p:nvPr/>
        </p:nvGraphicFramePr>
        <p:xfrm>
          <a:off x="12734180" y="3038885"/>
          <a:ext cx="226727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27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43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Ctrl+ =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아래첨자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shift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+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=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윗첨자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Ctrl + space 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복구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Shift + f3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변경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2F83BF-1E9C-0476-E0E0-8D9BF9A23734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4439836"/>
          <a:ext cx="723481" cy="644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8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72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4314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B067CCE-CB81-C448-0299-BCAD32E1FD5B}"/>
              </a:ext>
            </a:extLst>
          </p:cNvPr>
          <p:cNvSpPr txBox="1"/>
          <p:nvPr/>
        </p:nvSpPr>
        <p:spPr>
          <a:xfrm>
            <a:off x="12192000" y="4021491"/>
            <a:ext cx="1615086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dirty="0"/>
              <a:t>예시 표시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FCBE497-A8EC-9743-DACB-B3EC276252C5}"/>
              </a:ext>
            </a:extLst>
          </p:cNvPr>
          <p:cNvGraphicFramePr>
            <a:graphicFrameLocks noGrp="1"/>
          </p:cNvGraphicFramePr>
          <p:nvPr/>
        </p:nvGraphicFramePr>
        <p:xfrm>
          <a:off x="12413895" y="2498764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0C805-5631-82EB-961C-E7FFF5BBAB3F}"/>
              </a:ext>
            </a:extLst>
          </p:cNvPr>
          <p:cNvCxnSpPr>
            <a:cxnSpLocks/>
          </p:cNvCxnSpPr>
          <p:nvPr/>
        </p:nvCxnSpPr>
        <p:spPr>
          <a:xfrm flipV="1">
            <a:off x="12634722" y="5810860"/>
            <a:ext cx="0" cy="63151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5385D2A-C469-592C-CFBE-3617000F9C01}"/>
              </a:ext>
            </a:extLst>
          </p:cNvPr>
          <p:cNvGraphicFramePr>
            <a:graphicFrameLocks noGrp="1"/>
          </p:cNvGraphicFramePr>
          <p:nvPr/>
        </p:nvGraphicFramePr>
        <p:xfrm>
          <a:off x="12355361" y="5238932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09792E-C8A6-C9C6-F224-DD26C86C894B}"/>
              </a:ext>
            </a:extLst>
          </p:cNvPr>
          <p:cNvSpPr txBox="1"/>
          <p:nvPr/>
        </p:nvSpPr>
        <p:spPr>
          <a:xfrm>
            <a:off x="13310861" y="4851651"/>
            <a:ext cx="807543" cy="18466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dirty="0">
                <a:solidFill>
                  <a:srgbClr val="FF0000"/>
                </a:solidFill>
              </a:rPr>
              <a:t>Mismatch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F5530E-180C-C17B-CEC3-361CAB473D9F}"/>
              </a:ext>
            </a:extLst>
          </p:cNvPr>
          <p:cNvCxnSpPr>
            <a:cxnSpLocks/>
          </p:cNvCxnSpPr>
          <p:nvPr/>
        </p:nvCxnSpPr>
        <p:spPr>
          <a:xfrm>
            <a:off x="12800835" y="5923988"/>
            <a:ext cx="369320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3D1F0D5-1205-73EC-8FE3-F0E09A22814B}"/>
              </a:ext>
            </a:extLst>
          </p:cNvPr>
          <p:cNvGraphicFramePr>
            <a:graphicFrameLocks noGrp="1"/>
          </p:cNvGraphicFramePr>
          <p:nvPr/>
        </p:nvGraphicFramePr>
        <p:xfrm>
          <a:off x="12862378" y="6140710"/>
          <a:ext cx="2340000" cy="468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5007840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5994631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025886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8842761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304959298"/>
                    </a:ext>
                  </a:extLst>
                </a:gridCol>
              </a:tblGrid>
              <a:tr h="468335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>
                        <a:solidFill>
                          <a:schemeClr val="tx1"/>
                        </a:solidFill>
                      </a:endParaRPr>
                    </a:p>
                  </a:txBody>
                  <a:tcPr marL="116921" marR="116921" marT="58461" marB="584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6786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002298-1BFB-CC9C-0597-ACB28C8E102D}"/>
              </a:ext>
            </a:extLst>
          </p:cNvPr>
          <p:cNvSpPr txBox="1"/>
          <p:nvPr/>
        </p:nvSpPr>
        <p:spPr>
          <a:xfrm>
            <a:off x="13525361" y="5754492"/>
            <a:ext cx="724841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Pattern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9AEF56C-88F6-B4A6-B8E5-4407BC09550B}"/>
              </a:ext>
            </a:extLst>
          </p:cNvPr>
          <p:cNvGraphicFramePr>
            <a:graphicFrameLocks noGrp="1"/>
          </p:cNvGraphicFramePr>
          <p:nvPr/>
        </p:nvGraphicFramePr>
        <p:xfrm>
          <a:off x="12450434" y="6893635"/>
          <a:ext cx="2438160" cy="24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32">
                  <a:extLst>
                    <a:ext uri="{9D8B030D-6E8A-4147-A177-3AD203B41FA5}">
                      <a16:colId xmlns:a16="http://schemas.microsoft.com/office/drawing/2014/main" val="367143917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240710627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48321906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4279108842"/>
                    </a:ext>
                  </a:extLst>
                </a:gridCol>
                <a:gridCol w="487632">
                  <a:extLst>
                    <a:ext uri="{9D8B030D-6E8A-4147-A177-3AD203B41FA5}">
                      <a16:colId xmlns:a16="http://schemas.microsoft.com/office/drawing/2014/main" val="380026499"/>
                    </a:ext>
                  </a:extLst>
                </a:gridCol>
              </a:tblGrid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53853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(-1,2)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05606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</a:rPr>
                        <a:t>x,y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(0,2)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7944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(1,2)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52712"/>
                  </a:ext>
                </a:extLst>
              </a:tr>
              <a:tr h="4876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(2,-1)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(2,0)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(2,1)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40275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734F2BF-B909-E2B3-D035-73B1A936BBC4}"/>
              </a:ext>
            </a:extLst>
          </p:cNvPr>
          <p:cNvSpPr txBox="1"/>
          <p:nvPr/>
        </p:nvSpPr>
        <p:spPr>
          <a:xfrm>
            <a:off x="14118404" y="4799602"/>
            <a:ext cx="88304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ko-KR" altLang="en-US" sz="1600">
                <a:solidFill>
                  <a:schemeClr val="tx1"/>
                </a:solidFill>
              </a:rPr>
              <a:t>글자설명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69A9FC-41A6-703A-F687-811F16F2A9D5}"/>
              </a:ext>
            </a:extLst>
          </p:cNvPr>
          <p:cNvGrpSpPr/>
          <p:nvPr/>
        </p:nvGrpSpPr>
        <p:grpSpPr>
          <a:xfrm>
            <a:off x="15008211" y="1152408"/>
            <a:ext cx="1890898" cy="1590196"/>
            <a:chOff x="3203973" y="3273667"/>
            <a:chExt cx="1890898" cy="1590196"/>
          </a:xfrm>
        </p:grpSpPr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9D918222-8B02-3E68-BBE0-DE06A89C42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4602" y="4147619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C45C36B-7266-EFEC-1B55-1C1B4FDF2F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276112" y="4163101"/>
              <a:ext cx="140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D553966-F9EA-7A6E-6CB7-90A43D371A22}"/>
                </a:ext>
              </a:extLst>
            </p:cNvPr>
            <p:cNvSpPr/>
            <p:nvPr/>
          </p:nvSpPr>
          <p:spPr>
            <a:xfrm>
              <a:off x="3924792" y="4087047"/>
              <a:ext cx="121144" cy="121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1079BC7-392E-E1C0-FF0F-6E9006E7AF88}"/>
                </a:ext>
              </a:extLst>
            </p:cNvPr>
            <p:cNvSpPr/>
            <p:nvPr/>
          </p:nvSpPr>
          <p:spPr>
            <a:xfrm>
              <a:off x="4355895" y="373511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317D5A2-FBE3-E285-B2C8-B5942E35613C}"/>
                </a:ext>
              </a:extLst>
            </p:cNvPr>
            <p:cNvSpPr/>
            <p:nvPr/>
          </p:nvSpPr>
          <p:spPr>
            <a:xfrm>
              <a:off x="3546550" y="3574983"/>
              <a:ext cx="121144" cy="12114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B2EFED-D326-2B4C-78A1-D57D03F7DE8C}"/>
                </a:ext>
              </a:extLst>
            </p:cNvPr>
            <p:cNvSpPr txBox="1"/>
            <p:nvPr/>
          </p:nvSpPr>
          <p:spPr>
            <a:xfrm>
              <a:off x="3203973" y="3273667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1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DF8777-C5D8-C44D-8EF2-0E3C4373C8A2}"/>
                </a:ext>
              </a:extLst>
            </p:cNvPr>
            <p:cNvSpPr txBox="1"/>
            <p:nvPr/>
          </p:nvSpPr>
          <p:spPr>
            <a:xfrm>
              <a:off x="4370030" y="3511461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(x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, y</a:t>
              </a:r>
              <a:r>
                <a:rPr lang="en-US" altLang="ko-KR" baseline="-25000" dirty="0">
                  <a:solidFill>
                    <a:schemeClr val="tx1"/>
                  </a:solidFill>
                </a:rPr>
                <a:t>2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C4B9E52C-C827-EF81-CAA9-5C346D239B3E}"/>
                </a:ext>
              </a:extLst>
            </p:cNvPr>
            <p:cNvCxnSpPr>
              <a:cxnSpLocks/>
            </p:cNvCxnSpPr>
            <p:nvPr/>
          </p:nvCxnSpPr>
          <p:spPr>
            <a:xfrm>
              <a:off x="4416467" y="3866704"/>
              <a:ext cx="0" cy="280915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3B4A9FB-162F-4E00-208F-1C8C3BC0B141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22" y="3685993"/>
              <a:ext cx="0" cy="451364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D8338B3-9EC3-6A56-6F0E-DEC0BA46DAFB}"/>
                </a:ext>
              </a:extLst>
            </p:cNvPr>
            <p:cNvCxnSpPr>
              <a:cxnSpLocks/>
            </p:cNvCxnSpPr>
            <p:nvPr/>
          </p:nvCxnSpPr>
          <p:spPr>
            <a:xfrm>
              <a:off x="3976874" y="3795086"/>
              <a:ext cx="379021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434BD42-B6D3-1DF9-E27B-8BF01117C879}"/>
                </a:ext>
              </a:extLst>
            </p:cNvPr>
            <p:cNvCxnSpPr>
              <a:cxnSpLocks/>
            </p:cNvCxnSpPr>
            <p:nvPr/>
          </p:nvCxnSpPr>
          <p:spPr>
            <a:xfrm>
              <a:off x="3667694" y="3635555"/>
              <a:ext cx="309180" cy="0"/>
            </a:xfrm>
            <a:prstGeom prst="line">
              <a:avLst/>
            </a:prstGeom>
            <a:ln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8ADEA1-A1C6-352E-E5A6-B2F307EE0E2B}"/>
                </a:ext>
              </a:extLst>
            </p:cNvPr>
            <p:cNvSpPr txBox="1"/>
            <p:nvPr/>
          </p:nvSpPr>
          <p:spPr>
            <a:xfrm>
              <a:off x="3945624" y="4228768"/>
              <a:ext cx="724841" cy="184666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algn="ctr">
                <a:defRPr sz="12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ko-KR" dirty="0">
                  <a:solidFill>
                    <a:schemeClr val="tx1"/>
                  </a:solidFill>
                </a:rPr>
                <a:t>(</a:t>
              </a:r>
              <a:r>
                <a:rPr lang="en-US" altLang="ko-KR" dirty="0" err="1">
                  <a:solidFill>
                    <a:schemeClr val="tx1"/>
                  </a:solidFill>
                </a:rPr>
                <a:t>x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en-US" altLang="ko-KR" dirty="0" err="1">
                  <a:solidFill>
                    <a:schemeClr val="tx1"/>
                  </a:solidFill>
                </a:rPr>
                <a:t>y</a:t>
              </a:r>
              <a:r>
                <a:rPr lang="en-US" altLang="ko-KR" baseline="-25000" dirty="0" err="1">
                  <a:solidFill>
                    <a:schemeClr val="tx1"/>
                  </a:solidFill>
                </a:rPr>
                <a:t>m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073775F-6A61-1895-1F7A-A93B5CA846A0}"/>
                </a:ext>
              </a:extLst>
            </p:cNvPr>
            <p:cNvCxnSpPr>
              <a:stCxn id="27" idx="1"/>
              <a:endCxn id="29" idx="5"/>
            </p:cNvCxnSpPr>
            <p:nvPr/>
          </p:nvCxnSpPr>
          <p:spPr>
            <a:xfrm flipH="1" flipV="1">
              <a:off x="3649953" y="3678386"/>
              <a:ext cx="292580" cy="426402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9000A8C-0877-9ACB-546C-7DB194E8D6C4}"/>
              </a:ext>
            </a:extLst>
          </p:cNvPr>
          <p:cNvCxnSpPr>
            <a:cxnSpLocks/>
          </p:cNvCxnSpPr>
          <p:nvPr/>
        </p:nvCxnSpPr>
        <p:spPr>
          <a:xfrm>
            <a:off x="15411360" y="4289018"/>
            <a:ext cx="0" cy="345777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E9C916-7775-6D3F-0A56-049A7A5CC4B6}"/>
              </a:ext>
            </a:extLst>
          </p:cNvPr>
          <p:cNvSpPr txBox="1"/>
          <p:nvPr/>
        </p:nvSpPr>
        <p:spPr>
          <a:xfrm>
            <a:off x="14975450" y="4021491"/>
            <a:ext cx="871819" cy="21544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en-US" altLang="ko-KR" sz="1400" dirty="0">
                <a:solidFill>
                  <a:srgbClr val="FFFF00"/>
                </a:solidFill>
                <a:effectLst>
                  <a:glow rad="50800">
                    <a:schemeClr val="tx1"/>
                  </a:glow>
                </a:effectLst>
              </a:rPr>
              <a:t>Partition</a:t>
            </a:r>
            <a:endParaRPr lang="ko-KR" altLang="en-US" sz="1400" baseline="-25000" dirty="0">
              <a:solidFill>
                <a:srgbClr val="FFFF00"/>
              </a:solidFill>
              <a:effectLst>
                <a:glow rad="50800">
                  <a:schemeClr val="tx1"/>
                </a:glo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5CE6FC-3CAE-475E-0154-6F2DF1FCEBC2}"/>
              </a:ext>
            </a:extLst>
          </p:cNvPr>
          <p:cNvSpPr/>
          <p:nvPr/>
        </p:nvSpPr>
        <p:spPr>
          <a:xfrm>
            <a:off x="15378994" y="5045823"/>
            <a:ext cx="108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271127-F1EE-19EE-3FFA-3026A5252F41}"/>
              </a:ext>
            </a:extLst>
          </p:cNvPr>
          <p:cNvSpPr/>
          <p:nvPr/>
        </p:nvSpPr>
        <p:spPr>
          <a:xfrm>
            <a:off x="15618524" y="5045823"/>
            <a:ext cx="108000" cy="10800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2912B7F-0D30-A14F-C8AE-B30FA1DC7BF5}"/>
              </a:ext>
            </a:extLst>
          </p:cNvPr>
          <p:cNvCxnSpPr/>
          <p:nvPr/>
        </p:nvCxnSpPr>
        <p:spPr>
          <a:xfrm>
            <a:off x="15432994" y="5153823"/>
            <a:ext cx="0" cy="103401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8F2E6FB-3960-0D7C-E6CB-13CB3A585D42}"/>
              </a:ext>
            </a:extLst>
          </p:cNvPr>
          <p:cNvGraphicFramePr>
            <a:graphicFrameLocks noGrp="1"/>
          </p:cNvGraphicFramePr>
          <p:nvPr/>
        </p:nvGraphicFramePr>
        <p:xfrm>
          <a:off x="15781112" y="4292903"/>
          <a:ext cx="951806" cy="80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06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60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101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10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33143</TotalTime>
  <Words>498</Words>
  <Application>Microsoft Office PowerPoint</Application>
  <PresentationFormat>와이드스크린</PresentationFormat>
  <Paragraphs>146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914</cp:revision>
  <dcterms:created xsi:type="dcterms:W3CDTF">2023-11-29T11:04:36Z</dcterms:created>
  <dcterms:modified xsi:type="dcterms:W3CDTF">2024-05-04T13:07:38Z</dcterms:modified>
</cp:coreProperties>
</file>