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31" r:id="rId2"/>
    <p:sldId id="361" r:id="rId3"/>
    <p:sldId id="359" r:id="rId4"/>
    <p:sldId id="360" r:id="rId5"/>
    <p:sldId id="343" r:id="rId6"/>
    <p:sldId id="316" r:id="rId7"/>
    <p:sldId id="320" r:id="rId8"/>
    <p:sldId id="321" r:id="rId9"/>
    <p:sldId id="324" r:id="rId10"/>
    <p:sldId id="319" r:id="rId11"/>
    <p:sldId id="317" r:id="rId12"/>
    <p:sldId id="318" r:id="rId13"/>
    <p:sldId id="323" r:id="rId14"/>
    <p:sldId id="322" r:id="rId15"/>
    <p:sldId id="341" r:id="rId16"/>
    <p:sldId id="325" r:id="rId17"/>
    <p:sldId id="332" r:id="rId18"/>
    <p:sldId id="333" r:id="rId19"/>
    <p:sldId id="362" r:id="rId20"/>
    <p:sldId id="339" r:id="rId21"/>
    <p:sldId id="327" r:id="rId22"/>
    <p:sldId id="328" r:id="rId23"/>
    <p:sldId id="354" r:id="rId24"/>
    <p:sldId id="342" r:id="rId25"/>
    <p:sldId id="336" r:id="rId26"/>
    <p:sldId id="337" r:id="rId27"/>
    <p:sldId id="330" r:id="rId28"/>
    <p:sldId id="358" r:id="rId29"/>
    <p:sldId id="329" r:id="rId30"/>
    <p:sldId id="335" r:id="rId31"/>
    <p:sldId id="334" r:id="rId32"/>
    <p:sldId id="338" r:id="rId33"/>
    <p:sldId id="340" r:id="rId34"/>
    <p:sldId id="355" r:id="rId35"/>
    <p:sldId id="326" r:id="rId36"/>
    <p:sldId id="344" r:id="rId37"/>
    <p:sldId id="345" r:id="rId38"/>
    <p:sldId id="353" r:id="rId39"/>
    <p:sldId id="346" r:id="rId40"/>
    <p:sldId id="356" r:id="rId41"/>
    <p:sldId id="357" r:id="rId42"/>
    <p:sldId id="347" r:id="rId43"/>
    <p:sldId id="348" r:id="rId44"/>
    <p:sldId id="349" r:id="rId45"/>
    <p:sldId id="352" r:id="rId46"/>
    <p:sldId id="350" r:id="rId47"/>
    <p:sldId id="35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A91A365B-48B7-4EBF-AF60-08C300628A0E}">
          <p14:sldIdLst>
            <p14:sldId id="331"/>
          </p14:sldIdLst>
        </p14:section>
        <p14:section name="Keyword" id="{1C7C377E-62D8-461B-A121-D3B46D11AB08}">
          <p14:sldIdLst>
            <p14:sldId id="361"/>
          </p14:sldIdLst>
        </p14:section>
        <p14:section name="Underscore(_)" id="{BB98E381-4367-4850-9EDF-3A7F016B8527}">
          <p14:sldIdLst>
            <p14:sldId id="359"/>
          </p14:sldIdLst>
        </p14:section>
        <p14:section name="Operator Overloading" id="{3EF5F370-499A-4822-9D30-B7E783D508AA}">
          <p14:sldIdLst>
            <p14:sldId id="360"/>
          </p14:sldIdLst>
        </p14:section>
        <p14:section name="OOP Concept" id="{7D48EC47-33B3-4024-B8C4-04D8B4EB0C40}">
          <p14:sldIdLst>
            <p14:sldId id="343"/>
          </p14:sldIdLst>
        </p14:section>
        <p14:section name="Input" id="{3187DD48-FF2B-4EF4-9256-35634FDF7276}">
          <p14:sldIdLst>
            <p14:sldId id="316"/>
            <p14:sldId id="320"/>
            <p14:sldId id="321"/>
            <p14:sldId id="324"/>
          </p14:sldIdLst>
        </p14:section>
        <p14:section name="Input Time Limit" id="{88AD046A-3B4B-4A16-8130-0CFD3E8A8009}">
          <p14:sldIdLst>
            <p14:sldId id="319"/>
          </p14:sldIdLst>
        </p14:section>
        <p14:section name="Output" id="{8090FEF6-F4DE-46F3-8FA4-9F45757EE138}">
          <p14:sldIdLst>
            <p14:sldId id="317"/>
            <p14:sldId id="318"/>
            <p14:sldId id="323"/>
          </p14:sldIdLst>
        </p14:section>
        <p14:section name="Operator" id="{FD6D6276-358C-4642-BAF9-1860FD5277B1}">
          <p14:sldIdLst>
            <p14:sldId id="322"/>
            <p14:sldId id="341"/>
          </p14:sldIdLst>
        </p14:section>
        <p14:section name="Variable" id="{E79A7329-FB31-4602-8C67-6FC14847DD34}">
          <p14:sldIdLst>
            <p14:sldId id="325"/>
            <p14:sldId id="332"/>
            <p14:sldId id="333"/>
          </p14:sldIdLst>
        </p14:section>
        <p14:section name="Array" id="{17A2674E-6110-4360-985F-1E206FD883F3}">
          <p14:sldIdLst>
            <p14:sldId id="362"/>
          </p14:sldIdLst>
        </p14:section>
        <p14:section name="Tuple" id="{D57DA7E2-9E3B-4135-B89E-0F6916272906}">
          <p14:sldIdLst>
            <p14:sldId id="339"/>
          </p14:sldIdLst>
        </p14:section>
        <p14:section name="Dictionary" id="{01BA0AAF-13C6-44E5-816C-521B69429806}">
          <p14:sldIdLst>
            <p14:sldId id="327"/>
            <p14:sldId id="328"/>
          </p14:sldIdLst>
        </p14:section>
        <p14:section name="Dictionary Comprehension" id="{2F510B6D-FEB9-4B7E-9041-A74974CC90A8}">
          <p14:sldIdLst>
            <p14:sldId id="354"/>
          </p14:sldIdLst>
        </p14:section>
        <p14:section name="Set" id="{43B40522-98BF-4281-ACA7-769A065DB6ED}">
          <p14:sldIdLst>
            <p14:sldId id="342"/>
          </p14:sldIdLst>
        </p14:section>
        <p14:section name="List" id="{ACC7AB4D-61B2-4B05-B85A-9517E8978B97}">
          <p14:sldIdLst>
            <p14:sldId id="336"/>
            <p14:sldId id="337"/>
          </p14:sldIdLst>
        </p14:section>
        <p14:section name="List Comprehension" id="{C249B7A6-E28F-45D5-A46D-05E06DF026C8}">
          <p14:sldIdLst>
            <p14:sldId id="330"/>
          </p14:sldIdLst>
        </p14:section>
        <p14:section name="Iterator" id="{C7C6DBFE-E8D7-47D4-8D01-566602089FB7}">
          <p14:sldIdLst>
            <p14:sldId id="358"/>
          </p14:sldIdLst>
        </p14:section>
        <p14:section name="String" id="{3DBDC9A7-5C90-4BF7-ADBE-44293537E94B}">
          <p14:sldIdLst>
            <p14:sldId id="329"/>
            <p14:sldId id="335"/>
          </p14:sldIdLst>
        </p14:section>
        <p14:section name="String Index and Slice" id="{28A61FE9-223F-4BDB-8030-C6F16C27DEA2}">
          <p14:sldIdLst>
            <p14:sldId id="334"/>
          </p14:sldIdLst>
        </p14:section>
        <p14:section name="Built-In Functions" id="{5078CA8E-0871-4457-8D8D-7616718CD2D4}">
          <p14:sldIdLst>
            <p14:sldId id="338"/>
            <p14:sldId id="340"/>
            <p14:sldId id="355"/>
          </p14:sldIdLst>
        </p14:section>
        <p14:section name="Lambda" id="{74FDED0B-2977-427A-BE47-FA0F03AE3C46}">
          <p14:sldIdLst>
            <p14:sldId id="326"/>
          </p14:sldIdLst>
        </p14:section>
        <p14:section name="For/While Loop" id="{ABFA8450-A7DC-4240-AFBF-6ED92DCF0B9D}">
          <p14:sldIdLst>
            <p14:sldId id="344"/>
          </p14:sldIdLst>
        </p14:section>
        <p14:section name="If Else Statement" id="{73092C84-1D79-4011-9F97-6439ED83293C}">
          <p14:sldIdLst>
            <p14:sldId id="345"/>
          </p14:sldIdLst>
        </p14:section>
        <p14:section name="Match Case Statement" id="{B4D3C802-C90C-4080-88D3-FD00C98AC38A}">
          <p14:sldIdLst>
            <p14:sldId id="353"/>
          </p14:sldIdLst>
        </p14:section>
        <p14:section name="Function" id="{C3E008B0-372D-4058-BFE4-1F4298DDE5E0}">
          <p14:sldIdLst>
            <p14:sldId id="346"/>
          </p14:sldIdLst>
        </p14:section>
        <p14:section name="Class" id="{85158600-8A53-4871-AEA2-8030EF0BD33E}">
          <p14:sldIdLst>
            <p14:sldId id="356"/>
            <p14:sldId id="357"/>
          </p14:sldIdLst>
        </p14:section>
        <p14:section name="Exception Handling" id="{CF88998A-DDEC-48A2-953E-45F8662C73A0}">
          <p14:sldIdLst>
            <p14:sldId id="347"/>
          </p14:sldIdLst>
        </p14:section>
        <p14:section name="File Handling" id="{3D449F50-81E6-43D1-BAE4-14EB8B3A1F7E}">
          <p14:sldIdLst>
            <p14:sldId id="348"/>
            <p14:sldId id="349"/>
            <p14:sldId id="352"/>
          </p14:sldIdLst>
        </p14:section>
        <p14:section name="Generator" id="{4B8BE015-EDCD-4A1C-83C8-2356CAE88382}">
          <p14:sldIdLst>
            <p14:sldId id="350"/>
          </p14:sldIdLst>
        </p14:section>
        <p14:section name="Decorator" id="{C0A0862E-0279-4EE1-A6A5-EDADB26F963A}">
          <p14:sldIdLst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1" autoAdjust="0"/>
    <p:restoredTop sz="90534" autoAdjust="0"/>
  </p:normalViewPr>
  <p:slideViewPr>
    <p:cSldViewPr snapToGrid="0">
      <p:cViewPr>
        <p:scale>
          <a:sx n="50" d="100"/>
          <a:sy n="50" d="100"/>
        </p:scale>
        <p:origin x="76" y="-84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https://www.geeksforgeeks.org/python-comments/</a:t>
            </a:r>
          </a:p>
          <a:p>
            <a:r>
              <a:rPr lang="en-US" altLang="ko-KR" dirty="0"/>
              <a:t>https://www.geeksforgeeks.org/python-syntax/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8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2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https://www.geeksforgeeks.org/python-string-format-method/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5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9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https://www.geeksforgeeks.org/boolean-data-type-in-python/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4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https://www.geeksforgeeks.org/python-int-function/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81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8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https://www.geeksforgeeks.org/python-numbers/#decimal-numbers-in-python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r>
              <a:rPr lang="en-US" altLang="ko-KR" dirty="0"/>
              <a:t>https://www.geeksforgeeks.org/python-bytes-method/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4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https://www.geeksforgeeks.org/python-arrays/</a:t>
            </a:r>
          </a:p>
          <a:p>
            <a:r>
              <a:rPr lang="en-US" altLang="ko-KR" dirty="0"/>
              <a:t>https://www.geeksforgeeks.org/array-python-set-1-introduction-functions/</a:t>
            </a:r>
          </a:p>
          <a:p>
            <a:r>
              <a:rPr lang="en-US" altLang="ko-KR" dirty="0"/>
              <a:t>https://www.geeksforgeeks.org/array-in-python-set-2-important-functions/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4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https://www.geeksforgeeks.org/python-keywords/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64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https://www.geeksforgeeks.org/unpacking-a-tuple-in-python/</a:t>
            </a:r>
          </a:p>
          <a:p>
            <a:r>
              <a:rPr lang="en-US" altLang="ko-KR" dirty="0"/>
              <a:t>https://www.geeksforgeeks.org/python-tuples/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0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https://www.geeksforgeeks.org/python-dictionary-fromkeys-method/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08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https://www.geeksforgeeks.org/python-dictionary-comprehension/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71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https://www.geeksforgeeks.org/sets-in-python/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16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94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</a:p>
          <a:p>
            <a:r>
              <a:rPr lang="en-US" altLang="ko-KR" dirty="0"/>
              <a:t>https://www.geeksforgeeks.org/append-extend-python/</a:t>
            </a:r>
          </a:p>
          <a:p>
            <a:r>
              <a:rPr lang="en-US" altLang="ko-KR" dirty="0"/>
              <a:t>https://www.geeksforgeeks.org/list-methods-in-python-set-2-del-remove-sort-insert-pop-extend/</a:t>
            </a:r>
          </a:p>
          <a:p>
            <a:r>
              <a:rPr lang="en-US" altLang="ko-KR" dirty="0"/>
              <a:t>https://www.geeksforgeeks.org/python-list-index/</a:t>
            </a:r>
          </a:p>
          <a:p>
            <a:r>
              <a:rPr lang="en-US" altLang="ko-KR" dirty="0"/>
              <a:t>https://www.geeksforgeeks.org/python-list-count-method/</a:t>
            </a:r>
          </a:p>
          <a:p>
            <a:r>
              <a:rPr lang="en-US" altLang="ko-KR" dirty="0"/>
              <a:t>https://www.geeksforgeeks.org/sort-in-python/</a:t>
            </a:r>
          </a:p>
          <a:p>
            <a:r>
              <a:rPr lang="en-US" altLang="ko-KR" dirty="0"/>
              <a:t>https://www.geeksforgeeks.org/python-list-copy-method/</a:t>
            </a:r>
          </a:p>
          <a:p>
            <a:r>
              <a:rPr lang="en-US" altLang="ko-KR" dirty="0"/>
              <a:t>https://www.geeksforgeeks.org/python-list-pop-method/</a:t>
            </a:r>
          </a:p>
          <a:p>
            <a:r>
              <a:rPr lang="en-US" altLang="ko-KR" dirty="0"/>
              <a:t>https://www.geeksforgeeks.org/difference-between-shallow-and-deep-copy-of-a-class/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51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https://www.geeksforgeeks.org/python-list-comprehension-and-slicing/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82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https://www.geeksforgeeks.org/iterators-in-python/</a:t>
            </a:r>
          </a:p>
          <a:p>
            <a:r>
              <a:rPr lang="en-US" altLang="ko-KR" dirty="0"/>
              <a:t>https://www.geeksforgeeks.org/python-difference-iterable-iterator/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25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https://www.geeksforgeeks.org/reverse-string-python-5-different-ways/</a:t>
            </a:r>
          </a:p>
          <a:p>
            <a:r>
              <a:rPr lang="en-US" altLang="ko-KR" dirty="0"/>
              <a:t>https://www.geeksforgeeks.org/g-fact-43-logical-operators-on-string-in-python/</a:t>
            </a:r>
          </a:p>
          <a:p>
            <a:r>
              <a:rPr lang="en-US" altLang="ko-KR" dirty="0"/>
              <a:t>https://www.geeksforgeeks.org/python-find-duplicate-characters-string/</a:t>
            </a:r>
          </a:p>
          <a:p>
            <a:r>
              <a:rPr lang="en-US" altLang="ko-KR" dirty="0"/>
              <a:t>https://www.geeksforgeeks.org/python-program-check-string-palindrome-not/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8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https://www.geeksforgeeks.org/underscore-_-python/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70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https://www.geeksforgeeks.org/python-string-join-method/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08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https://www.geeksforgeeks.org/how-to-index-and-slice-strings-in-python/</a:t>
            </a:r>
          </a:p>
          <a:p>
            <a:r>
              <a:rPr lang="en-US" altLang="ko-KR" dirty="0"/>
              <a:t>https://www.geeksforgeeks.org/string-slicing-in-python/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08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https://www.geeksforgeeks.org/reduce-in-python/</a:t>
            </a:r>
          </a:p>
          <a:p>
            <a:r>
              <a:rPr lang="en-US" altLang="ko-KR" dirty="0"/>
              <a:t>https://www.geeksforgeeks.org/python-itertools-accumulate/</a:t>
            </a:r>
          </a:p>
          <a:p>
            <a:r>
              <a:rPr lang="en-US" altLang="ko-KR" dirty="0"/>
              <a:t>https://www.geeksforgeeks.org/ord-function-python/</a:t>
            </a:r>
          </a:p>
          <a:p>
            <a:r>
              <a:rPr lang="en-US" altLang="ko-KR" dirty="0"/>
              <a:t>https://www.geeksforgeeks.org/python-2-number-cmplist-method/</a:t>
            </a:r>
          </a:p>
          <a:p>
            <a:r>
              <a:rPr lang="en-US" altLang="ko-KR" dirty="0"/>
              <a:t>https://www.geeksforgeeks.org/python-max-function/</a:t>
            </a:r>
          </a:p>
          <a:p>
            <a:r>
              <a:rPr lang="en-US" altLang="ko-KR" dirty="0"/>
              <a:t>https://www.geeksforgeeks.org/python-min-function/</a:t>
            </a:r>
          </a:p>
          <a:p>
            <a:r>
              <a:rPr lang="en-US" altLang="ko-KR" dirty="0"/>
              <a:t>https://www.geeksforgeeks.org/sum-function-python/</a:t>
            </a:r>
          </a:p>
          <a:p>
            <a:r>
              <a:rPr lang="en-US" altLang="ko-KR" dirty="0"/>
              <a:t>https://www.geeksforgeeks.org/any-all-in-python/</a:t>
            </a:r>
          </a:p>
          <a:p>
            <a:r>
              <a:rPr lang="en-US" altLang="ko-KR" dirty="0"/>
              <a:t>https://www.geeksforgeeks.org/python-len-function/</a:t>
            </a:r>
          </a:p>
          <a:p>
            <a:r>
              <a:rPr lang="en-US" altLang="ko-KR" dirty="0"/>
              <a:t>https://www.geeksforgeeks.org/enumerate-in-python/</a:t>
            </a:r>
          </a:p>
          <a:p>
            <a:r>
              <a:rPr lang="en-US" altLang="ko-KR" dirty="0"/>
              <a:t>https://www.geeksforgeeks.org/filter-in-python/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73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https://www.geeksforgeeks.org/python-range-function/</a:t>
            </a:r>
          </a:p>
          <a:p>
            <a:r>
              <a:rPr lang="en-US" altLang="ko-KR" dirty="0"/>
              <a:t>https://www.geeksforgeeks.org/python-next-method/?ref=lbp</a:t>
            </a:r>
          </a:p>
          <a:p>
            <a:r>
              <a:rPr lang="en-US" altLang="ko-KR" dirty="0"/>
              <a:t>https://www.geeksforgeeks.org/python-str-function/?ref=lbp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52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https://www.geeksforgeeks.org/zip-in-python/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19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https://www.geeksforgeeks.org/python-lambda-anonymous-functions-filter-map-reduce/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5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https://www.geeksforgeeks.org/python-for-loops/</a:t>
            </a:r>
          </a:p>
          <a:p>
            <a:r>
              <a:rPr lang="en-US" altLang="ko-KR" dirty="0"/>
              <a:t>https://www.geeksforgeeks.org/python-pass-statement/</a:t>
            </a:r>
          </a:p>
          <a:p>
            <a:r>
              <a:rPr lang="en-US" altLang="ko-KR" dirty="0"/>
              <a:t>https://www.geeksforgeeks.org/using-else-conditional-statement-with-for-loop-in-python/</a:t>
            </a:r>
          </a:p>
          <a:p>
            <a:r>
              <a:rPr lang="en-US" altLang="ko-KR" dirty="0"/>
              <a:t>https://www.geeksforgeeks.org/python-while-loop/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89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https://www.geeksforgeeks.org/python-if-else/</a:t>
            </a:r>
          </a:p>
          <a:p>
            <a:r>
              <a:rPr lang="en-US" altLang="ko-KR" dirty="0"/>
              <a:t>https://www.geeksforgeeks.org/how-to-use-if-else-elif-in-python-lambda-functions/</a:t>
            </a:r>
          </a:p>
          <a:p>
            <a:r>
              <a:rPr lang="en-US" altLang="ko-KR" dirty="0"/>
              <a:t>https://www.geeksforgeeks.org/using-else-conditional-statement-with-for-loop-in-python/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40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https://www.geeksforgeeks.org/python-match-case-statement/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28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https://www.geeksforgeeks.org/python-functions/?ref=outind</a:t>
            </a:r>
          </a:p>
          <a:p>
            <a:r>
              <a:rPr lang="en-US" altLang="ko-KR" dirty="0"/>
              <a:t>https://www.geeksforgeeks.org/args-kwargs-python/</a:t>
            </a:r>
          </a:p>
          <a:p>
            <a:r>
              <a:rPr lang="en-US" altLang="ko-KR" dirty="0"/>
              <a:t>https://www.geeksforgeeks.org/difference-method-function-python/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https://www.geeksforgeeks.org/operator-overloading-in-python/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75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https://www.geeksforgeeks.org/python-classes-and-objects/</a:t>
            </a:r>
          </a:p>
          <a:p>
            <a:r>
              <a:rPr lang="en-US" altLang="ko-KR" dirty="0"/>
              <a:t>https://www.geeksforgeeks.org/inheritance-in-python/</a:t>
            </a:r>
          </a:p>
          <a:p>
            <a:r>
              <a:rPr lang="en-US" altLang="ko-KR" dirty="0"/>
              <a:t>https://www.geeksforgeeks.org/private-variables-python/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41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https://www.geeksforgeeks.org/python-classes-and-objects/</a:t>
            </a:r>
          </a:p>
          <a:p>
            <a:r>
              <a:rPr lang="en-US" altLang="ko-KR" dirty="0"/>
              <a:t>https://www.geeksforgeeks.org/inheritance-in-python/</a:t>
            </a:r>
          </a:p>
          <a:p>
            <a:r>
              <a:rPr lang="en-US" altLang="ko-KR" dirty="0"/>
              <a:t>https://www.geeksforgeeks.org/abstract-classes-in-python/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880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https://www.geeksforgeeks.org/python-exception-handling/?ref=outind</a:t>
            </a:r>
          </a:p>
          <a:p>
            <a:r>
              <a:rPr lang="en-US" altLang="ko-KR" dirty="0"/>
              <a:t>https://www.geeksforgeeks.org/errors-and-exceptions-in-python/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685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862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r>
              <a:rPr lang="en-US" altLang="ko-KR" dirty="0"/>
              <a:t>https://www.geeksforgeeks.org/with-statement-in-python/</a:t>
            </a:r>
          </a:p>
          <a:p>
            <a:r>
              <a:rPr lang="en-US" altLang="ko-KR" dirty="0"/>
              <a:t>https://www.geeksforgeeks.org/use-yield-keyword-instead-return-keyword-python/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995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r>
              <a:rPr lang="en-US" altLang="ko-KR" dirty="0"/>
              <a:t>https://www.geeksforgeeks.org/with-statement-in-python/</a:t>
            </a:r>
          </a:p>
          <a:p>
            <a:r>
              <a:rPr lang="en-US" altLang="ko-KR" dirty="0"/>
              <a:t>https://www.geeksforgeeks.org/use-yield-keyword-instead-return-keyword-python/</a:t>
            </a:r>
          </a:p>
          <a:p>
            <a:r>
              <a:rPr lang="en-US" altLang="ko-KR" dirty="0"/>
              <a:t>https://www.geeksforgeeks.org/reading-and-writing-csv-files-in-python/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994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https://www.geeksforgeeks.org/generators-in-python/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81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https://www.geeksforgeeks.org/decorators-in-python/</a:t>
            </a:r>
          </a:p>
          <a:p>
            <a:r>
              <a:rPr lang="en-US" altLang="ko-KR" dirty="0"/>
              <a:t>https://www.geeksforgeeks.org/python-closures/</a:t>
            </a:r>
          </a:p>
          <a:p>
            <a:r>
              <a:rPr lang="en-US" altLang="ko-KR" dirty="0"/>
              <a:t>https://www.geeksforgeeks.org/chain-multiple-decorators-in-python/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https://www.geeksforgeeks.org/python-oops-concepts/</a:t>
            </a:r>
          </a:p>
          <a:p>
            <a:r>
              <a:rPr lang="en-US" altLang="ko-KR" dirty="0"/>
              <a:t>https://www.geeksforgeeks.org/self-in-python-class/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1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1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.png"/><Relationship Id="rId7" Type="http://schemas.openxmlformats.org/officeDocument/2006/relationships/image" Target="../media/image1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3" Type="http://schemas.openxmlformats.org/officeDocument/2006/relationships/image" Target="../media/image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3" Type="http://schemas.openxmlformats.org/officeDocument/2006/relationships/image" Target="../media/image1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image" Target="../media/image1.png"/><Relationship Id="rId21" Type="http://schemas.openxmlformats.org/officeDocument/2006/relationships/image" Target="../media/image195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.png"/><Relationship Id="rId7" Type="http://schemas.openxmlformats.org/officeDocument/2006/relationships/image" Target="../media/image199.png"/><Relationship Id="rId12" Type="http://schemas.openxmlformats.org/officeDocument/2006/relationships/image" Target="../media/image20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5.png"/><Relationship Id="rId5" Type="http://schemas.openxmlformats.org/officeDocument/2006/relationships/image" Target="../media/image201.png"/><Relationship Id="rId10" Type="http://schemas.openxmlformats.org/officeDocument/2006/relationships/image" Target="../media/image204.png"/><Relationship Id="rId4" Type="http://schemas.openxmlformats.org/officeDocument/2006/relationships/image" Target="../media/image200.png"/><Relationship Id="rId9" Type="http://schemas.openxmlformats.org/officeDocument/2006/relationships/image" Target="../media/image20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image" Target="../media/image214.png"/><Relationship Id="rId3" Type="http://schemas.openxmlformats.org/officeDocument/2006/relationships/image" Target="../media/image1.png"/><Relationship Id="rId7" Type="http://schemas.openxmlformats.org/officeDocument/2006/relationships/image" Target="../media/image208.png"/><Relationship Id="rId12" Type="http://schemas.openxmlformats.org/officeDocument/2006/relationships/image" Target="../media/image2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12.png"/><Relationship Id="rId5" Type="http://schemas.openxmlformats.org/officeDocument/2006/relationships/image" Target="../media/image199.png"/><Relationship Id="rId10" Type="http://schemas.openxmlformats.org/officeDocument/2006/relationships/image" Target="../media/image211.png"/><Relationship Id="rId4" Type="http://schemas.openxmlformats.org/officeDocument/2006/relationships/image" Target="../media/image198.png"/><Relationship Id="rId9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3" Type="http://schemas.openxmlformats.org/officeDocument/2006/relationships/image" Target="../media/image1.png"/><Relationship Id="rId7" Type="http://schemas.openxmlformats.org/officeDocument/2006/relationships/image" Target="../media/image2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7.png"/><Relationship Id="rId3" Type="http://schemas.openxmlformats.org/officeDocument/2006/relationships/image" Target="../media/image1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5" Type="http://schemas.openxmlformats.org/officeDocument/2006/relationships/image" Target="../media/image229.png"/><Relationship Id="rId10" Type="http://schemas.openxmlformats.org/officeDocument/2006/relationships/image" Target="../media/image234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3" Type="http://schemas.openxmlformats.org/officeDocument/2006/relationships/image" Target="../media/image1.png"/><Relationship Id="rId7" Type="http://schemas.openxmlformats.org/officeDocument/2006/relationships/image" Target="../media/image2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3" Type="http://schemas.openxmlformats.org/officeDocument/2006/relationships/image" Target="../media/image1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5" Type="http://schemas.openxmlformats.org/officeDocument/2006/relationships/image" Target="../media/image250.png"/><Relationship Id="rId10" Type="http://schemas.openxmlformats.org/officeDocument/2006/relationships/image" Target="../media/image255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4451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line comment(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Multiline comment( Multi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literal( single (‘comment script') / ( “”” 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python ignore string literals that aren’t assign to variable(So, can use comment) like ‘hello’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 comment( “””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triple quotes(“””)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Docstring appears right after function, 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module like def func1: ... , “comment is ...”, print(func1.__doc__)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__doc__ attribute, can print comment of function, module,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reading and distinguish from letter literals, docstring should start capital letter and end with 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using help(), get information about description of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good to involve description about function operation, parameter, return value, attribute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 docstring: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function_name.__doc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__) or help(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Line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\ in end of statement like a = 1 + 2 + 3 + \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                         4 + 5 + 6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“”” or ‘’’ for multiple line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FAB090D-FF42-0984-B6EC-98DE2D813BCA}"/>
              </a:ext>
            </a:extLst>
          </p:cNvPr>
          <p:cNvGrpSpPr/>
          <p:nvPr/>
        </p:nvGrpSpPr>
        <p:grpSpPr>
          <a:xfrm>
            <a:off x="8681662" y="961004"/>
            <a:ext cx="2870200" cy="1473573"/>
            <a:chOff x="4038600" y="2566987"/>
            <a:chExt cx="4114800" cy="21125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9FEB78-B133-94A2-262E-9038C7B9E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566987"/>
              <a:ext cx="4114800" cy="17240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3373B8-B661-C489-CFE4-FA0DA2E6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289018"/>
              <a:ext cx="33337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37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Time Limit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68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Time Limit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on multiple platforms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try-except statement, handle timeout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select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select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for connection to platform-specific input-output monitoring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if-else statement, handle timeout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signal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Receiving info from OS, pass info to program in form of signals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Define signal handler, create alarm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threading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Timer in 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C46915-1FAF-061D-402C-ADB8A5BF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88" y="943723"/>
            <a:ext cx="2443960" cy="127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D1BB1-FE10-CAEA-DD91-AC143F16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79" y="1468505"/>
            <a:ext cx="2437060" cy="127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09E3E-6D44-B874-CED1-28D2C45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07" y="2778698"/>
            <a:ext cx="2107531" cy="35546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C9F749-08D6-CF9E-1949-5E0C3B87E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" y="4167955"/>
            <a:ext cx="2668666" cy="2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90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various output formats( format(), manipulation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parameters, f-strings, versatile % operator)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print() function syntax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print(value(s),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end=‘\n’, file=file, flush=flush)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‘’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default: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file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file: object with write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 default: false  flush: specifying if output is flushed(true) or buffered(false)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true, each statement is printed separately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false, each statement is printed simultaneously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+ operator, concatenating string is possible Ex) print(‘val1 is ‘ + ‘defined’)  val1 is defined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format()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150.75, print(“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${:.2f}”.format(amount))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$150.75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print(‘{0}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{1}’.format(‘A’, ‘B’))  A and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print(‘{1}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{0}’.format(‘A’, ‘B’))  B and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 {0: 2d}, Val2: {other:7.2f}”.format(52, other=23.54))  Val1: 52, Val2: 23.54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tab = {‘val1’ : 12, ‘val2’:34, ‘val3’:56}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print(‘val1: {0[val1]:d}, val2: {0[val2]:d}, val3: {0[val3]:d}’.format(tab))  val1: 12, val2: 34, val3: 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(val1= “hello”, val2=“world”)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print(“{val1} {val2}”.format(**data))  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(separator)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separating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is used for denoting last 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print(“Val1”, end=‘@’)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print(“Val2”)  Val1@Val2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print(‘G’, ‘F’, ‘G’,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=‘’)  GFG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print(’09’, ‘12’, ‘2016’,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=‘-’)  09-12-2016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print(‘’val3’, ‘val4’,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=‘@’)  val3@val4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name = ‘val1’, age = 23,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f”hello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my name is {name} and I’m {age} years old.”)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hello, my name is val1 and I’m 23 years old.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27DD63-67E7-6EA9-9BDD-42350201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27" y="1298961"/>
            <a:ext cx="3114675" cy="14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6982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Modulo Operator(%)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formatting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string + String modulo operator + Tuple with value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%[flags][width][.precision]type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%2d,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%5.2f”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05.333))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print(“val3: %3d, val4: %2d” % (240, 120))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print(“%7.3o” % (25)) #8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진수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print(“%10.3E” % (356.08977)) 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지수형태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5.33,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val3: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val4: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031,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3.561E+02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Alignment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string alignment,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white 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format() and :, alignment of string is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&lt; : string should be aligned to left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&gt; : string should be aligned to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^ : string should be aligned to center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str1 = “|{:&lt;10}|{:^10}|{:&gt;10}|”.format(‘Hello’, ‘for’, ‘World’)  |Hello     |   for    |     World|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 World”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‘#’))  #####Hello World#####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Hello World----------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----------Hello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Conversion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d: decimal integer, b: binary integer, o: octal format, e(E): exponential notation, f: float-point decimal, g(G): general format, c: single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r: string format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s: string format using str()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of 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[‘I’, ‘like’, ‘cheese’]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I like cheese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#input: 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words = {word: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(word) for word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words_str.split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print(words)  {‘geeks’: 5, ‘for’: 3}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6390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Template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placeholder name formed by $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identifiers is used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Surrounding placeholder with braces allow more letters with no intervening 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&amp;&amp; create single escaped $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is created by passing template string to its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contructor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substitute(mapping,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 based mapping object, keyword have same key,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keys are missing,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safe_substitute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Similar substitute method, but doesn’t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key is missing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return 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placeholder isn’t supplied in dictionary or keyword,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raised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attribute used to return template string(Ex. t = Template(‘I $key’), print(‘=‘,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t.template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${Identifier} is similar $Identifier, but partially substitute characters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dictionary for string formatting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** operator to unpack values into placeholders in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intro = ‘{first} is {second} and {third} is {firth}.’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desc = { ‘first’ : ‘a’, ‘second’ : ‘b’, ‘third’ : ‘c’, ‘firth’ : ‘d’}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intro.format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(**desc))  a is b and c is 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80C96DD-8476-CF32-D7C6-2C59BB76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5" y="971107"/>
            <a:ext cx="2999654" cy="949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1E02-89F7-5523-C6D6-0C34F9C9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76" y="1995034"/>
            <a:ext cx="3006703" cy="1433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AF709-8343-9135-FF6B-8DB15310E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876" y="3503396"/>
            <a:ext cx="3006703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699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Python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Arithmetic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+, -, *, %, / (In python 2.x, / return integer, in python 3.x / return float)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// (division floor-return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** (power)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Parentheses, Exponentiation, Multiplication/Division, Addition/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&lt;, &lt;=, &gt;, &gt;=, ==, !=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Arithmetic operator &gt; 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Comparison operator has same precedence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Logical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and, or,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not &gt; and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&amp;, |, &lt;&lt;, &gt;&gt;, ~, ^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- not &gt; shift &gt; and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=, +=, -=, *=, %=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Identity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is, is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check if 2 values are located on same part of memory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Membership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in, not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value or variable is in a sequence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if [expression] else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6748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2 variables belong to same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Check if value is present in list, tuple, range, string,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3823D02-56AB-5882-FEE7-F23E23064D28}"/>
              </a:ext>
            </a:extLst>
          </p:cNvPr>
          <p:cNvGrpSpPr/>
          <p:nvPr/>
        </p:nvGrpSpPr>
        <p:grpSpPr>
          <a:xfrm>
            <a:off x="5127133" y="947688"/>
            <a:ext cx="1121890" cy="1344487"/>
            <a:chOff x="4895850" y="1990725"/>
            <a:chExt cx="2400300" cy="28765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FE1BB6-A658-F0A7-8959-05580B30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5850" y="1990725"/>
              <a:ext cx="2400300" cy="2876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94A0E4-CA31-E42F-CFE3-85BE5FDC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2860" y="1996229"/>
              <a:ext cx="590550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022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2449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is container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must start with letter / underscore (can’t start with number)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is case-sensitive(name, Name, NAME are different)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=, assign single value to variable like a = b = c =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,, assign different value to multiple variables like a, b, c = 1, 20.2,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use same name variable, variable refers to new value and type like a = 10, a =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global keyword is declared inside function(not outside function)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print()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concatenation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print(“Name:”, name)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{name}”)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unpacking Ex) name, age, city = “John”, 30, “New York”, print(name)  John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multiple assignment Ex) a, b, c = 1, 2, 3, print(a, b, c)  1 2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f-string(formatted string literal)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f-string uses dictionary variable and accesses value of dictionary, use ‘’ like {person[‘name’]} (person: variable name, name: key)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type is class, variable is instance of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Built-in 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Numeric(Integer, Float, Complex number)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int class, no limit to how long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int(x, base)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x: optional, string(default: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base: optional, base of number(default: 10)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don’t have __int__() or __index__()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can’t be converted to integer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C99CD93-DEB5-0697-6661-0680CA1B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821" y="1557127"/>
            <a:ext cx="2782166" cy="225089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B23F9F-5065-B5A9-985B-06F0278FB1F5}"/>
              </a:ext>
            </a:extLst>
          </p:cNvPr>
          <p:cNvGrpSpPr/>
          <p:nvPr/>
        </p:nvGrpSpPr>
        <p:grpSpPr>
          <a:xfrm>
            <a:off x="5926064" y="5099823"/>
            <a:ext cx="3793298" cy="1049084"/>
            <a:chOff x="4033837" y="3359898"/>
            <a:chExt cx="6096000" cy="16859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47FE29-0844-8FEC-FBCF-155C07A7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3837" y="3359898"/>
              <a:ext cx="4124325" cy="16859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F78CD9-1D4D-858C-1D58-6B37C7D1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8162" y="3363753"/>
              <a:ext cx="1971675" cy="904875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F4B5AE-BA07-09FA-0F8D-A265847278CC}"/>
              </a:ext>
            </a:extLst>
          </p:cNvPr>
          <p:cNvGrpSpPr/>
          <p:nvPr/>
        </p:nvGrpSpPr>
        <p:grpSpPr>
          <a:xfrm>
            <a:off x="9904891" y="5140961"/>
            <a:ext cx="1975519" cy="1339798"/>
            <a:chOff x="4719637" y="2495550"/>
            <a:chExt cx="2752725" cy="18669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D91059A-0096-FD54-A02A-2D97C467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9637" y="2495550"/>
              <a:ext cx="2752725" cy="18669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1F4FC7E-BCFD-B780-F640-18913804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0312" y="2495550"/>
              <a:ext cx="11620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58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30477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float: float class, any number/number in form of string, inf/infinity/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complex number: complex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complex([real[, imaginary]])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real: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imaginary: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Exception(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if first element is string, second element shouldn’t be passed(string must not contain whitespace around +, -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Sequence type(String, List, Tuple)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String: str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List: use square brackets( [] 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difference with list is immutable(can’t modify), use parentheses ( ()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For access element, index must be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Boolean(True,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unordered, mutable,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duplicate elements, use curly braces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For access element, use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Dictionary: use curly braces( {}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bytes)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Safe way to expose buffer protocol(avoid copy and juggle pointer to 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Buffer protocol: way to access internal data(memory array/buffer) of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Direct read and write access to object data without copy(useful when slicing)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(source, encoding, errors)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provide mutable sequence of integer(0 &lt;= x &lt;= 255)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source: optional, initialize array of bytes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encoding: optional, encoding of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errors: optional, take actions when encoding fails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bytes(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enc, err)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Convert object to immutable byte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source object be converted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enc: encoding if object is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err: way to handle error if string conversion fails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BB66779-0E9B-CEE8-C3E0-D15234F62CAC}"/>
              </a:ext>
            </a:extLst>
          </p:cNvPr>
          <p:cNvGrpSpPr/>
          <p:nvPr/>
        </p:nvGrpSpPr>
        <p:grpSpPr>
          <a:xfrm>
            <a:off x="7416823" y="2106871"/>
            <a:ext cx="4087886" cy="1890265"/>
            <a:chOff x="4081462" y="1662112"/>
            <a:chExt cx="7642140" cy="35337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F77C5B-2F43-5E52-A59E-4BFAD257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1462" y="1662112"/>
              <a:ext cx="4029075" cy="35337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D485C5B-13D1-311D-B7E8-F4755B81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152" y="1662112"/>
              <a:ext cx="3600450" cy="296227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76D5EFE-03A1-4FF1-AF0A-E94A0D759EAF}"/>
              </a:ext>
            </a:extLst>
          </p:cNvPr>
          <p:cNvGrpSpPr/>
          <p:nvPr/>
        </p:nvGrpSpPr>
        <p:grpSpPr>
          <a:xfrm>
            <a:off x="6911872" y="4289018"/>
            <a:ext cx="1932618" cy="783087"/>
            <a:chOff x="4262437" y="2686050"/>
            <a:chExt cx="3667125" cy="148590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C34ED92-EDB4-6532-72FA-4A027B023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2437" y="2686050"/>
              <a:ext cx="3667125" cy="14859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127E031-8D91-F018-682E-B7093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3432" y="3600450"/>
              <a:ext cx="504825" cy="5715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9517EBB-6FF3-D39F-F808-8A73E33BBA08}"/>
              </a:ext>
            </a:extLst>
          </p:cNvPr>
          <p:cNvGrpSpPr/>
          <p:nvPr/>
        </p:nvGrpSpPr>
        <p:grpSpPr>
          <a:xfrm>
            <a:off x="5650830" y="5326888"/>
            <a:ext cx="2523655" cy="1433218"/>
            <a:chOff x="3997252" y="2462212"/>
            <a:chExt cx="4200110" cy="2385299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7CB9EF5-3D95-AD60-695D-7B978179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0500" y="2462212"/>
              <a:ext cx="4191000" cy="1933575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6C4527-9B59-6D77-2CBE-CF4E3F24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7252" y="4374750"/>
              <a:ext cx="4200110" cy="472761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41D8D84-ECF0-26DF-33CC-8275DF3975DD}"/>
              </a:ext>
            </a:extLst>
          </p:cNvPr>
          <p:cNvGrpSpPr/>
          <p:nvPr/>
        </p:nvGrpSpPr>
        <p:grpSpPr>
          <a:xfrm>
            <a:off x="8422587" y="5121374"/>
            <a:ext cx="2511211" cy="1627972"/>
            <a:chOff x="-3568196" y="2462596"/>
            <a:chExt cx="3988198" cy="2585476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E98BF3-397E-FF39-A93E-88697DAC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568196" y="2466797"/>
              <a:ext cx="3981450" cy="258127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B153E9B-AD09-9D95-4651-5EA0AD65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003771" y="2462596"/>
              <a:ext cx="1423773" cy="115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05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2847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Integer: array of size initialized to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array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size with elements(0-256)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string: encoded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No arguments: array of size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String Error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strict: when encode failure, raise default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ignore: ignore unencodable character and encode remaining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replace: replace unencodable character with ‘?’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Magic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starting and ending with __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 Dunder method(Double Underscores)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confirm the magic methods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Decimal Error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avoid decimal error caused by calculation of float point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decimal module(import decimal)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Useful when defining accuracy of float type, financial applications,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D2BEE60-F956-20A8-79D6-39C345CC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439" y="3704365"/>
            <a:ext cx="2281238" cy="2462213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2869C9D6-AC7F-9934-98DB-4E2927EE15BB}"/>
              </a:ext>
            </a:extLst>
          </p:cNvPr>
          <p:cNvGrpSpPr/>
          <p:nvPr/>
        </p:nvGrpSpPr>
        <p:grpSpPr>
          <a:xfrm>
            <a:off x="6776439" y="922587"/>
            <a:ext cx="2998788" cy="2623130"/>
            <a:chOff x="3681412" y="1771650"/>
            <a:chExt cx="4829175" cy="4224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8599B5-1303-D6A0-C028-5AC8E3AB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1412" y="1771650"/>
              <a:ext cx="4829175" cy="3314700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056EA42-4F3D-1F86-7650-362108ED16EB}"/>
                </a:ext>
              </a:extLst>
            </p:cNvPr>
            <p:cNvGrpSpPr/>
            <p:nvPr/>
          </p:nvGrpSpPr>
          <p:grpSpPr>
            <a:xfrm>
              <a:off x="3681412" y="5075223"/>
              <a:ext cx="4829175" cy="920651"/>
              <a:chOff x="3338512" y="3105150"/>
              <a:chExt cx="5514975" cy="105139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DC0A9D4-668B-AB2B-01C2-9055A420F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8512" y="3105150"/>
                <a:ext cx="5514975" cy="64770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5070805-DCB1-A8B1-B737-A0928F445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8512" y="3752850"/>
                <a:ext cx="5514975" cy="403694"/>
              </a:xfrm>
              <a:prstGeom prst="rect">
                <a:avLst/>
              </a:prstGeom>
            </p:spPr>
          </p:pic>
        </p:grp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F6CAF069-605E-64E5-7CEF-968E135F7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62" y="4659002"/>
            <a:ext cx="2505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2744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Array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contrast with list, all elements of array must be same type and size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Stored at contiguous memory location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using array, import array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array.array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(type,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array.array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[1, 2, 3])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array.array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(‘d’, [2.5, 3.5, 4.5])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Explanation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‘u’ = Unicode character (min 2 byte)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‘b’ = signed char (min 1 byte)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‘h’ = signed short (min 2 byte)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= signed int (min 2 byte)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‘I’ = unsigned int (min 2 byte)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‘l’ = signed long (min 4 byte)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‘q’ = signed long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(min 8 byte)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‘f’ = float (min 4 byte)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‘d’ = double (min 8 byte)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except u, f and d, capital character is unsigned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f, d are perceived float in python, and remainders(except u) are perceived int in python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elements, use insert(pos, value) or append(value)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element, use indexing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[3]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removing element, use remove(value) or pop(pos)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searching element, use index(value)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extending element with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use extend(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counting specific element, use count()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reverse array, use reverse()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check array type,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arr.typecode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arr.typecode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check element size,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arr.itemsize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arr.itemsize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check address and number of elements,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arr.buffer_info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arr.buffer_info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buffer_info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returns tuple (address, number of elements)]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append array using list,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arr.fromlist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transform array to list,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arr.tolist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like list1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arr.tolist</a:t>
                      </a: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13E4A972-DE86-CEB2-D123-1E7E97B97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40" y="968277"/>
            <a:ext cx="2845097" cy="79030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6A07D39-8ECB-5D7F-1F79-3AF681B76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241" y="1808532"/>
            <a:ext cx="3529013" cy="26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1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3681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Reserved word that can’t be used as variable, function, class’s name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keyword.kwlist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import keyword, get all keyword name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Special constant(null value or void)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Can’t create multiple None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None isn’t equal 0 or empty list like print(None == 0), print(None == [])  False, 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True + True + True = 3 (True: 1, False: 0) like print(False == 0), print(True == 1)  True, True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and(logical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and operation result is False, return first false value Ex) 3 and 0  return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and operation result is True, return last true value Ex) 3 and 10  return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or(logical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or operation result is False, return last false value Ex) 0 or 0  return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or operation result is True, return first true value Ex) 10 or 20 or 30  return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Check if both objects take same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Result is True: ‘’(empty string), ()(empty tuple), (()), (‘’)(nested empty)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Result is False: {}(empty dictionary), [](empty list), [()], [{}], [[]], [‘’], ([]), ({}), {‘’} (nested empty)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with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wrap execution of block of code within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create alias for module imported like import math as hello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prevent indentation errors and used as placeholder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95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0185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Indexed by integer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Values are separated by comma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paretheses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element, use index or unpacking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concatenation, use + operator like tup1 + tup2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deleting, use del keyword like del tup1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tuple and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Generally, use tuple for heterogeneous data type,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homogeneous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Iterating through tuple is faster than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tuple is immutable, list is mutable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Unpacking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number of variables on left-hand side should be equal to number of values in given 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all remaining values will be assigned to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input parameter of function like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(x, y): ... 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(*z))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9D1C1E-1A85-167F-B427-D59680D4F386}"/>
              </a:ext>
            </a:extLst>
          </p:cNvPr>
          <p:cNvGrpSpPr/>
          <p:nvPr/>
        </p:nvGrpSpPr>
        <p:grpSpPr>
          <a:xfrm>
            <a:off x="7686181" y="986944"/>
            <a:ext cx="2183088" cy="3504940"/>
            <a:chOff x="3740702" y="821918"/>
            <a:chExt cx="3629025" cy="58263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44204B-F2D5-5EAC-EE3A-A789C8C6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0702" y="821918"/>
              <a:ext cx="3629025" cy="3467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76FECC-D3A4-3EB9-7E2E-BE8A4C69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0702" y="4290411"/>
              <a:ext cx="3629024" cy="235789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13015AD-1A14-B146-5A7A-B9FE5F97ABF7}"/>
              </a:ext>
            </a:extLst>
          </p:cNvPr>
          <p:cNvGrpSpPr/>
          <p:nvPr/>
        </p:nvGrpSpPr>
        <p:grpSpPr>
          <a:xfrm>
            <a:off x="10016225" y="980427"/>
            <a:ext cx="1942432" cy="3427074"/>
            <a:chOff x="7783468" y="1174343"/>
            <a:chExt cx="3228975" cy="56969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E68C022-7DAE-F79D-95E7-29B88BF67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3468" y="1174343"/>
              <a:ext cx="3228975" cy="31146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9E9EBBF-BDEA-C702-2365-9679394D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3363" y="4288313"/>
              <a:ext cx="3195685" cy="2582978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337525-595D-BBA1-D0C8-458306E4CE45}"/>
              </a:ext>
            </a:extLst>
          </p:cNvPr>
          <p:cNvGrpSpPr/>
          <p:nvPr/>
        </p:nvGrpSpPr>
        <p:grpSpPr>
          <a:xfrm>
            <a:off x="233865" y="4916161"/>
            <a:ext cx="4435031" cy="1750858"/>
            <a:chOff x="3695132" y="4654316"/>
            <a:chExt cx="7769028" cy="306705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2A21DD8-10E1-05FD-9C20-6BA3B8351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132" y="4654316"/>
              <a:ext cx="4705350" cy="30670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6047E23-66DD-D2F0-848A-1C8CB6D3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06635" y="4658787"/>
              <a:ext cx="3057525" cy="1781175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DD748BC-F26A-C0CE-9A13-FAA65F4B154E}"/>
              </a:ext>
            </a:extLst>
          </p:cNvPr>
          <p:cNvGrpSpPr/>
          <p:nvPr/>
        </p:nvGrpSpPr>
        <p:grpSpPr>
          <a:xfrm>
            <a:off x="4803839" y="4916161"/>
            <a:ext cx="1816107" cy="1625796"/>
            <a:chOff x="397703" y="2906517"/>
            <a:chExt cx="3181350" cy="284797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ED58A1C-58CC-B5E9-D64D-A16092B1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7703" y="2906517"/>
              <a:ext cx="3181350" cy="2847975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1E25D61-41C3-7B96-C463-EE91B9A9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34252" y="5196874"/>
              <a:ext cx="542925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12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04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 : value (pairs)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{key1:val1, key2:val2,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different from list, tuple, array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each key has associated value(as of Python 3.7,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are ordered and can’t contain duplicated keys)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can be of any data type, can be duplicated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It can be created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indexing to add elements or Use update()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{},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 = ‘Hello’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access value of dictionary, refer to key name or get(key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delete element, use del(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all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copy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return value of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dict.items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tuple for each key 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dictionary’s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dict.update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(dict2): update dictionary with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dict.values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of all values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pop(): remove element with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popItem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last inserted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dict.setdefault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set key to default value if key isn’t specified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dict.has_key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(key): return true if dictionary contains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B0155A1-7707-3F11-4DF1-67741C47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208" y="1006618"/>
            <a:ext cx="3163359" cy="420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310940-07A5-3B7D-2FC3-E9BE40672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7" y="1769775"/>
            <a:ext cx="2204635" cy="754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F02DBF-CA4F-1EFC-3F77-F638B3CBE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137" y="1769775"/>
            <a:ext cx="2071273" cy="116691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9BA4CB-D86D-5C6A-7810-74C57ADBD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87" y="2563092"/>
            <a:ext cx="2267148" cy="4709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B333F23-3209-CF58-D9BA-67EC73C3E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887" y="3082795"/>
            <a:ext cx="2125451" cy="19920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7C308ED-D795-EEE9-CD5D-0848F4C45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978" y="3084855"/>
            <a:ext cx="2713076" cy="142530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DEFD1F4-33C7-69F2-A1A1-DF38CCA74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7887" y="5142893"/>
            <a:ext cx="1958749" cy="754327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46FB45F-E0FF-83FA-65B3-9F309F1D03C3}"/>
              </a:ext>
            </a:extLst>
          </p:cNvPr>
          <p:cNvGrpSpPr/>
          <p:nvPr/>
        </p:nvGrpSpPr>
        <p:grpSpPr>
          <a:xfrm>
            <a:off x="210904" y="4946875"/>
            <a:ext cx="5929669" cy="1727970"/>
            <a:chOff x="-1476914" y="2472210"/>
            <a:chExt cx="12518670" cy="3648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E9BE32-9094-22B3-7711-D3EEC28B4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476914" y="2472210"/>
              <a:ext cx="5429250" cy="36480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CCE1044-0ADB-BA50-70B5-2A189D97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69456" y="2472210"/>
              <a:ext cx="6972300" cy="27051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957887" y="5946170"/>
            <a:ext cx="3656851" cy="750409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0159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397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Shallow copy occurs(if append value in list, dictionary’s values are appended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must use {key: list(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for key in sequence} for preventing aliasing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854399" y="910785"/>
            <a:ext cx="3718413" cy="763042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FDCDB2-8460-2087-99C8-FEE97EA3ECB4}"/>
              </a:ext>
            </a:extLst>
          </p:cNvPr>
          <p:cNvGrpSpPr/>
          <p:nvPr/>
        </p:nvGrpSpPr>
        <p:grpSpPr>
          <a:xfrm>
            <a:off x="6854399" y="1749440"/>
            <a:ext cx="3182850" cy="3929930"/>
            <a:chOff x="6220791" y="1777337"/>
            <a:chExt cx="3533895" cy="43633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862F21-E3D4-DB4F-1261-A04897110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0791" y="1777337"/>
              <a:ext cx="3522592" cy="3335552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444994E-4B28-AE27-7FBB-491E1FBB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20791" y="5127495"/>
              <a:ext cx="3533895" cy="1013215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027DC66-7A78-512D-7726-D3A2816B2913}"/>
              </a:ext>
            </a:extLst>
          </p:cNvPr>
          <p:cNvGrpSpPr/>
          <p:nvPr/>
        </p:nvGrpSpPr>
        <p:grpSpPr>
          <a:xfrm>
            <a:off x="6854399" y="5726595"/>
            <a:ext cx="3640976" cy="923130"/>
            <a:chOff x="252016" y="2638732"/>
            <a:chExt cx="4084626" cy="103561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1309D6D-D422-C393-30A0-DB43049A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016" y="2638732"/>
              <a:ext cx="4084626" cy="63083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78273B5-4EAC-B90B-0A4C-D07F85B0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2016" y="3269562"/>
              <a:ext cx="4084626" cy="404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68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Comprehension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437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 Comprehension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{key : value for (key, value)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to make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Converting 2 lists to dictionary: dic1 = 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k:v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for (k, v) in zip(keys, values)}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like dic1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(range(5),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dictionary comprehension: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dic1 = {x: x**2 for x in [1,2,3,4,5]}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dic1  = 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x.upper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x*3 for x in ‘coding ‘}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63983998-E167-C466-9A48-F2FF5BFA419D}"/>
              </a:ext>
            </a:extLst>
          </p:cNvPr>
          <p:cNvGrpSpPr/>
          <p:nvPr/>
        </p:nvGrpSpPr>
        <p:grpSpPr>
          <a:xfrm>
            <a:off x="6092689" y="964125"/>
            <a:ext cx="2681778" cy="1431490"/>
            <a:chOff x="3981450" y="2300287"/>
            <a:chExt cx="4229100" cy="2257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4E05BE5-D134-D8A6-BBE3-F1542F08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450" y="2300287"/>
              <a:ext cx="4229100" cy="22574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BB00B8-7D2D-5257-6D12-AA4536FD7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2048" y="3452770"/>
              <a:ext cx="3876675" cy="33337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62BB72A-8FBC-945D-7C34-094FDCC1A79E}"/>
              </a:ext>
            </a:extLst>
          </p:cNvPr>
          <p:cNvGrpSpPr/>
          <p:nvPr/>
        </p:nvGrpSpPr>
        <p:grpSpPr>
          <a:xfrm>
            <a:off x="6100236" y="2539072"/>
            <a:ext cx="1905827" cy="581268"/>
            <a:chOff x="1335299" y="4639473"/>
            <a:chExt cx="3005445" cy="91664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FA1B47A-2359-3930-5C32-189949F7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0369" y="4639473"/>
              <a:ext cx="3000375" cy="7143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0391AEC-6709-529D-7857-853FF9CBC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5299" y="5342730"/>
              <a:ext cx="3000375" cy="213389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4E11A75-5B95-DB1A-C063-DA0C119DCC44}"/>
              </a:ext>
            </a:extLst>
          </p:cNvPr>
          <p:cNvGrpSpPr/>
          <p:nvPr/>
        </p:nvGrpSpPr>
        <p:grpSpPr>
          <a:xfrm>
            <a:off x="6102634" y="3263797"/>
            <a:ext cx="2512656" cy="440318"/>
            <a:chOff x="1687932" y="4622691"/>
            <a:chExt cx="3962400" cy="694372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77AEDDF-A241-3F84-0430-AF377432E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87932" y="4622691"/>
              <a:ext cx="3962400" cy="523875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31893B1-BC97-D25B-9D79-3A02DE4A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88376" y="5137961"/>
              <a:ext cx="3961956" cy="179102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A60A763-02A7-E8DB-5FA7-FA25E634381B}"/>
              </a:ext>
            </a:extLst>
          </p:cNvPr>
          <p:cNvGrpSpPr/>
          <p:nvPr/>
        </p:nvGrpSpPr>
        <p:grpSpPr>
          <a:xfrm>
            <a:off x="6102702" y="3847572"/>
            <a:ext cx="3213301" cy="485567"/>
            <a:chOff x="490561" y="4629370"/>
            <a:chExt cx="5067300" cy="765728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EC8A5C71-96EC-7FDA-38A5-5A540A4D7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0561" y="4629370"/>
              <a:ext cx="5067300" cy="50482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FDC27C2-03D4-8A29-3E97-D06D25F4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0561" y="5099823"/>
              <a:ext cx="3467100" cy="295275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EC3AB6F-FD07-D2F2-DBC8-8B043803C228}"/>
              </a:ext>
            </a:extLst>
          </p:cNvPr>
          <p:cNvGrpSpPr/>
          <p:nvPr/>
        </p:nvGrpSpPr>
        <p:grpSpPr>
          <a:xfrm>
            <a:off x="6100236" y="4476595"/>
            <a:ext cx="2289175" cy="1246456"/>
            <a:chOff x="2347697" y="3372469"/>
            <a:chExt cx="3609975" cy="196563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3DC646F-BE3B-38B7-7D26-8A541B408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47697" y="3372469"/>
              <a:ext cx="3609975" cy="177165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78A38DB4-A916-08DE-F07E-B6B5A2FB3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50299" y="5117615"/>
              <a:ext cx="3607373" cy="220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4142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07011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unordered(can’t access element by using index),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mutable, no duplicate elements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curly braces {}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on hash 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heterogeneous value is possible like sets1 = {“hello”, “for”, 10, 5.2, True}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Immutable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Done with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is implemented using dictionary with dummy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set.add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(on average case: O(1), worst case: O(n)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Only instances of immutable type can be added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merging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| operator (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getting intersection elements,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set.intersection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&amp; operator ( O(min(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finding difference of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set.difference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– operator ( set1-set2: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remove all elements in set,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(object isn’t removed)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==, !=, &lt;=, &lt;, &gt;, &gt;=, |, &amp;, -, ^(unique element in sets like s1 = { 1,2, 3}, s2={2,3,4}  1,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D9954399-6E99-DEB8-CEF2-577D61E1C08B}"/>
              </a:ext>
            </a:extLst>
          </p:cNvPr>
          <p:cNvGrpSpPr/>
          <p:nvPr/>
        </p:nvGrpSpPr>
        <p:grpSpPr>
          <a:xfrm>
            <a:off x="7026275" y="1041811"/>
            <a:ext cx="2028825" cy="411913"/>
            <a:chOff x="4524375" y="3109912"/>
            <a:chExt cx="3143251" cy="6381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27DB69-DDF5-241D-9C7F-D705EC1B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4375" y="3109912"/>
              <a:ext cx="3143250" cy="638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FE9F5E-2888-43FB-755D-2CE5A4413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426" y="3405187"/>
              <a:ext cx="457200" cy="3429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4C1925-839C-5C50-0F19-71E16108155A}"/>
              </a:ext>
            </a:extLst>
          </p:cNvPr>
          <p:cNvGrpSpPr/>
          <p:nvPr/>
        </p:nvGrpSpPr>
        <p:grpSpPr>
          <a:xfrm>
            <a:off x="7916011" y="1557127"/>
            <a:ext cx="2080050" cy="2006118"/>
            <a:chOff x="3848100" y="1528762"/>
            <a:chExt cx="4495801" cy="433600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64F2910-B641-69AA-12EE-E653F9228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8100" y="1528762"/>
              <a:ext cx="4495800" cy="38004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85A1087-E665-6390-B464-0ED484FE4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8691" y="5329238"/>
              <a:ext cx="4495210" cy="53553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13E7769-9074-8670-714B-4EABD682037C}"/>
              </a:ext>
            </a:extLst>
          </p:cNvPr>
          <p:cNvGrpSpPr/>
          <p:nvPr/>
        </p:nvGrpSpPr>
        <p:grpSpPr>
          <a:xfrm>
            <a:off x="10134291" y="1543601"/>
            <a:ext cx="1824038" cy="2546011"/>
            <a:chOff x="4271962" y="1419225"/>
            <a:chExt cx="3648075" cy="509202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71DB880-EA38-06CD-0E2C-F02AF7D9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1962" y="1419225"/>
              <a:ext cx="3648075" cy="40195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D2B7087-896B-69D7-A1A0-AA2E6BF0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71962" y="5421651"/>
              <a:ext cx="3648075" cy="108959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B398881-53F7-55BA-A9CD-5BE74FBE0D23}"/>
              </a:ext>
            </a:extLst>
          </p:cNvPr>
          <p:cNvGrpSpPr/>
          <p:nvPr/>
        </p:nvGrpSpPr>
        <p:grpSpPr>
          <a:xfrm>
            <a:off x="7162075" y="3921033"/>
            <a:ext cx="2096817" cy="2219677"/>
            <a:chOff x="3657600" y="847725"/>
            <a:chExt cx="4876800" cy="5162550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F426ACF-D37D-BEF6-ED60-09E8CAEC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57600" y="847725"/>
              <a:ext cx="4876800" cy="516255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4298BFB-58CC-7863-0E11-BE1A237D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09149" y="859863"/>
              <a:ext cx="2925251" cy="1008278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13881A-81F0-48EA-DA12-E25BA690BEFD}"/>
              </a:ext>
            </a:extLst>
          </p:cNvPr>
          <p:cNvGrpSpPr/>
          <p:nvPr/>
        </p:nvGrpSpPr>
        <p:grpSpPr>
          <a:xfrm>
            <a:off x="9356170" y="4206157"/>
            <a:ext cx="2546458" cy="2317277"/>
            <a:chOff x="3238500" y="828675"/>
            <a:chExt cx="5715000" cy="5200650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49539FA3-B63E-77B0-2098-402E2799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38500" y="828675"/>
              <a:ext cx="5715000" cy="520065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8BDB09AD-02DE-0B38-1A60-1C36AC7CD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07375" y="828675"/>
              <a:ext cx="3837797" cy="1063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82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5433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and Dynamically sized array(set, tuple is immutable)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brackets []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elements, use index(integer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append(): only one argument needed,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insert(): position, value needed,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extend(): adding multiple elements is possible, O(n)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reverse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lst.reverse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reversed()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list(reversed(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removing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remove(): remove first occurrence of element,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pop(): remove last element( O(1) ) or element at position( O(n)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swap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comma like lst1[0],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 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tuple like tup1 = lst1[pos1], lst1[pos2],  lst1[pos2], lst1[pos1] = tup1,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temp variable ,O(1)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enumerate(),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CE1818F-446F-8654-1406-E91E55AAE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429" y="1474789"/>
            <a:ext cx="4410075" cy="1990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47F7BE-0D2B-83D0-A1AD-A8FC5B89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67" y="2017714"/>
            <a:ext cx="3810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6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434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append(item): add element to end,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add all element of list to other list,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Difference of append() and extend():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append() add item as itself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extend() add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as element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lst.extend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‘h’, ‘e’]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insert(index, item): insert item at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remove(item): remove item from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clear(): remove all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index(item, start, end): return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start, end: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lowest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item isn’t exist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count(object): return the number of occurrences of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&gt;=2 parameter are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sort(key=..., reverse=...): sort items in ascending order,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optional, function that serves as key for sort comparison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reverse: optional, if True, sort in descending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reverse(): reverse order of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copy(): return copy of list(shallow copy)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Deep copy: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copy.deepcopy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Shallow copy: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slicing: only reflect modified nested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assignment operator(=): reflect modified original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pop(index): remove and return item at index(if no index, remove and return last element)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163EB7-7E4B-38E5-3B52-D554059B5FFB}"/>
              </a:ext>
            </a:extLst>
          </p:cNvPr>
          <p:cNvGrpSpPr/>
          <p:nvPr/>
        </p:nvGrpSpPr>
        <p:grpSpPr>
          <a:xfrm>
            <a:off x="10284717" y="985306"/>
            <a:ext cx="1682852" cy="809792"/>
            <a:chOff x="4724400" y="2943225"/>
            <a:chExt cx="2743201" cy="13200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D389669-2774-A1BA-9FE4-AC1F25C4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2943225"/>
              <a:ext cx="2743200" cy="9715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FEABFF4-7427-B230-29A7-F5D99DE92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4401" y="3914775"/>
              <a:ext cx="2743200" cy="34848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3C394C-07E4-5D1D-D826-05C2F5C5A43B}"/>
              </a:ext>
            </a:extLst>
          </p:cNvPr>
          <p:cNvGrpSpPr/>
          <p:nvPr/>
        </p:nvGrpSpPr>
        <p:grpSpPr>
          <a:xfrm>
            <a:off x="8079744" y="989089"/>
            <a:ext cx="2073192" cy="775585"/>
            <a:chOff x="4400550" y="2933700"/>
            <a:chExt cx="3390901" cy="126854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63BE771-DE8D-E263-2227-25337810A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0550" y="2933700"/>
              <a:ext cx="3390900" cy="9906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3F2D12B-E6A6-B2EB-003C-70B1232BF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0551" y="3924299"/>
              <a:ext cx="3390900" cy="27794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1F0A829-23A4-5D22-5747-ADF8B271884F}"/>
              </a:ext>
            </a:extLst>
          </p:cNvPr>
          <p:cNvGrpSpPr/>
          <p:nvPr/>
        </p:nvGrpSpPr>
        <p:grpSpPr>
          <a:xfrm>
            <a:off x="5528848" y="2145425"/>
            <a:ext cx="2207619" cy="1933629"/>
            <a:chOff x="3155951" y="2284685"/>
            <a:chExt cx="4314825" cy="3779307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2728B61-9FD2-34E9-C3E9-98E11EFC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55951" y="2292092"/>
              <a:ext cx="4314825" cy="37719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9E945E6-6EFE-37C9-B16F-4F7EE8F3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68301" y="2284685"/>
              <a:ext cx="2199424" cy="499869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CD159A6-FA1A-21E4-81BC-791E7FB15BF7}"/>
              </a:ext>
            </a:extLst>
          </p:cNvPr>
          <p:cNvGrpSpPr/>
          <p:nvPr/>
        </p:nvGrpSpPr>
        <p:grpSpPr>
          <a:xfrm>
            <a:off x="7944334" y="2150293"/>
            <a:ext cx="2699825" cy="961947"/>
            <a:chOff x="2665720" y="4755519"/>
            <a:chExt cx="5276850" cy="1880140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95F45BC-39CE-1614-80BA-F828D44C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65720" y="4755519"/>
              <a:ext cx="5276850" cy="16383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57B66A1-CFA5-BC37-BC81-A8C369AB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65720" y="6386893"/>
              <a:ext cx="5276850" cy="24876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777D83A-1008-789D-2106-301F5F810C8B}"/>
              </a:ext>
            </a:extLst>
          </p:cNvPr>
          <p:cNvGrpSpPr/>
          <p:nvPr/>
        </p:nvGrpSpPr>
        <p:grpSpPr>
          <a:xfrm>
            <a:off x="7936754" y="3175183"/>
            <a:ext cx="3377219" cy="1031404"/>
            <a:chOff x="6614959" y="4308842"/>
            <a:chExt cx="6600826" cy="2015894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A06284C-0336-71D4-3CFD-FC939B8D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14959" y="4308842"/>
              <a:ext cx="6600825" cy="170497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89A63CF-98DC-F055-EE0D-DDDFC141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17275" y="6011287"/>
              <a:ext cx="6598510" cy="313449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A9B55DA-8936-975F-9412-6454A9BF414B}"/>
              </a:ext>
            </a:extLst>
          </p:cNvPr>
          <p:cNvGrpSpPr/>
          <p:nvPr/>
        </p:nvGrpSpPr>
        <p:grpSpPr>
          <a:xfrm>
            <a:off x="7944334" y="4289018"/>
            <a:ext cx="3649087" cy="2409218"/>
            <a:chOff x="4430657" y="4371938"/>
            <a:chExt cx="4934000" cy="3257550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C3A2859-9A2C-73AD-24DC-625717E08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30657" y="4371938"/>
              <a:ext cx="3143250" cy="3257550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0380333-4DEA-55AA-53CE-5B7247BE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64432" y="4386775"/>
              <a:ext cx="1800225" cy="2257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98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1407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Comprehension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Way to define and create list from other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tuple, string, array,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Component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Optional predicate part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 x ** 2 for x in range(1, 11) if x % 2 == 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Output expression: x **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Input sequence: range(1, 11)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Variable: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Predicate part: if x % 2 == 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[start : stop : steps]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default: 0, stop default: last index of list, step default: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6D97A81-99AC-C79D-6B19-A654C6A891DA}"/>
              </a:ext>
            </a:extLst>
          </p:cNvPr>
          <p:cNvGrpSpPr/>
          <p:nvPr/>
        </p:nvGrpSpPr>
        <p:grpSpPr>
          <a:xfrm>
            <a:off x="6826279" y="960770"/>
            <a:ext cx="5142992" cy="4729020"/>
            <a:chOff x="4150813" y="1252603"/>
            <a:chExt cx="745834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D7C57A-0E10-7E23-AE12-CB3D4B50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813" y="1252603"/>
              <a:ext cx="3785692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12C85B-6982-1645-8511-0830F3EBD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504" y="1252603"/>
              <a:ext cx="3676650" cy="36957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0F8A3EB-C336-EBFC-1A1F-AA8E3C940D17}"/>
              </a:ext>
            </a:extLst>
          </p:cNvPr>
          <p:cNvGrpSpPr/>
          <p:nvPr/>
        </p:nvGrpSpPr>
        <p:grpSpPr>
          <a:xfrm>
            <a:off x="225010" y="3795027"/>
            <a:ext cx="3639044" cy="2887809"/>
            <a:chOff x="753461" y="-234766"/>
            <a:chExt cx="8642043" cy="68580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04026ED-3CAC-EEDE-F93C-8D29DD256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0229" y="-234766"/>
              <a:ext cx="4105275" cy="29337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8861E6E-530E-5FDF-85C8-15858FC6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461" y="-234766"/>
              <a:ext cx="4547050" cy="6858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7CCEC73-5964-79B4-05A1-0FD6FC7C15C0}"/>
              </a:ext>
            </a:extLst>
          </p:cNvPr>
          <p:cNvGrpSpPr/>
          <p:nvPr/>
        </p:nvGrpSpPr>
        <p:grpSpPr>
          <a:xfrm>
            <a:off x="2276497" y="5115539"/>
            <a:ext cx="4296253" cy="1518877"/>
            <a:chOff x="-2875704" y="2840279"/>
            <a:chExt cx="11315700" cy="400050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DF5E9D1-466A-2392-71B2-49FBEBB1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75704" y="2840279"/>
              <a:ext cx="7610475" cy="40005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38A2AC1-A66D-D760-44C4-90287AC9D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34771" y="2845527"/>
              <a:ext cx="3705225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283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2374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used to iterate over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for initialization of iterator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next() for iteration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can’t save state of iteration, iterator can save state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interation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 is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but not every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iterator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5F711B-95F0-C469-F3CB-B3FCD87B338F}"/>
              </a:ext>
            </a:extLst>
          </p:cNvPr>
          <p:cNvGrpSpPr/>
          <p:nvPr/>
        </p:nvGrpSpPr>
        <p:grpSpPr>
          <a:xfrm>
            <a:off x="7404905" y="975086"/>
            <a:ext cx="1833335" cy="1047750"/>
            <a:chOff x="4805362" y="2686050"/>
            <a:chExt cx="2600002" cy="1485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1622A66-CBE0-EEFC-2D1E-130C7E09A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5362" y="2686050"/>
              <a:ext cx="2581275" cy="148590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5BA1AC3D-8F0C-6F83-935E-13FA633EA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9614" y="3305175"/>
              <a:ext cx="285750" cy="86677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DB6C42A-9F3A-C1B1-BB22-72B6F375327B}"/>
              </a:ext>
            </a:extLst>
          </p:cNvPr>
          <p:cNvGrpSpPr/>
          <p:nvPr/>
        </p:nvGrpSpPr>
        <p:grpSpPr>
          <a:xfrm>
            <a:off x="9268526" y="980727"/>
            <a:ext cx="2568550" cy="4690105"/>
            <a:chOff x="4262437" y="80962"/>
            <a:chExt cx="3667125" cy="669607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C005D3C-09CA-C695-1D16-0F8A3DA0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2437" y="80962"/>
              <a:ext cx="3667125" cy="66960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AB9CA2C9-F9D0-8763-79B1-ABD6FE8BE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4027" y="5084682"/>
              <a:ext cx="266700" cy="148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03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2929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structure that represents sequence of characters(python hasn’t character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 type(Reassignment is possible)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convert string to list and later, convert list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use slicing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use del keyword like del str1, str1 object is deleted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single quote or double quotes or triple quotes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each character, use positive/negative index(Refer “String Index and Slice” page)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Reverse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recursion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stack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slicing method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reversed()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comprehension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and list’s function ( O(n, 1)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using single/double quotes in string, use \quote or triple quotes outside string or different quote inside 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operation between strings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 operator: if 1st element is false return 1st element, if 1st,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or operator: if 1st element is true return 1st element, if 1st element is false and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 and str2))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Duplicated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reduce(), filter(), count(), Counter(), set(), join()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31983243-8525-94FD-217B-7FA77BB13E29}"/>
              </a:ext>
            </a:extLst>
          </p:cNvPr>
          <p:cNvGrpSpPr/>
          <p:nvPr/>
        </p:nvGrpSpPr>
        <p:grpSpPr>
          <a:xfrm>
            <a:off x="4910051" y="4703323"/>
            <a:ext cx="6092037" cy="1953009"/>
            <a:chOff x="-6011328" y="2077707"/>
            <a:chExt cx="8636977" cy="27688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2FF8A5-5713-CE50-B846-02BA056E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975558" y="2077707"/>
              <a:ext cx="2152650" cy="12192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570B5B2-C6ED-32D7-2AA7-869117BC7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770459" y="2077708"/>
              <a:ext cx="3390678" cy="121552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C99CC89-0700-B73A-069E-0C0CF90F8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975558" y="3326858"/>
              <a:ext cx="2514600" cy="71437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5ED1A23-7B16-26B2-1759-EE92A0672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420515" y="3333196"/>
              <a:ext cx="3362765" cy="70933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09DC0C2-02B1-1E28-4C75-692DF4F1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011328" y="4094107"/>
              <a:ext cx="6019800" cy="7524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2AFDF25-F360-34B3-D416-7091E47E5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424" y="3841563"/>
              <a:ext cx="2562225" cy="962025"/>
            </a:xfrm>
            <a:prstGeom prst="rect">
              <a:avLst/>
            </a:prstGeom>
          </p:spPr>
        </p:pic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CB1286C5-0593-578F-6A11-C66E40961F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7989" y="998811"/>
            <a:ext cx="3855400" cy="190949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D2EF81A-1C47-A554-2C6A-D4654467F4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2446" y="3266679"/>
            <a:ext cx="2357677" cy="1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677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Underscore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Underscore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underscore in interpreter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last value executed expression value in prompt/interpreter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&gt;&gt; a = 10, b =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a+b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&gt;&gt; _ *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60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underscore for ignoring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Don’t want to assign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Assignment to underscore doesn’t executed, Underscore have last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for _ in range(10)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print(“hello”)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a, b, _, _ = method1(var1)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underscore after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avoid conflict with keyword and variable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underscore before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non-public(protected) variable/function/method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specified in __all__, can call(weak Private)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underscore in numeric literals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Used as visual separator for digit grouping to boost readability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10_000_000.0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b = 0xCAFE_F00D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c = 0b_0011_1111_0100_1110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Underscore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Double underscore before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tells interpreter to rewrite name in order to avoid conflict in subclass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== obj._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Double underscore before and after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use as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differentiate between user-defined function and module’s function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74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 &amp; Functions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5601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Constants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join()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join elements of sequence separated by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string_name.join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list, tuple, string, dictionary,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inserted between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iterable’s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contains non-string value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BB57C374-8D27-177A-45FD-725B737E965B}"/>
              </a:ext>
            </a:extLst>
          </p:cNvPr>
          <p:cNvGrpSpPr/>
          <p:nvPr/>
        </p:nvGrpSpPr>
        <p:grpSpPr>
          <a:xfrm>
            <a:off x="4859561" y="1003981"/>
            <a:ext cx="1443093" cy="405036"/>
            <a:chOff x="5005387" y="1361441"/>
            <a:chExt cx="2198396" cy="6170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EE031B-07E4-C359-4C78-8383A12E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387" y="1361441"/>
              <a:ext cx="2181225" cy="5048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4D72588-D430-D9C2-0270-8E7671D3A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6983" y="1626045"/>
              <a:ext cx="1066800" cy="35242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969E662-3A02-2357-4367-2AE1C5AA2EC8}"/>
              </a:ext>
            </a:extLst>
          </p:cNvPr>
          <p:cNvGrpSpPr/>
          <p:nvPr/>
        </p:nvGrpSpPr>
        <p:grpSpPr>
          <a:xfrm>
            <a:off x="8238000" y="1265929"/>
            <a:ext cx="2107091" cy="1625649"/>
            <a:chOff x="4491037" y="2190750"/>
            <a:chExt cx="3209925" cy="247650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91D08E1-CB4E-4545-B111-EBBF029C8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037" y="2190750"/>
              <a:ext cx="3209925" cy="24765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D2AA9B-D2A9-D183-91CB-64A34ED5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5999" y="2894563"/>
              <a:ext cx="1447800" cy="3048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6168855-010C-2955-7F96-506820F6C447}"/>
              </a:ext>
            </a:extLst>
          </p:cNvPr>
          <p:cNvGrpSpPr/>
          <p:nvPr/>
        </p:nvGrpSpPr>
        <p:grpSpPr>
          <a:xfrm>
            <a:off x="4859561" y="1406523"/>
            <a:ext cx="2601038" cy="825329"/>
            <a:chOff x="-213423" y="2840391"/>
            <a:chExt cx="3962400" cy="12573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6C82C30-DEFD-0D1B-FD5B-3AB35FD7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13423" y="2840391"/>
              <a:ext cx="3962400" cy="125730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F2F1826-2D30-3E3F-34B4-7A67BC53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44002" y="3707166"/>
              <a:ext cx="1704975" cy="39052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5BE355-F72C-C3CD-3EF7-BFBCEAFF0ADF}"/>
              </a:ext>
            </a:extLst>
          </p:cNvPr>
          <p:cNvGrpSpPr/>
          <p:nvPr/>
        </p:nvGrpSpPr>
        <p:grpSpPr>
          <a:xfrm>
            <a:off x="4859561" y="2298781"/>
            <a:ext cx="3325293" cy="625510"/>
            <a:chOff x="649807" y="4760596"/>
            <a:chExt cx="5065724" cy="95289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4151649-88E3-B7BE-B172-1EEC8E34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807" y="4760596"/>
              <a:ext cx="5038725" cy="88582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E96F9F2-096C-0828-1F13-342942210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9056" y="5380118"/>
              <a:ext cx="2276475" cy="333375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8D259E-A201-A669-392A-0A1F7D43A771}"/>
              </a:ext>
            </a:extLst>
          </p:cNvPr>
          <p:cNvSpPr/>
          <p:nvPr/>
        </p:nvSpPr>
        <p:spPr>
          <a:xfrm rot="18900000">
            <a:off x="-1058879" y="1901664"/>
            <a:ext cx="7250364" cy="1681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effectLst>
                  <a:glow rad="50800">
                    <a:schemeClr val="tx1"/>
                  </a:glow>
                  <a:outerShdw blurRad="38100" dir="900000" algn="tl">
                    <a:srgbClr val="000000">
                      <a:alpha val="43137"/>
                    </a:srgbClr>
                  </a:outerShdw>
                </a:effectLst>
              </a:rPr>
              <a:t>Modifying</a:t>
            </a:r>
            <a:endParaRPr lang="ko-KR" altLang="en-US" sz="9600" b="1" dirty="0">
              <a:effectLst>
                <a:glow rad="50800">
                  <a:schemeClr val="tx1"/>
                </a:glow>
                <a:outerShdw blurRad="38100" dir="9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692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Index and Slice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1677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Index and Slice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data type is sequence made up of characters(letter, number, whitespace, symbol)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Indexing: referring to element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by position(index number can only be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Positive indexing: start 0(first element), last 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Negative indexing: start -1(last element), first –n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Slicing: feature that enables accessing part of sequence(can create substring)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string[start : end : step]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start/end: start/end index (Caution: element of end index isn’t included)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 argument that determines increment between each index for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[:] : copy of whole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slice(stop) or slice(start, stop, step)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build-in function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get iterator that is index-based slicing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itertools.islice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start, stop[, step]_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sequence(list, string, tuple,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23BB120-8D09-584D-D506-C314ED4F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836" y="984971"/>
            <a:ext cx="4736741" cy="124918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49AE10-2422-51CF-6ACF-D5EAF2A5EE7B}"/>
              </a:ext>
            </a:extLst>
          </p:cNvPr>
          <p:cNvGrpSpPr/>
          <p:nvPr/>
        </p:nvGrpSpPr>
        <p:grpSpPr>
          <a:xfrm>
            <a:off x="7631582" y="4195535"/>
            <a:ext cx="3085925" cy="1159411"/>
            <a:chOff x="2390775" y="2628968"/>
            <a:chExt cx="4512664" cy="16954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028BCC-8771-2302-C329-0AD3B616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75" y="2628968"/>
              <a:ext cx="3705225" cy="1695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800C28-7873-A35F-B5CF-A98FD140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339" y="2628968"/>
              <a:ext cx="800100" cy="952499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DE8D6A-F812-3E47-95A3-C65DA0FE8EA2}"/>
              </a:ext>
            </a:extLst>
          </p:cNvPr>
          <p:cNvGrpSpPr/>
          <p:nvPr/>
        </p:nvGrpSpPr>
        <p:grpSpPr>
          <a:xfrm>
            <a:off x="7664571" y="5394530"/>
            <a:ext cx="3685891" cy="1286940"/>
            <a:chOff x="4310245" y="3993017"/>
            <a:chExt cx="6110789" cy="21336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B7B67E0-9EB1-4935-E976-25D2AA41B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0245" y="3993017"/>
              <a:ext cx="3924300" cy="21336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993921F-6F9C-6AB4-09ED-2164EA78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49334" y="3993017"/>
              <a:ext cx="2171700" cy="13144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31FC76-1292-69A3-8DBB-585946019D86}"/>
              </a:ext>
            </a:extLst>
          </p:cNvPr>
          <p:cNvGrpSpPr/>
          <p:nvPr/>
        </p:nvGrpSpPr>
        <p:grpSpPr>
          <a:xfrm>
            <a:off x="7617628" y="2659672"/>
            <a:ext cx="2367050" cy="1502998"/>
            <a:chOff x="2685585" y="3159124"/>
            <a:chExt cx="4140216" cy="26289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C1E1077-2847-E0B1-23C0-52017694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85585" y="3159124"/>
              <a:ext cx="2552700" cy="26289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92C71E2-DCFC-D673-77DC-31CF45318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6076" y="3159124"/>
              <a:ext cx="1609725" cy="1190625"/>
            </a:xfrm>
            <a:prstGeom prst="rect">
              <a:avLst/>
            </a:prstGeom>
          </p:spPr>
        </p:pic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4A31105-24D3-ADB1-3C8E-B5FAC5C16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960" y="4324418"/>
            <a:ext cx="3345081" cy="10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2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233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Built-In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accumulate(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iterator containing each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operation is addition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apply function to all of list elements in sequence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combined with operator functions(defined in operator module)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Difference of reduce() and accumulate()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module: reduce()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module, accumulate()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reduce() stores intermediate result and returns summation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accumulate() returns iterator containing intermediate result(last iterator returns summation result)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Both function are different about parameter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overloading, can use 3 parameter like 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initializer(default value)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Unicode code from given character(Inverse function: chr(num)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all(list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all of items are True or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any(list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any of item is True, return False if empty or all are False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enumerate(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start=0): add counter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returns iterator with index and element pair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iterator that is filtered(Store only elements that return True)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del: delete all elements like del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[2:5]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(object): return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min(object): return minimum element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max(): return maximum element(value)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max(arg1, arg2,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arg1, arg2: object of same datatype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multiple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comparison function based on return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key, default])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default: value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start): return sum of all elements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046C4B13-CA1D-9D5F-D91C-C90B8A85DC97}"/>
              </a:ext>
            </a:extLst>
          </p:cNvPr>
          <p:cNvGrpSpPr/>
          <p:nvPr/>
        </p:nvGrpSpPr>
        <p:grpSpPr>
          <a:xfrm>
            <a:off x="8903136" y="943931"/>
            <a:ext cx="2990850" cy="1541743"/>
            <a:chOff x="3943350" y="2319337"/>
            <a:chExt cx="4305300" cy="22193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0BEA79-D406-881A-29FA-17E41DB04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3350" y="2319337"/>
              <a:ext cx="4305300" cy="22193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A6CA8DD-8CC8-1E75-80C8-A29BF5484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141" y="2319337"/>
              <a:ext cx="2905125" cy="5334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D0E8A2-DD31-59E3-8BB0-07FCE469B54F}"/>
              </a:ext>
            </a:extLst>
          </p:cNvPr>
          <p:cNvGrpSpPr/>
          <p:nvPr/>
        </p:nvGrpSpPr>
        <p:grpSpPr>
          <a:xfrm>
            <a:off x="6150693" y="943931"/>
            <a:ext cx="2691871" cy="1030929"/>
            <a:chOff x="4081462" y="2657475"/>
            <a:chExt cx="4029075" cy="154305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C91DFEB-3FEF-CCC8-0A29-11198100E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1462" y="2657475"/>
              <a:ext cx="4029075" cy="154305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C452DAB-ADCF-0CF1-B78B-11831BF9A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848" y="2657475"/>
              <a:ext cx="2619375" cy="36195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F9FB9B4-D365-C8CC-3DA5-ADA2D46F201E}"/>
              </a:ext>
            </a:extLst>
          </p:cNvPr>
          <p:cNvGrpSpPr/>
          <p:nvPr/>
        </p:nvGrpSpPr>
        <p:grpSpPr>
          <a:xfrm>
            <a:off x="8903136" y="2551405"/>
            <a:ext cx="2582863" cy="1322931"/>
            <a:chOff x="4071937" y="2581275"/>
            <a:chExt cx="4048125" cy="207343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9D65F4-B482-963E-D821-05265F56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1937" y="2581275"/>
              <a:ext cx="4048125" cy="16954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9CB9FE8-C8D2-C4B2-0598-B022E5CA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71937" y="4262335"/>
              <a:ext cx="4048125" cy="392371"/>
            </a:xfrm>
            <a:prstGeom prst="rect">
              <a:avLst/>
            </a:prstGeom>
          </p:spPr>
        </p:pic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A69B134D-A629-CCD4-21EB-27095DCD1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7015" y="3990608"/>
            <a:ext cx="2187993" cy="130046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8BB13EA9-9DBF-CD28-2BC4-5A2C1CD04B7F}"/>
              </a:ext>
            </a:extLst>
          </p:cNvPr>
          <p:cNvGrpSpPr/>
          <p:nvPr/>
        </p:nvGrpSpPr>
        <p:grpSpPr>
          <a:xfrm>
            <a:off x="4453287" y="918729"/>
            <a:ext cx="1663065" cy="967173"/>
            <a:chOff x="4752975" y="2647950"/>
            <a:chExt cx="2686050" cy="156210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211924A-6830-28FA-8EC2-BCBA0902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2975" y="2647950"/>
              <a:ext cx="2686050" cy="15621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A19F83D1-2363-4A36-E0E4-5FC294BAB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" t="4180" r="-1"/>
            <a:stretch/>
          </p:blipFill>
          <p:spPr>
            <a:xfrm>
              <a:off x="7300318" y="2647950"/>
              <a:ext cx="138707" cy="867410"/>
            </a:xfrm>
            <a:prstGeom prst="rect">
              <a:avLst/>
            </a:prstGeom>
          </p:spPr>
        </p:pic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FF61D8C4-E50A-098E-EFB9-A127C6420D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7015" y="5691039"/>
            <a:ext cx="2469281" cy="886409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0D83F805-1B58-279F-9C8C-F32FE537CD0C}"/>
              </a:ext>
            </a:extLst>
          </p:cNvPr>
          <p:cNvGrpSpPr/>
          <p:nvPr/>
        </p:nvGrpSpPr>
        <p:grpSpPr>
          <a:xfrm>
            <a:off x="6823047" y="4613401"/>
            <a:ext cx="1896909" cy="2040861"/>
            <a:chOff x="4405312" y="1990725"/>
            <a:chExt cx="3381375" cy="363798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738866E-1C38-7043-D220-CB3C1253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05312" y="1990725"/>
              <a:ext cx="3381375" cy="287655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936E9CC-B0DD-3F16-25DC-27A333C40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08307" y="4880423"/>
              <a:ext cx="3378380" cy="748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0762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7204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range() is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sequence of numbers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range(start, stop, step)  only integer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stop: next value after end value of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optional, integer value(must not be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range(5)  0 ~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Concatenation of 2 range()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chain()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res = chain(range(5), range(10, 20, 2))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 range() with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range(10)[-1]  9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next item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next(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default value to be printed if reach end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 of range: call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StopIteration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exception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convert object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str(object, encoding=‘utf-8?, errors=‘strict’)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errors=‘strict’: raise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errors=‘ignore’: ignore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errors=‘replace’: replace abnormal character to 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backslashreplace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replace abnormal character to backslash escapes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xmlcharrefreplace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abnormal character to XML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insert \n{...} escape sequence instead of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 = str(“hello”), print(s)  hello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86352D-8802-8811-1AD8-2C9F8305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833" y="3111474"/>
            <a:ext cx="2792425" cy="140747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C739822-B9FD-457C-D383-2CBA2A35FCE4}"/>
              </a:ext>
            </a:extLst>
          </p:cNvPr>
          <p:cNvGrpSpPr/>
          <p:nvPr/>
        </p:nvGrpSpPr>
        <p:grpSpPr>
          <a:xfrm>
            <a:off x="7073350" y="4619814"/>
            <a:ext cx="4091035" cy="1257788"/>
            <a:chOff x="3290887" y="2549118"/>
            <a:chExt cx="5634639" cy="173236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00BD653-0AD3-03CC-608F-7C8F338B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0887" y="2576512"/>
              <a:ext cx="5610225" cy="170497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B10487E-B7E3-7C1E-9A3A-415035031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9176" y="2549118"/>
              <a:ext cx="1276350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9478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2679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zip(*iterators)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iterators: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or containers(list, string,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value: single iterator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Combine 2&lt;=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into single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Resulting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contains tuples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enumerate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useful when process multiple lists or tuples in parallel or access indices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combine lists to single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multiple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zipping unequal sized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Based on smallest sized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unzipping, use zip(*)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Like a, b, c = zip(*mapped)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6D559C02-0929-48E1-B143-AAA1566E8883}"/>
              </a:ext>
            </a:extLst>
          </p:cNvPr>
          <p:cNvGrpSpPr/>
          <p:nvPr/>
        </p:nvGrpSpPr>
        <p:grpSpPr>
          <a:xfrm>
            <a:off x="5126699" y="978999"/>
            <a:ext cx="2307605" cy="906903"/>
            <a:chOff x="1754256" y="2014810"/>
            <a:chExt cx="4762500" cy="187169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D723364-2394-1E3C-54B1-354BD598D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4256" y="2014810"/>
              <a:ext cx="4762500" cy="15906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2BBF8A8-6B11-CE20-10E7-138E80BB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4256" y="3605485"/>
              <a:ext cx="4762500" cy="281017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9705CCF-F277-6963-3D38-719199ED64A3}"/>
              </a:ext>
            </a:extLst>
          </p:cNvPr>
          <p:cNvGrpSpPr/>
          <p:nvPr/>
        </p:nvGrpSpPr>
        <p:grpSpPr>
          <a:xfrm>
            <a:off x="7510079" y="974833"/>
            <a:ext cx="3134828" cy="656606"/>
            <a:chOff x="3163021" y="1078830"/>
            <a:chExt cx="5759147" cy="12062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31C592F-F48D-700C-E912-1BF2B0372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3021" y="1084963"/>
              <a:ext cx="4533900" cy="120015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FDE489C-CB63-C4CD-4497-6EBC531F1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93443" y="1078830"/>
              <a:ext cx="1228725" cy="8382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763035D-1DA1-7D74-B9D6-B64944C31692}"/>
              </a:ext>
            </a:extLst>
          </p:cNvPr>
          <p:cNvGrpSpPr/>
          <p:nvPr/>
        </p:nvGrpSpPr>
        <p:grpSpPr>
          <a:xfrm>
            <a:off x="6096000" y="1953778"/>
            <a:ext cx="1878525" cy="868529"/>
            <a:chOff x="8034365" y="1148877"/>
            <a:chExt cx="3800475" cy="1757136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0DB70A7-D4D1-649A-DFD4-33717F19B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4365" y="1148877"/>
              <a:ext cx="3800475" cy="143827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BC1BBB8-1E48-8134-9FE7-5EEF25C1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34365" y="2587152"/>
              <a:ext cx="3800475" cy="318861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90C7EDF-ACCC-1EE5-3CFE-A2DC2592FF87}"/>
              </a:ext>
            </a:extLst>
          </p:cNvPr>
          <p:cNvGrpSpPr/>
          <p:nvPr/>
        </p:nvGrpSpPr>
        <p:grpSpPr>
          <a:xfrm>
            <a:off x="8068030" y="1959564"/>
            <a:ext cx="1560021" cy="865583"/>
            <a:chOff x="8662008" y="1596900"/>
            <a:chExt cx="2621388" cy="1454486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90E8B4F-184D-F3D7-4948-B16D4E581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64021" y="1596900"/>
              <a:ext cx="2619375" cy="11715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83805D90-392C-DF4C-7488-D5716EF7A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62008" y="2755650"/>
              <a:ext cx="2619375" cy="295736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ACA7CC4-14F1-6A7C-1CFB-D50FD26CC795}"/>
              </a:ext>
            </a:extLst>
          </p:cNvPr>
          <p:cNvGrpSpPr/>
          <p:nvPr/>
        </p:nvGrpSpPr>
        <p:grpSpPr>
          <a:xfrm>
            <a:off x="7733971" y="2888038"/>
            <a:ext cx="1879461" cy="1008034"/>
            <a:chOff x="9003133" y="3083993"/>
            <a:chExt cx="3020931" cy="1620253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A017F4-DD9F-7AE2-B455-6F5EBC4A1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04639" y="3083993"/>
              <a:ext cx="3019425" cy="1381125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87DF47E-4D5A-9F92-6CA9-9CAF6F5E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03133" y="4461906"/>
              <a:ext cx="3019426" cy="24234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9E550FC-15A3-A539-5F0D-A1A14C4BC435}"/>
              </a:ext>
            </a:extLst>
          </p:cNvPr>
          <p:cNvGrpSpPr/>
          <p:nvPr/>
        </p:nvGrpSpPr>
        <p:grpSpPr>
          <a:xfrm>
            <a:off x="3849185" y="2888038"/>
            <a:ext cx="3800475" cy="1445833"/>
            <a:chOff x="2590800" y="2100262"/>
            <a:chExt cx="7010400" cy="26670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4A747876-A581-460D-9D46-5291200AB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90800" y="2100262"/>
              <a:ext cx="7010400" cy="2657475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ED6FD32-7C43-B48B-865F-157CCA35B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59659" y="3386137"/>
              <a:ext cx="2438400" cy="1381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062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814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function(=function without name)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lambda arguments :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Argument: 1&lt;=, expression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filter(function,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out all element of sequence(When condition is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reduce(function,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reduce() belongs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reduced 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641E89-2ACC-215A-307A-30AE0441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996" y="954774"/>
            <a:ext cx="2060597" cy="572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5A54A0-7784-AC8B-1CA2-E40E8B620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96" y="1599308"/>
            <a:ext cx="4426268" cy="5619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3A5E8-600A-D02A-8BE0-883FF4E40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4836" y="1596486"/>
            <a:ext cx="1718056" cy="36930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A8AD618-1A95-A809-6928-4B522A83B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996" y="2233138"/>
            <a:ext cx="3275546" cy="41747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194B6F2-B9BA-B655-7A5D-A401C17271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996" y="2722459"/>
            <a:ext cx="2130175" cy="28366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0D23E16-E0D6-0DCD-FC53-7D4848285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7996" y="3077975"/>
            <a:ext cx="3125684" cy="95269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BA0CBC5-AA8B-03ED-B852-2E2116D3AC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7996" y="4102515"/>
            <a:ext cx="2906244" cy="57268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6230969-EB46-832D-DD4B-181967FA0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996" y="4747049"/>
            <a:ext cx="2365672" cy="57803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08CC13F-AFDF-FE9F-6314-EF1C43C67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7996" y="5396935"/>
            <a:ext cx="2303293" cy="6265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008C24C-C801-6F72-8DE7-7089F61A4A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7996" y="6095373"/>
            <a:ext cx="3527462" cy="60918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F53F4F0-7F2E-6405-24AE-F3C1DC832E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7506" y="6099070"/>
            <a:ext cx="2879155" cy="27580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4D4136A-5F27-783F-66A5-6EA24E0C88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5747" y="5396935"/>
            <a:ext cx="376712" cy="25562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4CB26BB-4C4D-0FBE-1D03-1BEE68D787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7767" y="4741892"/>
            <a:ext cx="3437496" cy="28926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809FF36-9A32-3888-BBD3-CD2E2DF89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4659" y="4105954"/>
            <a:ext cx="1545481" cy="2268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6A35D2F-774C-8831-DC22-350E71609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8487" y="3073016"/>
            <a:ext cx="783713" cy="24649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C42CDE1-1231-F429-8629-36D75C9D60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4365" y="2729098"/>
            <a:ext cx="199303" cy="22275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76DCA86-87EA-85E6-EF80-9169DEEFC4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64376" y="2234152"/>
            <a:ext cx="199303" cy="66110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B4D8CA6-27BD-2C01-CADB-29AEA98B43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8171" y="959827"/>
            <a:ext cx="993169" cy="2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0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For/While Loop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187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sequential traversal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Only implement collection-based iteration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for var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s = “he’,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s: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end=“ ”)  h 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l1 = [“eat”, “sleep”],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enumerate(l1):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0 eat 1 sleep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10, 2):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0 2 4 6 8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d[‘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’]=12, d[‘ab’]=34,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d: print(“%s %d” %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end=‘ ’ 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12 ab 34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else is used with for loops, while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After for/while, executed only when loop is not terminated by 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While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Execute statements repeatedly until condition isn’t satisfied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while (condition): #() isn’t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neccessity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value: use quit value in condition when don’t use counter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pass keyword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pass and comment is that comment is ignored by interpreter, pass isn’t ignored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pass when programmer doesn’t know what code to write(can avoid error)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in function, class, loop, if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22DB323-0B2A-7AD5-8296-CE2F405497F5}"/>
              </a:ext>
            </a:extLst>
          </p:cNvPr>
          <p:cNvGrpSpPr/>
          <p:nvPr/>
        </p:nvGrpSpPr>
        <p:grpSpPr>
          <a:xfrm>
            <a:off x="5987609" y="2705791"/>
            <a:ext cx="3053518" cy="666187"/>
            <a:chOff x="4219575" y="2938462"/>
            <a:chExt cx="4496833" cy="9810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C39DAD-E989-9230-74D8-71B50B44B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575" y="2938462"/>
              <a:ext cx="3752850" cy="9810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9719A8-EB56-AD2A-14C4-7103D912D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2426" y="2938462"/>
              <a:ext cx="743982" cy="98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3886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7204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Else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Decision-making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if (condition): #() isn’t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neccessity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else: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indentation, distinguish whether statement exists in if statement or not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if statement in list comprehension, can provide condition to functions/variables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means else if statement and used in form of if-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-else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Statement(Short Hand If Else Statement)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condition :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statement_If_True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contition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else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statement_If_False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(This used in lambda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lambda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: &lt;state1&gt; if &lt;condition&gt; else &lt;state2&gt;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lambda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: &lt;state1&gt; if &lt;condition&gt; else ( &lt;state2&gt; if &lt;condition&gt; else &lt;state3&gt;) [state1: if, state2: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state3: else]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6AA1C74-4110-0C49-2749-D1DC34361773}"/>
              </a:ext>
            </a:extLst>
          </p:cNvPr>
          <p:cNvGrpSpPr/>
          <p:nvPr/>
        </p:nvGrpSpPr>
        <p:grpSpPr>
          <a:xfrm>
            <a:off x="8320411" y="1816240"/>
            <a:ext cx="3219450" cy="1365047"/>
            <a:chOff x="3714750" y="2419350"/>
            <a:chExt cx="4762500" cy="201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8C984B-BFE4-6D37-C28F-95383C72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0" y="2419350"/>
              <a:ext cx="4762500" cy="2019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8EB43C-A0C8-667D-59A5-FC83AA8C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6025" y="3581400"/>
              <a:ext cx="2181225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37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Case Statement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2607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Match Case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It’s introduced in Python 3.10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match parameter: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pattern1: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pattern2: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_: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#default code when above all cases are fail, _ is wildcard character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match case statement can be used with |, if, dictionary, class, sequence pattern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match case statement with class, import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dataclasses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statement, class name(para, ...) isn’t create instance and just compares instance argument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Benefits: Conciseness, Readability, Safety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EB5D77-B8FB-18CB-3189-FA257EB51711}"/>
              </a:ext>
            </a:extLst>
          </p:cNvPr>
          <p:cNvGrpSpPr/>
          <p:nvPr/>
        </p:nvGrpSpPr>
        <p:grpSpPr>
          <a:xfrm>
            <a:off x="9841190" y="2234152"/>
            <a:ext cx="1647400" cy="2152862"/>
            <a:chOff x="4401345" y="2821631"/>
            <a:chExt cx="3061239" cy="40005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120704B-DFD0-F87D-37E0-0BC596FCB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345" y="2821631"/>
              <a:ext cx="3057525" cy="40005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EA8DC9F-08D3-3CE6-9659-FA1CF1B7B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6059" y="3011353"/>
              <a:ext cx="1456525" cy="756884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9E5C88-751C-D65B-CF5D-FBBC5D7014AB}"/>
              </a:ext>
            </a:extLst>
          </p:cNvPr>
          <p:cNvGrpSpPr/>
          <p:nvPr/>
        </p:nvGrpSpPr>
        <p:grpSpPr>
          <a:xfrm>
            <a:off x="7702939" y="1023703"/>
            <a:ext cx="2646517" cy="4557707"/>
            <a:chOff x="6322400" y="1015063"/>
            <a:chExt cx="2646517" cy="45577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AA1C74-4110-0C49-2749-D1DC34361773}"/>
                </a:ext>
              </a:extLst>
            </p:cNvPr>
            <p:cNvGrpSpPr/>
            <p:nvPr/>
          </p:nvGrpSpPr>
          <p:grpSpPr>
            <a:xfrm>
              <a:off x="6328329" y="1015063"/>
              <a:ext cx="2640588" cy="1119609"/>
              <a:chOff x="3714750" y="2419350"/>
              <a:chExt cx="4762500" cy="20193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88C984B-BFE4-6D37-C28F-95383C72F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4750" y="2419350"/>
                <a:ext cx="4762500" cy="20193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88EB43C-A0C8-667D-59A5-FC83AA8C6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6025" y="3581400"/>
                <a:ext cx="2181225" cy="857250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3BF9976-8A4D-2D23-B8AE-90E5637C7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22400" y="2162859"/>
              <a:ext cx="1876651" cy="1647169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40F3CBB-A726-2221-B759-9C9A5E2F5002}"/>
                </a:ext>
              </a:extLst>
            </p:cNvPr>
            <p:cNvGrpSpPr/>
            <p:nvPr/>
          </p:nvGrpSpPr>
          <p:grpSpPr>
            <a:xfrm>
              <a:off x="6322400" y="3840034"/>
              <a:ext cx="1955661" cy="1732736"/>
              <a:chOff x="1489346" y="2215549"/>
              <a:chExt cx="3676650" cy="3257550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1151790C-4E6B-51F4-B5ED-97CAA194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9346" y="2215549"/>
                <a:ext cx="3676650" cy="3257550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380A086E-E6E2-B69C-D395-160557C28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9807" y="2217016"/>
                <a:ext cx="1386189" cy="726979"/>
              </a:xfrm>
              <a:prstGeom prst="rect">
                <a:avLst/>
              </a:prstGeom>
            </p:spPr>
          </p:pic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1CE141-1498-CCEF-FE90-666EFB248FA1}"/>
              </a:ext>
            </a:extLst>
          </p:cNvPr>
          <p:cNvGrpSpPr/>
          <p:nvPr/>
        </p:nvGrpSpPr>
        <p:grpSpPr>
          <a:xfrm>
            <a:off x="4978604" y="3222222"/>
            <a:ext cx="2597854" cy="3386823"/>
            <a:chOff x="2298702" y="1409768"/>
            <a:chExt cx="4471350" cy="58293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E66413-3CA3-61B7-876E-B4D9023D7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98702" y="1409768"/>
              <a:ext cx="4457700" cy="58293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AD44D93-1C07-5AD9-4F1C-943582F0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74402" y="1622642"/>
              <a:ext cx="329565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266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3012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Block of statements that returns specific task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Benefits: increase code readability, reusability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(parameters):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return expression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-&gt;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“””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”””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return expression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function used for protecting from thing happening outside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function: function without name, implement using lambda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fun1 = lambda x : x*x*x, print(fun1(2))  8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 by Reference and Pass by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Every variable name is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Update value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affects original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def fun1(x): x[0]=20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Reassignment value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doesn;t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affect to original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def fun1(x): x = [20, 30, 40] or def fun1(x): x = 20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of Function Arguments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Parameter that assumes default value if value isn’t provided like def func1(x, y=10): 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 arguments are filled from right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Keyword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Transfer argument name with value like func1(a=‘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Order of parameters is ignored like func1(a=‘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 and func1(b=‘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 have same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Positional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Arguments are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transfered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corresponding order of parameters like fun1(‘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2) and fun1(2,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have different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Arbitrary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(non-keyword arguments),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 arguments) can pass variable number of arguments to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method and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Method: dependent on object, include self,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Function: independent, can have no parameter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6AA1C74-4110-0C49-2749-D1DC34361773}"/>
              </a:ext>
            </a:extLst>
          </p:cNvPr>
          <p:cNvGrpSpPr/>
          <p:nvPr/>
        </p:nvGrpSpPr>
        <p:grpSpPr>
          <a:xfrm>
            <a:off x="8716183" y="931330"/>
            <a:ext cx="3219450" cy="1365047"/>
            <a:chOff x="3714750" y="2419350"/>
            <a:chExt cx="4762500" cy="201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8C984B-BFE4-6D37-C28F-95383C72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0" y="2419350"/>
              <a:ext cx="4762500" cy="2019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8EB43C-A0C8-667D-59A5-FC83AA8C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6025" y="3581400"/>
              <a:ext cx="2181225" cy="85725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371D1F-EA72-11D2-346C-97DAACC634A5}"/>
              </a:ext>
            </a:extLst>
          </p:cNvPr>
          <p:cNvGrpSpPr/>
          <p:nvPr/>
        </p:nvGrpSpPr>
        <p:grpSpPr>
          <a:xfrm>
            <a:off x="8716183" y="2362108"/>
            <a:ext cx="3302743" cy="1296316"/>
            <a:chOff x="3581400" y="2438400"/>
            <a:chExt cx="5047685" cy="1981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E27181-E7F4-6402-CBFF-11CAABC78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400" y="2438400"/>
              <a:ext cx="5029200" cy="1981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8D39AF6-6FEB-87D8-4D94-833DED75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4360" y="3181287"/>
              <a:ext cx="3514725" cy="28575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411F3-935F-B8A8-A0FE-82F0B2D6549C}"/>
              </a:ext>
            </a:extLst>
          </p:cNvPr>
          <p:cNvGrpSpPr/>
          <p:nvPr/>
        </p:nvGrpSpPr>
        <p:grpSpPr>
          <a:xfrm>
            <a:off x="8716183" y="3711559"/>
            <a:ext cx="2643188" cy="732549"/>
            <a:chOff x="3986212" y="2843212"/>
            <a:chExt cx="4227285" cy="1171575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C627D2C-8063-C0E3-9DD1-FF5258D9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6212" y="2843212"/>
              <a:ext cx="4219575" cy="117157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8BB84F0-79FB-9233-6AE1-6975B1DA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9667" y="2843212"/>
              <a:ext cx="1143830" cy="897589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E62631-2B3C-C430-A841-2B4A012D036B}"/>
              </a:ext>
            </a:extLst>
          </p:cNvPr>
          <p:cNvGrpSpPr/>
          <p:nvPr/>
        </p:nvGrpSpPr>
        <p:grpSpPr>
          <a:xfrm>
            <a:off x="8716183" y="4490490"/>
            <a:ext cx="3290648" cy="864443"/>
            <a:chOff x="5636806" y="4206157"/>
            <a:chExt cx="5438775" cy="142875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B0DF0D-8C75-F2D6-3B57-79BB5694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36806" y="4206157"/>
              <a:ext cx="3933825" cy="14287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BDB7ED75-8ABC-8B7D-77E7-E8484844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70631" y="4206157"/>
              <a:ext cx="1504950" cy="8001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80811C-6B2E-732F-F57B-0C74A8AB5A76}"/>
              </a:ext>
            </a:extLst>
          </p:cNvPr>
          <p:cNvGrpSpPr/>
          <p:nvPr/>
        </p:nvGrpSpPr>
        <p:grpSpPr>
          <a:xfrm>
            <a:off x="9453775" y="5401926"/>
            <a:ext cx="833226" cy="1278424"/>
            <a:chOff x="5386387" y="2338387"/>
            <a:chExt cx="1421635" cy="2181225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0F97084-04B0-2DBB-2906-0A66EC20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86387" y="2338387"/>
              <a:ext cx="1419225" cy="2181225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623A1DE-CCE4-3B80-83D6-53673BCED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1797" y="4014787"/>
              <a:ext cx="27622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83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1434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Giving extended meaning beyond predefined operational meaning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Shows different behavior for objects of different classes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overload all existing operators, but can’t create new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 or magic function is automatically invoked like __add__ when using +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operator overloading, must redefine special function or magic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overload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operator(and, or, not) by __and__, __or__, __not__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E5B4BF-ECCC-1961-D23B-BDC68CBF8A30}"/>
              </a:ext>
            </a:extLst>
          </p:cNvPr>
          <p:cNvGrpSpPr/>
          <p:nvPr/>
        </p:nvGrpSpPr>
        <p:grpSpPr>
          <a:xfrm>
            <a:off x="8969663" y="1090142"/>
            <a:ext cx="2836056" cy="3039071"/>
            <a:chOff x="3900487" y="1076325"/>
            <a:chExt cx="4391025" cy="47053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424D23-8D02-2493-1A07-E559AB1F3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0487" y="1076325"/>
              <a:ext cx="4391025" cy="470535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63E7F70F-6DC7-EB5C-B614-64F90628F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55057" y="1534464"/>
              <a:ext cx="933450" cy="1800225"/>
            </a:xfrm>
            <a:prstGeom prst="rect">
              <a:avLst/>
            </a:prstGeom>
          </p:spPr>
        </p:pic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17665658-BFF6-1F57-8A18-A189D3B4C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63" y="2446323"/>
            <a:ext cx="1823484" cy="300601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D9A855D-E54E-3EF7-97D7-370C0E08C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0335" y="2446323"/>
            <a:ext cx="1500524" cy="218122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EC5C9CE-4438-1E69-219D-447779D7A2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047" y="2446323"/>
            <a:ext cx="1709084" cy="4162721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F4576E0-F84D-FD47-AB71-0B68EBB35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4320" y="2446323"/>
            <a:ext cx="1441064" cy="1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50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8956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User-defined blueprint or prototype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obj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#Create instance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Attributes are variables, always public, can be accessed using dot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Object(instance) consists of identity, attribute(state), method(behaviors)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initialization of attributes, use def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__(): ... [__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 is similar to constructor]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defining class without attributes, methods, insert pass keyword in class(For pass keyword, code of class is skipped)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representing object as string, use def __str__(): ... 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class Test(object) == class Test (object is root of all classes)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__() of parent class in child class isn’t called, child class can’t use attributes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super()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objects that represent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Single Inheritance: 1 child, 1 parent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Multiple Inheritance: 1 child, n parents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Multilevel Inheritance: 1 grandchild, 1 child, 1 parent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Hierarchical Inheritance: 1&lt;= child, 1 parent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Hybrid Inheritance: blend of 1&lt;= type of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__(double underscores) before attribute’s name, make variable to private(__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[&gt;=2 _ prefix, &lt;=1 _ suffix is replaced with _classname__val1]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_(single underscore) before attribute’s name, make variable to protected(only access in itself class or child class)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0807A5B-5536-0208-822E-F162FB1B2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348" y="1004383"/>
            <a:ext cx="2307892" cy="239443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A785AC-A498-C465-3199-A90C54228063}"/>
              </a:ext>
            </a:extLst>
          </p:cNvPr>
          <p:cNvGrpSpPr/>
          <p:nvPr/>
        </p:nvGrpSpPr>
        <p:grpSpPr>
          <a:xfrm>
            <a:off x="7102752" y="2950077"/>
            <a:ext cx="2029966" cy="2288855"/>
            <a:chOff x="3952875" y="1009650"/>
            <a:chExt cx="4291400" cy="48387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C04D280-1D33-2E8A-5204-A6566E4B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2875" y="1009650"/>
              <a:ext cx="4286250" cy="48387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96B147-2465-75E8-69F6-F1E9FE2E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6050" y="5173061"/>
              <a:ext cx="1038225" cy="60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3449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438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that contains 1&lt;= abstract methods is called 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 method is method that has declaration but doesn’t have implementation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Python doesn’t provide abstract class, import ABC(from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ABC works by decorating base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method as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abtract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registering concrete classes as implementation of abstract base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becomes abstract when decorated with @abstractmethod (for @abstractmethod,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abstractmethod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from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import ABC,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abstractmethod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(ABC):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@abstractmethod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(self):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pass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class child1_name(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(self):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(using direct subclassing), python class management is used to recognize Plugin implementation as implementing abstract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PluginBase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not use abs(using direct subclassing), possible that finding all implementations of plugin by asking base class for list of known child classes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Concrete class contains only normal methods, abstract class contains both(concrete, abstract)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Concrete class provides implementation of abstract 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Instantiation of abstract base class is impossible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After Python 3.3, @abc.abstractproperty isn’t work. so use @abc.abstractmethod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E2A4F6-49F1-7388-81DA-92F94843AA49}"/>
              </a:ext>
            </a:extLst>
          </p:cNvPr>
          <p:cNvGrpSpPr/>
          <p:nvPr/>
        </p:nvGrpSpPr>
        <p:grpSpPr>
          <a:xfrm>
            <a:off x="9998863" y="5015885"/>
            <a:ext cx="1914726" cy="1639556"/>
            <a:chOff x="4505325" y="2066925"/>
            <a:chExt cx="3181350" cy="27241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06B578-84AD-FFEF-A657-C5E56AD50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5325" y="2066925"/>
              <a:ext cx="3181350" cy="272415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CCA28DDB-67F9-252F-DEB0-DADC0F2C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5950" y="4219575"/>
              <a:ext cx="1990725" cy="5715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FCF875-C7A5-9766-C9EB-0DDC5F4C2F5C}"/>
              </a:ext>
            </a:extLst>
          </p:cNvPr>
          <p:cNvGrpSpPr/>
          <p:nvPr/>
        </p:nvGrpSpPr>
        <p:grpSpPr>
          <a:xfrm>
            <a:off x="7891289" y="5015885"/>
            <a:ext cx="1984633" cy="1616662"/>
            <a:chOff x="4529137" y="2152650"/>
            <a:chExt cx="3133725" cy="255270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7178601-15C4-CD99-ABAC-29934B670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9137" y="2152650"/>
              <a:ext cx="3133725" cy="25527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02E4471-C096-59F3-DD21-B1FFED3DF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3909" y="2398446"/>
              <a:ext cx="590551" cy="600075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057FD85-B8E5-D526-BCDE-86348A264763}"/>
              </a:ext>
            </a:extLst>
          </p:cNvPr>
          <p:cNvGrpSpPr/>
          <p:nvPr/>
        </p:nvGrpSpPr>
        <p:grpSpPr>
          <a:xfrm>
            <a:off x="6136335" y="4669556"/>
            <a:ext cx="1632013" cy="1962991"/>
            <a:chOff x="2686535" y="2291409"/>
            <a:chExt cx="1776855" cy="2137208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57823736-7FD8-58B5-651E-AED46604E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0034"/>
            <a:stretch/>
          </p:blipFill>
          <p:spPr>
            <a:xfrm>
              <a:off x="2686535" y="3983696"/>
              <a:ext cx="1773375" cy="44492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E41E511-BE95-A19B-F5E0-470323DAA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13947" y="4141650"/>
              <a:ext cx="849443" cy="18600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67D9793-4D02-D0C7-F255-628E75A12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9479"/>
            <a:stretch/>
          </p:blipFill>
          <p:spPr>
            <a:xfrm>
              <a:off x="2690015" y="2291409"/>
              <a:ext cx="1773375" cy="1808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633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9362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 error: stop execution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Exception: change normal flow of program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encounter syntax error like misspelled keyword, missing colon,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operation or function is applied to object of wrong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variable or function name isn’t found in current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out of range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key isn’t found in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invalid argument or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access non-exist attribute or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I/O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ZeroDivisionError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divide zero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ImportError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fail to find or load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Handling Exception using try, except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try: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except [Error]: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else: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finally: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else is used end of except statement and executed only if try clause doesn’t raise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finally statements always be executed after try, except blocks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raise statement allows to force specific exception to occur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Advantage: improved program reliability, simplified error handling, cleaner code, easier debugging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Disadvantage: performance overhead, increased code complexity, possible security risks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E2A34E45-CEC9-43FA-69F8-9B6918D97BCA}"/>
              </a:ext>
            </a:extLst>
          </p:cNvPr>
          <p:cNvGrpSpPr/>
          <p:nvPr/>
        </p:nvGrpSpPr>
        <p:grpSpPr>
          <a:xfrm>
            <a:off x="3849185" y="3912190"/>
            <a:ext cx="1832462" cy="1241633"/>
            <a:chOff x="4605337" y="2419350"/>
            <a:chExt cx="2981325" cy="2020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351E67-322E-5561-2054-F230388A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5337" y="2419350"/>
              <a:ext cx="2981325" cy="20193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B7EB786-27E8-571F-B7F1-F5042484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5037" y="3925075"/>
              <a:ext cx="1571625" cy="51435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222101-5B2F-BFC2-D0FE-80137A1DA056}"/>
              </a:ext>
            </a:extLst>
          </p:cNvPr>
          <p:cNvGrpSpPr/>
          <p:nvPr/>
        </p:nvGrpSpPr>
        <p:grpSpPr>
          <a:xfrm>
            <a:off x="7852567" y="5111248"/>
            <a:ext cx="3931773" cy="1286488"/>
            <a:chOff x="4640727" y="2847975"/>
            <a:chExt cx="6934200" cy="226889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83C0BB8-8EF5-5CA8-B848-5985DF1F1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3437" y="2847975"/>
              <a:ext cx="2905125" cy="116205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62B2165-D82B-E185-0A8E-08DB7EBE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0727" y="4021491"/>
              <a:ext cx="6934200" cy="109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6221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17588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Each line is terminated with EOL(End Of Line) like comma, newline character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file has no terminator for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Advantage: Versatility, Flexibility, User-friendly, Cross-platform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Disadvantage: Error-prone, Security risks, Complexity, Performance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Open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f = open(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r”filename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“mode”) [r is used for preventing to be treated as special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r: open existing file for 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w: open existing file for write(If already contains data, override data and if file isn’t exist, create file)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a: open existing file for append(not override), Create file if file isn’t exist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r+: read and write, override data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w+: read and write, override data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a+: read and append, not override(Create file if file isn’t exist)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 loop like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file: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(length)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 or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(5))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with statement like with open(“test.txt”) as file: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print(data)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()[Read 1 line] 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file.readlines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()[Read all line]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Creating and Write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write() like f = open(‘test.txt’, ‘w’),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with() and write() like with open(‘test.txt’, ‘w’) as 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writelines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‘\n’ is treated as special character of 2 bytes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rstrip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strip each line of file off spaces from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lstrip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strip each line of file off spaces from left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Close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92B8EC5D-C781-E850-8F6C-2AEEB39AA287}"/>
              </a:ext>
            </a:extLst>
          </p:cNvPr>
          <p:cNvGrpSpPr/>
          <p:nvPr/>
        </p:nvGrpSpPr>
        <p:grpSpPr>
          <a:xfrm>
            <a:off x="6174244" y="2626365"/>
            <a:ext cx="1494931" cy="921292"/>
            <a:chOff x="5088764" y="4222482"/>
            <a:chExt cx="3307523" cy="2038350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E341854-BBA4-ACA5-4493-C5601A04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0637" y="4222482"/>
              <a:ext cx="3295650" cy="11430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01E4CDD-3CD4-2E33-51E5-16D6D05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8764" y="5365482"/>
              <a:ext cx="1781174" cy="895350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B1C2A9F-28F5-C810-6ABB-BD79CF695555}"/>
              </a:ext>
            </a:extLst>
          </p:cNvPr>
          <p:cNvGrpSpPr/>
          <p:nvPr/>
        </p:nvGrpSpPr>
        <p:grpSpPr>
          <a:xfrm>
            <a:off x="7040847" y="945226"/>
            <a:ext cx="4727147" cy="1155736"/>
            <a:chOff x="5964062" y="955174"/>
            <a:chExt cx="4961368" cy="12130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A72E9D-63F9-0CEF-58F5-058E4A715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4062" y="955174"/>
              <a:ext cx="3063771" cy="77387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BE72394-EAD1-A601-4E9A-1F6DA7A98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4062" y="1722125"/>
              <a:ext cx="1788786" cy="348877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7D5431F-AB2F-0D24-A295-D9716E0B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22467" y="958920"/>
              <a:ext cx="1902963" cy="6343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B5E7360-1461-E5C6-A5D2-AE453B15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29587" y="1603629"/>
              <a:ext cx="919766" cy="56454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E6A254A-B4E0-9DA2-A2EB-D2FA1A2B526A}"/>
              </a:ext>
            </a:extLst>
          </p:cNvPr>
          <p:cNvGrpSpPr/>
          <p:nvPr/>
        </p:nvGrpSpPr>
        <p:grpSpPr>
          <a:xfrm>
            <a:off x="1950443" y="5777642"/>
            <a:ext cx="4345637" cy="820398"/>
            <a:chOff x="3590925" y="2943225"/>
            <a:chExt cx="6600825" cy="1246148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24AF469-D8A3-2DA9-E6FB-4E4472E8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0925" y="2943225"/>
              <a:ext cx="5010150" cy="97155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362851-210B-D1E8-2A91-77939C1E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90925" y="3922673"/>
              <a:ext cx="6600825" cy="2667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FBB1281-0788-E026-302D-685832CE3D2F}"/>
              </a:ext>
            </a:extLst>
          </p:cNvPr>
          <p:cNvGrpSpPr/>
          <p:nvPr/>
        </p:nvGrpSpPr>
        <p:grpSpPr>
          <a:xfrm>
            <a:off x="7695216" y="2612857"/>
            <a:ext cx="4324679" cy="4043875"/>
            <a:chOff x="7413609" y="2446323"/>
            <a:chExt cx="4504590" cy="4212104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12D01D5A-3DCD-3EAD-0869-9596C3BFD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13609" y="2446323"/>
              <a:ext cx="2832640" cy="4212104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28DF617-D479-610B-B991-8A9AF16A9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441002" y="2446323"/>
              <a:ext cx="2477197" cy="1115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242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83607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with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Used in exception handling to make code cleaner and more readable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with open(“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“mode”) as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When using with statement,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isn’t needed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with statement itself ensures proper acquisition and release of resources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not use with statement, must close file for applying modification of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use with statement in user-defined objects, add __enter__() and __exit()__ in object methods(Context Manager)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as soon as execution with statement, instance is created and __enter__() is called(return file descriptor)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code inside with statement is executed, __exit__() is called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contextlib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support with statement in user-defined objects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yield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Suspends execution of function and sends value back to caller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Retain state to enable function to resume where it left 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yield when want to iterate over a sequence and don’t want to store entire sequence in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Used in generators(generator function is defined like normal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def contains yield, function automatically becomes generator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Difference of return and yield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send value back to caller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Yield produce a sequence of values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3089309-E4DB-4AE6-D166-DFE258717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782" y="1453724"/>
            <a:ext cx="2885022" cy="23227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E9FA40-47BB-1FA3-040B-A0CDC4D7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782" y="1047235"/>
            <a:ext cx="2309356" cy="33468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4EB483-CD47-45C5-7905-44BE166B8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7728" y="3858413"/>
            <a:ext cx="2468516" cy="2750632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8523841-8C35-B13F-5C3E-E93A62E46312}"/>
              </a:ext>
            </a:extLst>
          </p:cNvPr>
          <p:cNvGrpSpPr/>
          <p:nvPr/>
        </p:nvGrpSpPr>
        <p:grpSpPr>
          <a:xfrm>
            <a:off x="6460978" y="4282571"/>
            <a:ext cx="2468517" cy="2302308"/>
            <a:chOff x="4186237" y="1647825"/>
            <a:chExt cx="3819525" cy="356235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B37B785-128C-D5C4-34A1-D84E3516C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6237" y="1647825"/>
              <a:ext cx="3819525" cy="356235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26679A0-F838-0592-F9B2-3EF53347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6275" y="2456636"/>
              <a:ext cx="409575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764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17504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Reading and Writing CSV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CSV(Comma Separated Values) is the most common import/export format for spreadsheet, DB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handling csv file, import csv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opening file, use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reading,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csv.reader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csv.reader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dialect=‘excel’,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fmtparams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writing,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dialect=‘excel’,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fmtparams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(fields): write single 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(rows): write multiple 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csv.DictWriter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fieldnames,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extrasaction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=‘raise’, dialect=‘excel’,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wrtieheader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write 1st row of file using specified fieldnames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write all rows, only value of dictionary is written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73DE5C-B6BE-1937-CBDE-175B10020323}"/>
              </a:ext>
            </a:extLst>
          </p:cNvPr>
          <p:cNvGrpSpPr/>
          <p:nvPr/>
        </p:nvGrpSpPr>
        <p:grpSpPr>
          <a:xfrm>
            <a:off x="8091124" y="950963"/>
            <a:ext cx="3708120" cy="1568069"/>
            <a:chOff x="7366280" y="1828868"/>
            <a:chExt cx="5901398" cy="24955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127C70-DBEB-B20B-F48F-0C8160AF1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280" y="1828868"/>
              <a:ext cx="3905250" cy="2495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8F2000-E93D-B9EB-C728-30A40134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7428" y="1854678"/>
              <a:ext cx="2000250" cy="12001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D1B1B18-46EC-A4D9-0A2F-B9D8FEE6B2E3}"/>
              </a:ext>
            </a:extLst>
          </p:cNvPr>
          <p:cNvGrpSpPr/>
          <p:nvPr/>
        </p:nvGrpSpPr>
        <p:grpSpPr>
          <a:xfrm>
            <a:off x="7883230" y="2652029"/>
            <a:ext cx="3939019" cy="3373879"/>
            <a:chOff x="-789419" y="0"/>
            <a:chExt cx="6638926" cy="568642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81C2525-E53F-1793-4529-ECB9A89B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89419" y="0"/>
              <a:ext cx="6638925" cy="568642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A552D26-00C3-82C2-4747-B980BAE7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84721" y="2026360"/>
              <a:ext cx="2664786" cy="1725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45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97779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that returns iterator(generator object,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using yield keyword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Defined like normal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def contains yield, function automatically becomes generator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yield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Generator objects are used by calling next() of generator object or using generator object in for in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FB840B1-F4EF-66FC-5D6D-6EABBFDBC4D5}"/>
              </a:ext>
            </a:extLst>
          </p:cNvPr>
          <p:cNvGrpSpPr/>
          <p:nvPr/>
        </p:nvGrpSpPr>
        <p:grpSpPr>
          <a:xfrm>
            <a:off x="8182258" y="963304"/>
            <a:ext cx="2255308" cy="1654224"/>
            <a:chOff x="3933825" y="1843087"/>
            <a:chExt cx="4324350" cy="31718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682DE9-2E21-97D8-BA6A-D47EDBBA7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3825" y="1843087"/>
              <a:ext cx="4324350" cy="31718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147A380-D2D8-598A-5673-ED5291594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5750" y="1843087"/>
              <a:ext cx="352425" cy="86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7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06086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Decorator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wrap another function in order to extend behavior of wrapped function without permanently modifying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 object that remembers values in enclosing scopes even if not present in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nested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Condition: nested function uses attributes or methods of parent function, parent class returns nested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__closure__, can know what variables are stored inside closure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Useful in data hiding, reducing global variables, avoiding needless use of 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class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Functions are first class objects that means that functions can be used or passed as arguments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Properties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is instance of object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store function in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pass function as parameter to another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return function from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store in data structure such as lists, hash tables,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@fun1_name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def fun2_name():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fun2_name():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fun2_name = fun1_name(fun2_name)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fun2_name function is used as parameter of func1_name decorator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fun1_name, wrapped function uses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to passes  tuple of positional arguments or dictionary arguments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Chaining Decorators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Decorating function with multiple decorators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@deco1, @deco2, def fun1(): == deco1(deco2(fun1))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5B712445-082F-0A28-1990-9CA77B9193FD}"/>
              </a:ext>
            </a:extLst>
          </p:cNvPr>
          <p:cNvGrpSpPr/>
          <p:nvPr/>
        </p:nvGrpSpPr>
        <p:grpSpPr>
          <a:xfrm>
            <a:off x="9490740" y="2166497"/>
            <a:ext cx="1201994" cy="1032899"/>
            <a:chOff x="7825695" y="932854"/>
            <a:chExt cx="2106022" cy="18097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D32F9FA-45EF-A38F-8BDC-D80E6DED1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5695" y="932854"/>
              <a:ext cx="2105025" cy="18097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51CEB4E-1538-A414-49A0-7913F08DC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2117" y="1861130"/>
              <a:ext cx="609600" cy="5715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383FFE7-8CF6-3B2E-7044-31A9B1DE710A}"/>
              </a:ext>
            </a:extLst>
          </p:cNvPr>
          <p:cNvGrpSpPr/>
          <p:nvPr/>
        </p:nvGrpSpPr>
        <p:grpSpPr>
          <a:xfrm>
            <a:off x="5021025" y="2970535"/>
            <a:ext cx="3368826" cy="1353883"/>
            <a:chOff x="4607065" y="3352530"/>
            <a:chExt cx="7191375" cy="289010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143698-2F92-085C-08E1-33F22835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07065" y="3356564"/>
              <a:ext cx="7191375" cy="28860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67D30FD-75C6-6884-2ECD-65E9484E7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8800" y="3352530"/>
              <a:ext cx="4889640" cy="53031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65EF80A-BC63-2D7F-0E54-09FB44D74BBF}"/>
              </a:ext>
            </a:extLst>
          </p:cNvPr>
          <p:cNvGrpSpPr/>
          <p:nvPr/>
        </p:nvGrpSpPr>
        <p:grpSpPr>
          <a:xfrm>
            <a:off x="10753468" y="2155609"/>
            <a:ext cx="1199868" cy="1043787"/>
            <a:chOff x="4924425" y="2409825"/>
            <a:chExt cx="2343150" cy="203835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1AA04D5-31A0-5521-E838-2456688F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4425" y="2409825"/>
              <a:ext cx="2343150" cy="203835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9F3F063-0DAF-EC94-E036-5519CF81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15859" y="2416888"/>
              <a:ext cx="447675" cy="37147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CB33779-FB3C-0E13-C051-F2244AF80546}"/>
              </a:ext>
            </a:extLst>
          </p:cNvPr>
          <p:cNvGrpSpPr/>
          <p:nvPr/>
        </p:nvGrpSpPr>
        <p:grpSpPr>
          <a:xfrm>
            <a:off x="9509128" y="3270337"/>
            <a:ext cx="2425046" cy="3160656"/>
            <a:chOff x="3500437" y="38100"/>
            <a:chExt cx="5203407" cy="6781800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09ED303F-C9B9-9732-7B74-8A7D98CC8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00437" y="38100"/>
              <a:ext cx="5191125" cy="67818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8CD9AD6-03E0-4EDD-7C18-6FDE80408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53149" y="3429000"/>
              <a:ext cx="3450695" cy="774142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4C09FF1-538E-88DA-7845-1AF4DE4D5151}"/>
              </a:ext>
            </a:extLst>
          </p:cNvPr>
          <p:cNvGrpSpPr/>
          <p:nvPr/>
        </p:nvGrpSpPr>
        <p:grpSpPr>
          <a:xfrm>
            <a:off x="8514310" y="2166497"/>
            <a:ext cx="923854" cy="2402888"/>
            <a:chOff x="3369894" y="910991"/>
            <a:chExt cx="2028825" cy="527685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E4AF1F86-6C2E-2AB5-2496-3D15A8A42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69894" y="910991"/>
              <a:ext cx="2028825" cy="527685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B755C3E8-D846-9164-4517-C88C93B6C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30699" y="4141907"/>
              <a:ext cx="466725" cy="60007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3006952-0826-6C5E-DD9B-8C1EF4A3F8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29473" y="931064"/>
            <a:ext cx="1567915" cy="119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1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 Concept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2388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 Concept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Concept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Logical entity that contains attribute(public variable) and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For access attribute, use dot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Consists of state(attribute), behavior(method), identity(unique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Having many forms using overriding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Wrapping data and method that work on data with one unit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 class(base class), child class(derived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Provide reusability of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Single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Multilevel Inheritance: a derived class to inherit properties from immediate parent class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                which in turn inherits properties from his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Hierarchical inheritance: more than one derived class to inherit properties from a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Multiple Inheritance: one derived class to inherit properties from more than one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Hide unnecessary code details from user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Achieved by creating 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self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to current object(not keyword)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 of 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parameter of instance method and constructor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modify object’s properties and execute tasks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use another parameter name in place of self(but using self increases readability of code)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E1DB7D3F-1D08-F27E-42CA-2B29DED50B0F}"/>
              </a:ext>
            </a:extLst>
          </p:cNvPr>
          <p:cNvGrpSpPr/>
          <p:nvPr/>
        </p:nvGrpSpPr>
        <p:grpSpPr>
          <a:xfrm>
            <a:off x="9386780" y="952682"/>
            <a:ext cx="2498725" cy="2073257"/>
            <a:chOff x="3457575" y="1236648"/>
            <a:chExt cx="5276850" cy="437833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42B59AB-9009-33A4-EED6-EA24FB106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7575" y="1243012"/>
              <a:ext cx="5276850" cy="43719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CB98F0C-0417-F6F6-729A-00BADE91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1275" y="1236648"/>
              <a:ext cx="2343150" cy="1209675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007A12D-559A-4399-5441-BC6F4CF12054}"/>
              </a:ext>
            </a:extLst>
          </p:cNvPr>
          <p:cNvGrpSpPr/>
          <p:nvPr/>
        </p:nvGrpSpPr>
        <p:grpSpPr>
          <a:xfrm>
            <a:off x="9382821" y="3154791"/>
            <a:ext cx="2321814" cy="3501752"/>
            <a:chOff x="2783586" y="1254715"/>
            <a:chExt cx="4547152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FCE31F9-47C3-F0FF-C3EF-0EA27DA5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3586" y="1254715"/>
              <a:ext cx="4547152" cy="6858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9BFF53-CD5F-66FD-2C1A-A3886956C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3073" y="2026360"/>
              <a:ext cx="1619250" cy="1390650"/>
            </a:xfrm>
            <a:prstGeom prst="rect">
              <a:avLst/>
            </a:prstGeom>
          </p:spPr>
        </p:pic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F736F218-AF80-E6C1-FC32-3FD331855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150" y="5470453"/>
            <a:ext cx="2533540" cy="9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8634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 takes user input and converts “string”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input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 stop and wait user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returned object is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2.x, automatically convert input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Vulnerability: variable/function name as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explicitly convert input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raw_input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old version(python 2.x), it similar input() in Python 3.x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method is same as input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split(), map(), get 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split() is used to separate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input().split(separator,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separator: delimiter(default: white 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number(default: -1(no limit)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empty in (), white space is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map() is used to convert string to int or float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map object(iterator)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map(fun,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fun: function to which map passes each elements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which is to be mapped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input(),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input(“enter 2 values: “).split() # input value: 2,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# print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print(y) # print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m, n = map(int, input().split())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273E3095-1718-67A5-787F-7BEB60CE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1" y="999820"/>
            <a:ext cx="3581400" cy="561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F6FB22B-3393-1E29-79D1-641C74DA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01" y="1602771"/>
            <a:ext cx="3647923" cy="19233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C7BF31-43E9-9B00-DE23-245147DED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820" y="3745252"/>
            <a:ext cx="2140247" cy="1106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00884-CB1B-DD19-58F0-1F7E73BD3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974" y="3741172"/>
            <a:ext cx="2376037" cy="495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6EA42-04AB-9DE1-A591-F5707C3E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820" y="4878820"/>
            <a:ext cx="3192233" cy="79201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25F5284-20C1-60A8-0D43-8B7842540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820" y="5703697"/>
            <a:ext cx="3186187" cy="7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2312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from stdin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sys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get input from command line and internally call input(), automatically add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Reading multiple files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providing file 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command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23D3B6-34FB-C7C9-2977-02BA8D8A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58" y="953983"/>
            <a:ext cx="1743076" cy="1214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3363B-16F1-0FC3-C54A-914A7E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897" y="2225628"/>
            <a:ext cx="3957806" cy="89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EA7C-C361-8FE5-B425-5702A757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293" y="2234152"/>
            <a:ext cx="2350240" cy="8914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A6162CC-D6FB-C6E7-4E16-CC4E90F6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0" y="3253914"/>
            <a:ext cx="1678414" cy="167296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1235F24-F019-BEA4-9795-1B50D7C74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461" y="3241465"/>
            <a:ext cx="4185667" cy="16729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3DC7150-8232-BB1D-4AD3-4AF16FF2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40" y="4980161"/>
            <a:ext cx="7284406" cy="1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955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 of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 = “hello” 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b = 10  &lt;class ‘int’&gt;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 = 11.2  &lt;class ‘float’&gt;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d = (“val1”, “val2”, “val3”)  &lt;class ‘tuple’&gt;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 = {“val1”:1, “val2”:2, “val3”:3}  &lt;class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 = [“val1”, “val2”, “val3”]  &lt;class ‘list’&gt;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Character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loop(if-else) statement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string indexing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input()[0]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input()[2]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input()[-1]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can’t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escape character,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escape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 can’t read input data by limiting string length,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input data by limiting string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Fast I/O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().strip().split())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a, b, c,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string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Adding buffered IO code before submission code to make output faster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implements common interface(file-like object)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have internal pointer, every call of read(n) pointer advances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atexit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 provides simple interface to register function to be called when program closes down normally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input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os.fstat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s = input().decode()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(str(n)+”\n”)#integer, write(s)#string, write(“ “.join(map(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str,arr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))+”\n”) #array(list)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905C9C-B0BB-5A53-A90D-FB918D2F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11" y="3180044"/>
            <a:ext cx="2433638" cy="342900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72D7E-CA02-F8C2-EBF3-D1F31F99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880"/>
              </p:ext>
            </p:extLst>
          </p:nvPr>
        </p:nvGraphicFramePr>
        <p:xfrm>
          <a:off x="4381656" y="1062942"/>
          <a:ext cx="47890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type() gets return value’s type of 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input(“enter:”),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‘str’&gt;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int(input(“enter:”)),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‘int’&gt;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(4)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3964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as list or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[], n = int(input()) #Using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 #Using list of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[input(), int(input())]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try: #Using 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while True: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(int(input()))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except: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a = list(map(int, input().strip().split()))[:n] #Using map()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[int(t) for t in input().split()] #input: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print(“{}, {}”.format(x, y)) 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 = [int(x) for x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().split()] #input: 2 3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 [2, 3, 4]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 = list(map(int, input().split())) #input: 4, 5, 6, 1, 56, 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print(n)  [4, 5, 6, 1, 56, 21]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input().split() #input: hello 2 0 2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print(str,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hello [2, 0, 2, 0]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15166</TotalTime>
  <Words>19757</Words>
  <Application>Microsoft Office PowerPoint</Application>
  <PresentationFormat>와이드스크린</PresentationFormat>
  <Paragraphs>3472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김 성호</cp:lastModifiedBy>
  <cp:revision>944</cp:revision>
  <dcterms:created xsi:type="dcterms:W3CDTF">2023-11-29T11:04:36Z</dcterms:created>
  <dcterms:modified xsi:type="dcterms:W3CDTF">2024-05-31T16:37:58Z</dcterms:modified>
</cp:coreProperties>
</file>