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34" r:id="rId3"/>
    <p:sldId id="317" r:id="rId4"/>
    <p:sldId id="319" r:id="rId5"/>
    <p:sldId id="320" r:id="rId6"/>
    <p:sldId id="322" r:id="rId7"/>
    <p:sldId id="321" r:id="rId8"/>
    <p:sldId id="323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5" r:id="rId19"/>
    <p:sldId id="336" r:id="rId20"/>
    <p:sldId id="337" r:id="rId21"/>
    <p:sldId id="339" r:id="rId22"/>
    <p:sldId id="338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8" r:id="rId31"/>
    <p:sldId id="347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4" autoAdjust="0"/>
    <p:restoredTop sz="94660"/>
  </p:normalViewPr>
  <p:slideViewPr>
    <p:cSldViewPr snapToGrid="0">
      <p:cViewPr>
        <p:scale>
          <a:sx n="66" d="100"/>
          <a:sy n="66" d="100"/>
        </p:scale>
        <p:origin x="-21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919936"/>
              </p:ext>
            </p:extLst>
          </p:nvPr>
        </p:nvGraphicFramePr>
        <p:xfrm>
          <a:off x="126230" y="882634"/>
          <a:ext cx="2629670" cy="642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6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 : S/W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구현해야할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대상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구현하기 위한 설계도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Instance: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구현된 실체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4E8CB96-1DF7-9BF7-9503-AB685E99D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060806"/>
              </p:ext>
            </p:extLst>
          </p:nvPr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6D9B6CF-332F-6678-D991-C49DF49EF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84944"/>
              </p:ext>
            </p:extLst>
          </p:nvPr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A2D033E-4678-1164-41B1-AAB0BC285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819775"/>
              </p:ext>
            </p:extLst>
          </p:nvPr>
        </p:nvGraphicFramePr>
        <p:xfrm>
          <a:off x="126230" y="1701784"/>
          <a:ext cx="663017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01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Placeholder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함수의 매개변수 목록에 실제 값이 전달되지 않는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사용되지 않는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동작에 영향을 주지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후위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 연산자는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placeholder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매개변수가 내부적으로 사용되도록 규정됨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(operator++(int), operator—(int)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placeholder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의해 자동으로 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개발자가 직접 제어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문법적 요구사항을 충족시키기 위한 내부적 구현의 일부임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8C423D1-70A6-8F88-BE77-FE1BED492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736612"/>
              </p:ext>
            </p:extLst>
          </p:nvPr>
        </p:nvGraphicFramePr>
        <p:xfrm>
          <a:off x="123825" y="3250284"/>
          <a:ext cx="2466976" cy="1432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9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2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2192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hello(const string&amp; s){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auto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std::bind(hello, "hello world");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Result: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hello world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19A61CD-5C03-1F7E-AC27-E2C3F9EE7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823859"/>
              </p:ext>
            </p:extLst>
          </p:nvPr>
        </p:nvGraphicFramePr>
        <p:xfrm>
          <a:off x="2755899" y="3250357"/>
          <a:ext cx="6630169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016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sum(int a, int b, int c){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a+b+c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auto func1 = std::bind(sum, std::placeholder::_1, 2, 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 func1(1)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Result: 6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Sum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함수의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2,3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인자는 고정되고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1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인자만 변수로 받음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sum(int a, int b, int c){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*10+c;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auto func2 = std::bind(sum, std::placeholder::_1, std::placeholder::_2, 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 func2(2,3)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Result: 35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이상의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placeholder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 가능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sum(int a, int b, int c){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*10+c*100;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auto func3 = std::bind(sum, 1, std::placeholder::_2, std::placeholder::_1);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 func3(2,3)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231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인자는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고정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func3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인자는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인자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func3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인자는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인자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959F0-718A-507F-7418-075378F2B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E77667-CF3F-ED51-EA46-B44E1714DA31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 Function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1F13E82-F2E1-592E-9388-F7E0ACAD06C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AFDF10-AD7F-A9DF-A5E5-250C8519263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5837835-B7A5-ACDD-CA46-423739E1DE3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D4DF55A-5CBA-DB6D-F178-7C8C0FD7D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312368"/>
              </p:ext>
            </p:extLst>
          </p:nvPr>
        </p:nvGraphicFramePr>
        <p:xfrm>
          <a:off x="126231" y="882633"/>
          <a:ext cx="683819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81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32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목적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Function call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overhead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줄이기 위함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호출 시점에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전체 코드가 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대체 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(Compiler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주의점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대한 요청이지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명령이 아님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반드시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무시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Contain Loop in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Contain static variables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funciton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Recursive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void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 &amp; No return 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Contain Switch/Goto in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호출 오버헤드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push/pop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overhead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인라인 함수에 추가된 변수는 추가 레지스터 소비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레지스터 오버헤드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가능성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인라인 함수를 많이 사용하면 동일한 코드가 중복되어 바이너리 실행 파일 크기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정의된 모든 함수는 암시적으로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 불가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실행되기 때문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내부에 명시적으로 선언하는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외부에서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Function call time &gt; Execution 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입출력 작업에는 실행 시간이 오래 걸려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비적합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3277ADEE-0C89-432F-C531-FBDAF2F0754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64423" y="882633"/>
            <a:ext cx="5101347" cy="330753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8607E99-CBF9-D899-DBB1-2E986985E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117" y="4190165"/>
            <a:ext cx="1734956" cy="259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895E2-3201-8B2C-21A9-10363BBFA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063B7E-E20C-77C4-BFC7-562E5B0E0C93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Expression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23CC533-DF4A-B0C8-121A-967E451E0C6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499194D-1ABD-F962-56E8-65D201E36E5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8A44BD2-521A-44F7-11A9-C0F3B99420C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0667B7C-449C-EA47-B440-68585DCFE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071478"/>
              </p:ext>
            </p:extLst>
          </p:nvPr>
        </p:nvGraphicFramePr>
        <p:xfrm>
          <a:off x="204034" y="951221"/>
          <a:ext cx="6812783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27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81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Lambda Expression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필요없는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짧은 코드에서 사용할 수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허용하기 위해 도입됨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Return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자체에서 평가되므로 명시적 지정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X(Return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무시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조건문과 같은 복잡한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명시적으로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지정 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[capture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clause] (parameter) {definition of method} (call parameter) -&gt; Return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바깥쪽 범위에서 변수에 접근 가능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capture by reference, value, both(mixed capture)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Capture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[&amp;] : Capture all external variables by reference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[=] : Capture all external variables by value,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수정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mutable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이용하면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[a, &amp;b] : Capture a by value and b by reference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[]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안에 비어 있다면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지역 변수에만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디버깅 어려움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재사용성 낮음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중복 발생 가능성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0007D69A-04F0-8C81-3933-3182E9766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978" y="1207130"/>
            <a:ext cx="3703099" cy="204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98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96588-C2B8-DBFF-96B4-F7F6AE380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26D350-E7CA-7587-7EAC-DD3277103E04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Expression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BDCC6AE-4F4B-14D0-CA53-260EE1E6B77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497822D-848A-ADEE-5506-0CA7CE05486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86183CB-7591-3D10-32F5-91C16F0F4BE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6446B62-8F3E-20CA-D67D-4B7050AB9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141119"/>
              </p:ext>
            </p:extLst>
          </p:nvPr>
        </p:nvGraphicFramePr>
        <p:xfrm>
          <a:off x="93644" y="875666"/>
          <a:ext cx="5722956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29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251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&lt;bits/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++.h&gt;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printVector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v){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for_each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 v {4, 1, 3, 5, 2, 3, 1, 7};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printVector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vector&lt;int&gt;:: iterator p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find_if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4;});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"First number greater than 4 is : " &lt;&lt; *p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sort(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[](const int&amp; a, const int&amp; b) -&gt; bool {return a &gt; b;});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printVector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count_5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count_if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[](int a) {return (a &gt;= 5);});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"The number of elements greater than or equal to 5 is : “ &lt;&lt; count_5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 = unique(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[](int a, int b) {return a == b;});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v.resize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(distance(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p));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printVector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{1, 2, 3, 4, 5, 6, 7, 8, 9, 10};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f = accumulate(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+ 10, 1, [](int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j) {return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j;});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"Factorial of 10 is : " &lt;&lt; f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auto square = [](int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 {return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"Square of 5 is : " &lt;&lt; square(5)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5857F2D-99C0-EAD8-45A9-51C47E14F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156930"/>
              </p:ext>
            </p:extLst>
          </p:nvPr>
        </p:nvGraphicFramePr>
        <p:xfrm>
          <a:off x="6096000" y="875666"/>
          <a:ext cx="5850466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4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58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&lt;bits/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++.h&gt;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 v1 = {3, 1, 7, 9};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 v2 = {10, 2, 7, 16, 9};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auto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pushinto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[&amp;] (int 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v1.push_back(m);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v2.push_back(m);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pushinto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[v1]()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for (auto p = v1.begin(); p != v1.end(); p++)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*p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 = 5;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vector&lt;int&gt;:: iterator p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find_if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(v1.begin(), v1.end(), [N](int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"First number greater than 5 is : " &lt;&lt; *p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count_N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count_if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(v1.begin(), v1.end(), [=](int a)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(a &gt;= 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"The number of elements greater than or equal to 5 is : " 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count_N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CD26DC0-8596-E23C-DEB2-40CB43C96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535326"/>
              </p:ext>
            </p:extLst>
          </p:nvPr>
        </p:nvGraphicFramePr>
        <p:xfrm>
          <a:off x="1205697" y="4846134"/>
          <a:ext cx="349885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8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4 1 3 5 2 3 1 7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 number greater than 4 is :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7 5 4 3 3 2 1 1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number of elements greater than or equal to 5 is :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7 5 4 3 2 1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Factorial of 10 is : 3628800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Square of 5 is : 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77902EC-3A29-0CB8-EE77-BCA75E31B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31440"/>
              </p:ext>
            </p:extLst>
          </p:nvPr>
        </p:nvGraphicFramePr>
        <p:xfrm>
          <a:off x="7134754" y="5893434"/>
          <a:ext cx="377295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95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 number greater than 5 is : 7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number of elements greater than or equal to 5 is :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216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5F29F-77EF-AA46-353E-A80E75341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D6B076-6420-8467-E504-F28FBE7A88E2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&amp; Reference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A0D3AB0-3276-C454-7ADD-827DB578B02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D2A9C9B-7BC5-CC1D-7BDD-AE97D7C160D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0E18DDC-CCCE-7028-3210-A0EE8056E2A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408A1E3-8F31-3B6B-5E48-9EC2D7939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682581"/>
              </p:ext>
            </p:extLst>
          </p:nvPr>
        </p:nvGraphicFramePr>
        <p:xfrm>
          <a:off x="126230" y="882633"/>
          <a:ext cx="743662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62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변수의 메모리 주소를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this pointer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non-static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 호출에 숨겨진 인수로 전달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non-static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본문 내에서 지역 변수로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nullptr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&lt;=, &gt;=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의한 비교는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true, &lt; , 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의한 비교는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false, ==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의한 비교는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비교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존재하는 변수의 별칭을 만듦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별칭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개체 참조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 시 초기화 필수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745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34304-FD28-D320-594F-E3F15C43B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953D2F-B4A1-EE45-8629-3E2DDEC0590A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24178B-C583-76CB-8A7D-A151510DF34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6BD6A56-30D1-9DAB-5995-4517AAD75F9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D1CA87B-47C4-FAF2-DD81-CB8197B94C9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8C42E11-B62C-5AEC-7DD0-806F75F9F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402921"/>
              </p:ext>
            </p:extLst>
          </p:nvPr>
        </p:nvGraphicFramePr>
        <p:xfrm>
          <a:off x="126230" y="882632"/>
          <a:ext cx="743662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942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str(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문자가 숫자 번 반복되도록 문자열 만듦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입력받기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getline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관련 유용 함수들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length(),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swap(), size(), resize(), find(),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push_back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pop_back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clear(),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substr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erase(),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compare(), replace(),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strncmp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strncpy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strrchr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strcat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at(), append(), insert()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String iterator functions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begin(), end(),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rfind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rend(),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crbegin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crend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String capacity functions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length(), capacity(), resize(),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shrink_to_fit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Manipulation functions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copy(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char_arr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pos), swap()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문자열 배열 생성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Pointer: const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char*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colour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[4]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{“Red”, “Blue”, “Green”, “Yellow”};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2-D array: 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colour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[4][10] = {“Red”, “Blue”, “Green”, “Yellow”};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String class: string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colour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[4] = {“Red”, “Blue”, “Green”, “Yellow”};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Vector class: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vertor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&lt;string&gt;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colour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{“Red”, “Blue”, “Green”, “Yellow”};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Array class: array&lt;string, 4&gt;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colour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{“Red”, “Blue”, “Green”, “Yellow”};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String Concatenation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Append(): str1.append(“hi”);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+ Operator: str1 = str1 + str2;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strcat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strcat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(str1, str2);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Loop: str3 += str2[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]; str3 += str1[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Inheritance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Friend function and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strcat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C44DF67C-C347-51CC-9C83-AD509B142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649" y="882632"/>
            <a:ext cx="2751121" cy="2103246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8FBD770-8272-ED0F-4893-7CD1125E5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198099"/>
              </p:ext>
            </p:extLst>
          </p:nvPr>
        </p:nvGraphicFramePr>
        <p:xfrm>
          <a:off x="10973667" y="888982"/>
          <a:ext cx="1092103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1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0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174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29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9D9D1-A203-CB86-0F3F-ABE54B31B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5B114FE-44C9-B4FF-F1CE-871455756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0" y="2974421"/>
            <a:ext cx="2947170" cy="37422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8DB131-D9AF-8764-B442-F947D38F9977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2564BA-3AD5-4018-BD76-34F7784C65A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B23F0BA-3B6B-8D87-7D58-FEEFBE3C3B1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4F5179C-BBF1-3C35-1C27-A4CE906C8E2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639B4C8-F768-812D-9557-F707987CE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928000"/>
              </p:ext>
            </p:extLst>
          </p:nvPr>
        </p:nvGraphicFramePr>
        <p:xfrm>
          <a:off x="126230" y="882633"/>
          <a:ext cx="509347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34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88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Tokenizing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strtok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char*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strtok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(char* str, const char*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delims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strtok_r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char*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strtok_r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(char* str, const char*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delims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char**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svaeptr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sregex_token_iterator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 regex = regular expression(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정규식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4BBCE80-F17E-6622-FA8D-762E9314B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890296"/>
              </p:ext>
            </p:extLst>
          </p:nvPr>
        </p:nvGraphicFramePr>
        <p:xfrm>
          <a:off x="11065502" y="2974421"/>
          <a:ext cx="987568" cy="98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56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78891" marR="78891" marT="39445" marB="39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736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</a:p>
                  </a:txBody>
                  <a:tcPr marL="78891" marR="78891" marT="39445" marB="39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3DAD6223-7137-A034-8997-E634C692A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74" y="829478"/>
            <a:ext cx="2382258" cy="2466960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E3F946C-9033-B544-0199-57017F381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83409"/>
              </p:ext>
            </p:extLst>
          </p:nvPr>
        </p:nvGraphicFramePr>
        <p:xfrm>
          <a:off x="8192226" y="842177"/>
          <a:ext cx="511506" cy="55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5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00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63769" marR="63769" marT="31884" marB="31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826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</a:t>
                      </a:r>
                    </a:p>
                  </a:txBody>
                  <a:tcPr marL="63769" marR="63769" marT="31884" marB="31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9A77231F-64F9-C843-E267-5A78AE4A4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0457" y="829478"/>
            <a:ext cx="3075313" cy="2058628"/>
          </a:xfrm>
          <a:prstGeom prst="rect">
            <a:avLst/>
          </a:prstGeom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F91A2A6-6272-3B3D-5AB7-DB99684F1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029626"/>
              </p:ext>
            </p:extLst>
          </p:nvPr>
        </p:nvGraphicFramePr>
        <p:xfrm>
          <a:off x="11248218" y="837945"/>
          <a:ext cx="800618" cy="87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6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61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99812" marR="99812" marT="49906" marB="499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988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</a:t>
                      </a:r>
                    </a:p>
                  </a:txBody>
                  <a:tcPr marL="99812" marR="99812" marT="49906" marB="499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6D675348-1084-D3C8-2B6D-77AFF4DFE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24" y="3458890"/>
            <a:ext cx="8601075" cy="3238500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A1EE1FA-9595-AAD9-48D5-7D0C34E87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256052"/>
              </p:ext>
            </p:extLst>
          </p:nvPr>
        </p:nvGraphicFramePr>
        <p:xfrm>
          <a:off x="7990911" y="3467357"/>
          <a:ext cx="725521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5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41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8831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spaces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128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7E991-DA1F-ADB7-DAE0-D3E5672E5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2B9761DC-8E71-3A44-AAA5-FEAB7F675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785" y="2458976"/>
            <a:ext cx="3845365" cy="29811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4AE597-9EC1-5AE6-EADC-AC3374B56B28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– (3)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BA72B5-561A-7925-9A45-E82EE2A4277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FDE7F3C-32F6-A226-9288-549678A9342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44A959F-AE97-24E4-E47B-EA6F7651585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4E6290A-EA92-7B58-3337-8230E0F55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158424"/>
              </p:ext>
            </p:extLst>
          </p:nvPr>
        </p:nvGraphicFramePr>
        <p:xfrm>
          <a:off x="126229" y="882633"/>
          <a:ext cx="748742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74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81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SubString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string.substr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unsigned int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범위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[pos,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s.substr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()-s[0], 3);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없이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s.begin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사용한다면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error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  X  iterator)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s.substr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(0, 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문자열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substring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[pos, size())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ED7A0C9-EAC4-98A7-F8B1-9E778F288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228598"/>
              </p:ext>
            </p:extLst>
          </p:nvPr>
        </p:nvGraphicFramePr>
        <p:xfrm>
          <a:off x="11224252" y="2465326"/>
          <a:ext cx="637548" cy="513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54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78891" marR="78891" marT="39445" marB="39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97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823</a:t>
                      </a:r>
                    </a:p>
                  </a:txBody>
                  <a:tcPr marL="78891" marR="78891" marT="39445" marB="39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1245ECF8-ECC3-E076-EBA5-75D105443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4" y="2451400"/>
            <a:ext cx="3842671" cy="2491834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97BF38B-D50E-50CE-578C-1815A31D8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281348"/>
              </p:ext>
            </p:extLst>
          </p:nvPr>
        </p:nvGraphicFramePr>
        <p:xfrm>
          <a:off x="2600581" y="2461025"/>
          <a:ext cx="1356289" cy="54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28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99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9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substring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74A60B03-F50E-3827-AA14-9BA3A9D84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827" y="2450509"/>
            <a:ext cx="3650319" cy="3524858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D37C713-BE3E-D6D3-C302-6223BF269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505226"/>
              </p:ext>
            </p:extLst>
          </p:nvPr>
        </p:nvGraphicFramePr>
        <p:xfrm>
          <a:off x="7301173" y="2458976"/>
          <a:ext cx="511506" cy="364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5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63769" marR="63769" marT="31884" marB="31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4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1670</a:t>
                      </a:r>
                    </a:p>
                  </a:txBody>
                  <a:tcPr marL="63769" marR="63769" marT="31884" marB="31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032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EE082-30EA-DDAF-E624-36B8976F7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C93199-710E-EBE9-F507-F8E63C857981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 ( + Bit Field)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85CF65-25DA-3AFA-771F-D62FBFFE28D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D0A6BA0-847A-3D0F-A77D-336EBAFB90E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099786B-38CB-7D7F-8DAD-B852B9CC41D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7C0B5E7-CE65-247E-F5DC-BD6543141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264603"/>
              </p:ext>
            </p:extLst>
          </p:nvPr>
        </p:nvGraphicFramePr>
        <p:xfrm>
          <a:off x="126229" y="882632"/>
          <a:ext cx="659207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20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8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달리 구조체 선언 부분에서 초기화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멤버 접근은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.(dot)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있으면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.(dot)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처럼 상속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Self Referential Structure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동일한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가지는 하나 이상의 포인터를 가진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struct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Difference of C and C++’s struct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데이터 멤버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 보유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데이터 멤버만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멤버를 가질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불가능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생성자 생성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데이터 멤버 초기화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접근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(public, private),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구조체에 대한 포인터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참조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포인터만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빈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sturct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hiding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불가능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상수 멤버 선언과 생성자를 통한 초기화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상수 멤버 선언만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48BFC62-97EA-E481-CECD-C3B824A87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082795"/>
              </p:ext>
            </p:extLst>
          </p:nvPr>
        </p:nvGraphicFramePr>
        <p:xfrm>
          <a:off x="6815922" y="882633"/>
          <a:ext cx="5249850" cy="1995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8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954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Limited memory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Capsulation of various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member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App performance optimization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Anonymous Union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멤버에 직접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Union like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최소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Anonymous 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정의된 클래스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변형 멤버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(variant member):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익명 공용체에 정의된 데이터 멤버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4D1A32F-6513-24E7-4500-D0238E2CC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20343"/>
              </p:ext>
            </p:extLst>
          </p:nvPr>
        </p:nvGraphicFramePr>
        <p:xfrm>
          <a:off x="126229" y="4118142"/>
          <a:ext cx="6592071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20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92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 Field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메모리 크기가 아닌 특정 비트 수를 차지하도록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struct/class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크기 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struct tag{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width;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 public: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width;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integer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에만 허용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클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bit field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pointer, reference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최적화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압축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H/W register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CE691AD-EE7F-8068-8E77-292017184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191224"/>
              </p:ext>
            </p:extLst>
          </p:nvPr>
        </p:nvGraphicFramePr>
        <p:xfrm>
          <a:off x="5071000" y="2459972"/>
          <a:ext cx="1600254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17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8489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Cpp_Struct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    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const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int 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Cpp_Struct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(2),k(3){}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4DE6E82-D34D-2ACF-7A6F-CA3D0A358310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9688160-C275-CF59-4063-9834B78BD4BF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71E47C3-C364-BC6E-6FC3-FC0FC9940A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24E519C-0EFA-D576-E554-68AF4CBA1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718142"/>
              </p:ext>
            </p:extLst>
          </p:nvPr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B6E8BBA-C99F-AFBA-A02F-C45DDEE4E992}"/>
              </a:ext>
            </a:extLst>
          </p:cNvPr>
          <p:cNvCxnSpPr>
            <a:cxnSpLocks/>
          </p:cNvCxnSpPr>
          <p:nvPr/>
        </p:nvCxnSpPr>
        <p:spPr>
          <a:xfrm>
            <a:off x="5871127" y="3506857"/>
            <a:ext cx="0" cy="18332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916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62FBE-A497-39C1-FD79-92B088E01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B715A7-79EE-3BD6-A166-7D4944421512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94B5E2-CFE7-6C7C-BE45-94F6583617C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A41A35A-C734-941B-156B-18B76719225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4B36ABD-7AFB-65EE-1F41-1EBF19602C6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03C49E5-D7C1-8972-A582-DF93CB512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615400"/>
              </p:ext>
            </p:extLst>
          </p:nvPr>
        </p:nvGraphicFramePr>
        <p:xfrm>
          <a:off x="126230" y="882633"/>
          <a:ext cx="4425606" cy="888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6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884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vector, map, string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배열에도 이용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Function pointer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뿐 아니라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normal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에도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84FBECF-3C5E-526D-2D4D-A44D9DD6C3A6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A8E46DF-C7FC-3B7F-A233-C3C6DF93DEA3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B119DD2-7FFD-8FC3-8296-D74D9E89B6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FAA16E8-EF40-CEDF-B3E9-15FD3110586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E73A0A6E-7C17-1D04-4F7F-EB94F997C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785" y="992835"/>
            <a:ext cx="4793382" cy="54447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2BA2A13-28B8-E8BE-131D-D4FBF9132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627" y="1963720"/>
            <a:ext cx="3639752" cy="447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17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84F39-BB26-D85C-161A-CF61C68F4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193399-BD60-2C8E-10FC-2AFC6C539FAA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B473AF7-CAE7-9210-F600-4A7926027C6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EB2EA20-098F-A249-90F6-FBE28A27925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CC111F3-CC4F-2786-4B9C-0FEFCA63D35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64046DD-178A-3F0E-4E02-5B0462ADF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052512"/>
              </p:ext>
            </p:extLst>
          </p:nvPr>
        </p:nvGraphicFramePr>
        <p:xfrm>
          <a:off x="126228" y="882632"/>
          <a:ext cx="9932172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21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437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New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int* p = new int;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Memory Initialization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User-defined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Heap memory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충분하지 않은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std::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bad_alloc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 예외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(new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nothrow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Delete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변수의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delete 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block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변수의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delete[] 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Malloc vs new &amp; free vs delete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생성자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free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new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생성자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delete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(new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delete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미사용해도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 0;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exit(0)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변경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메모리 관리를 내부적으로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누수 관리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char*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스마트 포인터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생성자에서 메모리를 할당하고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소멸자에서 메모리 해제를 하도록 코드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7251F70-17CF-40B5-AEB2-D2B55D04C41A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2A9A3B-1F00-63B8-CF7F-645CE74C50C7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BD37663-C8D1-C7A4-4767-E4296AA7F6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6DF3902-F4D1-DD09-D848-B7021429AC1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29F31E4-95EC-97CF-6DFA-917F02E6E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56042"/>
              </p:ext>
            </p:extLst>
          </p:nvPr>
        </p:nvGraphicFramePr>
        <p:xfrm>
          <a:off x="5402168" y="2008270"/>
          <a:ext cx="235325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2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*p = new(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nothrow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int;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(!p){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"Memory allocation failed\n";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654A449-D36B-DD6A-A330-7D93E3D63964}"/>
              </a:ext>
            </a:extLst>
          </p:cNvPr>
          <p:cNvCxnSpPr>
            <a:cxnSpLocks/>
          </p:cNvCxnSpPr>
          <p:nvPr/>
        </p:nvCxnSpPr>
        <p:spPr>
          <a:xfrm flipV="1">
            <a:off x="6324600" y="1845063"/>
            <a:ext cx="0" cy="24904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14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718F9-AF04-BF04-36DE-34324B4E4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87C955-1A90-DC3F-7DD1-B74A93D095B9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of C++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56D1453-5EE7-AB00-5623-BEE3629BC975}"/>
              </a:ext>
            </a:extLst>
          </p:cNvPr>
          <p:cNvGraphicFramePr>
            <a:graphicFrameLocks noGrp="1"/>
          </p:cNvGraphicFramePr>
          <p:nvPr/>
        </p:nvGraphicFramePr>
        <p:xfrm>
          <a:off x="126230" y="882633"/>
          <a:ext cx="5969770" cy="2546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7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463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Feature of C++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OOP(Object-Oriented Programming)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Class, Object, Encapsulation, Polymorphism, Inheritance, Abstraction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Machine Independent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C++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파일은 플랫폼 의존적이지만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C++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작성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Simple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High-Level Language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Popular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Case-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Sensitve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Compiler Based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Dynamic Memory Allocation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Memory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Manament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Multi-threading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61535DA-2F09-C2D0-C5E8-44F92A8DE2A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4A25AE9-9A97-740F-ED45-2CFCAEB5D6C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415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4505D-42D5-76BC-E8F2-C834EFE02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AB9E11-4939-7A43-A8F7-E373DA94AD89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9BE8E3F-2326-AFC4-E492-7DE9B4D3EB1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5405CB-26E4-7E4A-F642-0C129914ADE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FA27600-2651-9418-CBD8-E6E727CE69F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39A2111-DD68-B7CA-7FC4-E4488F872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44471"/>
              </p:ext>
            </p:extLst>
          </p:nvPr>
        </p:nvGraphicFramePr>
        <p:xfrm>
          <a:off x="126228" y="882632"/>
          <a:ext cx="993217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21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437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 Oriented Programming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목적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데이터와 함수를 결합하여 해당 함수 외 다른 부분이 데이터에 접근할 수 없도록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 컨셉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 정의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::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생성 방법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(Default, Parameterized, Copy constructor)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Object: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정의되면 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인스턴스화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되면 메모리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Encapsulation: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데이터와 함수를 함께 바인딩하는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Abstraction: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필요한 정보만 표시하고 세부 정보 숨기기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Polymorphism: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인스턴스에서 다른 동작을 만들도록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Inheritance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Sub class: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로부터 속성을 상속받는 클래스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Super class: sub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속성이 상속되는 클래스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Dynamic Binding: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호출에 응답하여 실행 코드가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결정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빌드 시 함수 호출과 정의를 연결하는 정적 바인딩 단점 방지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virtual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Message Passing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C483848-08DC-C2E2-360D-83CCC17597D3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B39288F-40AE-E15E-B768-9B6C77CAB8E9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CB69945-55AB-312E-BDB4-3DF6557FC6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1BB27DF-13F7-C54C-0955-05B371064F9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550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73D61-FD00-381E-ECA4-7E46A584B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89FB25-931F-9237-89B3-0916DFEE540A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Initializer List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A644F8A-1930-9B82-7D7A-1CD82F63206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E259974-B6D7-1C07-7CCB-372CAF20C20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73A44F2-46DC-43E5-A813-96213EE25A9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D89B79F-BAB9-053E-BF4D-5703A15B9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990755"/>
              </p:ext>
            </p:extLst>
          </p:nvPr>
        </p:nvGraphicFramePr>
        <p:xfrm>
          <a:off x="126228" y="882632"/>
          <a:ext cx="11864560" cy="5708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45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086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Initializer List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데이터 멤버를 초기화하는데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내부 데이터 멤버 초기화가 작동하지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initializer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사용해야 하는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Initialization of non-static const data member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Initialization of reference data member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Initialization of member object that have no default constructor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Initialization of base class’s member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constructor’s parameter name equals to data member name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Performance reason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내부에 할당하는 것보다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Initializer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이용하는 것이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Uniform Initialization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Narrow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conversion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예상치 못한 문제를 방지하려면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 initialization 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Uniform initialization {}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더 좋음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strict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checking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수행하여 더 작은 크기의 형 변환이 일어나지 않도록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C755EA1-651B-7184-F4BD-3ECD1CBE2422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30E20A-F1BF-EB72-00B1-59A9D27009A3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C3DD5D9-C0D2-97AC-9C4E-BC5F88921E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9642078-F27A-D599-844D-27B0832ED43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B19ACE8-3F2F-1298-2BA2-4AD4907CA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04500"/>
              </p:ext>
            </p:extLst>
          </p:nvPr>
        </p:nvGraphicFramePr>
        <p:xfrm>
          <a:off x="6903486" y="1037849"/>
          <a:ext cx="235325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2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Point{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Point(int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=0, int j=0): x(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y(j) {}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6294DB7-821B-C1CB-F0DB-35F95DADF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801751"/>
              </p:ext>
            </p:extLst>
          </p:nvPr>
        </p:nvGraphicFramePr>
        <p:xfrm>
          <a:off x="9332275" y="2197514"/>
          <a:ext cx="2353254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2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Test {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&amp;t;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Test(int &amp;t):t(t) {}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t; }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x = 20;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 t1(x);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&lt;&lt;t1.getT()&lt;&lt;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x = 30;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&lt;&lt;t1.getT()&lt;&lt;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90457B3-441D-BE36-A554-13A694B1B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943966"/>
              </p:ext>
            </p:extLst>
          </p:nvPr>
        </p:nvGraphicFramePr>
        <p:xfrm>
          <a:off x="9332275" y="1037849"/>
          <a:ext cx="235325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2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Test {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const int t;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Test(int t):t(t) {}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t; }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22426FB-AD7D-3219-B379-B243B40F0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010709"/>
              </p:ext>
            </p:extLst>
          </p:nvPr>
        </p:nvGraphicFramePr>
        <p:xfrm>
          <a:off x="373482" y="4664117"/>
          <a:ext cx="266786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8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x;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Base(char a) : x{ a } {}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print()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static_cast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&lt;int&gt;(x); }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Base b{ 300 };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b.print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554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E9527-E6E9-BD9C-2875-8FF0D0A49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32241C-8C12-7943-BCB7-CAD89C0DC206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&amp; Object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376CD2A-4118-DB90-26D3-ACB4A0063D4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06DCC9D-A2FE-7650-63F2-3041F208188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F9784A4F-4756-C321-C9C2-2EB184227C8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B37FE16-9C51-B813-D903-9CEA97F43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011712"/>
              </p:ext>
            </p:extLst>
          </p:nvPr>
        </p:nvGraphicFramePr>
        <p:xfrm>
          <a:off x="126228" y="853757"/>
          <a:ext cx="5703072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30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930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 정의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내부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 정의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범위 확인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(::)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 {}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끝에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붙이는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인스턴스 생성 확인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}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구조체와 달리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 Modifier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private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함수만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protected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friend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선언된 멤버는 해당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모든 하위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선언된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private, protected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선언에만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붙고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정의나 호출에는 붙지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friend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동일 기능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Global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member function of other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상호적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상속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선언한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자식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데이터 멤버 접근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40B028F-6B9F-30C0-EE78-1E2C369D82C5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A85FC08-48AB-8DBB-235D-77571F97E6A2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C34559C-A006-D82C-ECB7-844FAAF223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A816D2C-962E-B270-5B97-080739CE737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046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3F344-C4E9-C4EF-42F3-49C2D745D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A32439-2EC7-E592-0499-D263A637EF5D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&amp; Destructor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8BB0CCA-AA93-3A3B-8FA3-F90CD08F4BB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C4A20C4-BA29-5B25-279B-662ACF9C1A5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77FE4E2-7E45-DE23-A07A-D5D3BA4A102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13EB690-319F-BE46-FB9B-48AAE668B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37302"/>
              </p:ext>
            </p:extLst>
          </p:nvPr>
        </p:nvGraphicFramePr>
        <p:xfrm>
          <a:off x="126226" y="853756"/>
          <a:ext cx="7245765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7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645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(Constructor)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parameterized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생성자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O, default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생성자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컴파일러는 기본 생성자를 암시적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별로 유지되는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pointer table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가리키는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vptr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생성자에 자동 추가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Return X, virtual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상속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주소 참조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Overloading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생성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할당 중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new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및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delete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 암시적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Default: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(){}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Parameterized: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(parameter){}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Copy: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&amp;){}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compile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copy constructor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Default: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얕은 복사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(Shallow copy)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있을 때는 같은 메모리 참조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(Dangling pointer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User-defined: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불가능 참조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포인터를 소유할 때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깊은 복사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(Deep copy)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(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연산자도 작성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시기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객체가 값으로 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인자로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임시 객체 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Default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컴파일러가 복사본 최적화 허용하기에 복사 생성자 호출 보장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Overloaded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with default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Inline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Copy Constructor vs Assignment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복사 생성자는 기존 개체에서 새 개체를 만들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 객체에 대해 메모리 블록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연산자는 초기화된 개체에 기존 개체의 값이 할당될 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복사 생성자는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 constructor,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bitwise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 Shallow Copy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복사 생성자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연산자를 이용하여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copy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Heap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저장된 변수가 있을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shallow copy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같은 메모리를 참조하게 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(Dangling pointer)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 Deep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Copy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데이터를 복사하여 객체 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변수에 대한 새로운 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9A98166-67A6-9D3A-DE4F-6842684ABDE8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1AD881-FE29-9583-62C7-E0CE943C79AB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C147FFA-A509-A1F4-05E3-2EAA83D223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16896F6-3830-A4C7-D839-9EBE3515FFD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4547755-24F8-2375-A954-E1838A2DA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634084"/>
              </p:ext>
            </p:extLst>
          </p:nvPr>
        </p:nvGraphicFramePr>
        <p:xfrm>
          <a:off x="4302364" y="4557804"/>
          <a:ext cx="266786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8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5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12125">
                <a:tc>
                  <a:txBody>
                    <a:bodyPr/>
                    <a:lstStyle/>
                    <a:p>
                      <a:pPr rtl="0" fontAlgn="base"/>
                      <a:r>
                        <a:rPr lang="fr-FR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MyClass t1, t2;</a:t>
                      </a:r>
                    </a:p>
                    <a:p>
                      <a:pPr rtl="0" fontAlgn="base"/>
                      <a:r>
                        <a:rPr lang="fr-FR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MyClass t3 = t1; // ----&gt; (1) Copy Constructor</a:t>
                      </a:r>
                    </a:p>
                    <a:p>
                      <a:pPr rtl="0" fontAlgn="base"/>
                      <a:r>
                        <a:rPr lang="fr-FR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t2 = t1; // -----&gt; (2) Assignment Operator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BA448DE-BE29-437D-FB6D-AA3B80E8B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93037"/>
              </p:ext>
            </p:extLst>
          </p:nvPr>
        </p:nvGraphicFramePr>
        <p:xfrm>
          <a:off x="7568608" y="3866611"/>
          <a:ext cx="4497166" cy="2930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71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930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(Destructor)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객체가 소멸될 때마다 자동으로 호출되는 인스턴스 멤버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~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자동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Overloading 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X, const 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선언해야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호출의 역순으로 호출됨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주소 접근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소멸자가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memberX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private destructor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객체의 소멸을 방지하고 싶을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주로 동적할당과 같이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함수를 이용하거나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friend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이용해서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delete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E2CAE7D-BFAF-B878-9DC2-F3D495E10EAE}"/>
              </a:ext>
            </a:extLst>
          </p:cNvPr>
          <p:cNvCxnSpPr>
            <a:cxnSpLocks/>
          </p:cNvCxnSpPr>
          <p:nvPr/>
        </p:nvCxnSpPr>
        <p:spPr>
          <a:xfrm flipH="1">
            <a:off x="3513667" y="4632382"/>
            <a:ext cx="917485" cy="52381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F49B0029-CDDE-3D4F-E8A1-0BCF227B4DB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43430" y="847370"/>
            <a:ext cx="1359456" cy="113613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25543EB-5495-C97A-DE15-72A8C2B2794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53332" y="808289"/>
            <a:ext cx="1962418" cy="1175218"/>
          </a:xfrm>
          <a:prstGeom prst="rect">
            <a:avLst/>
          </a:prstGeom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E1A038C-A28D-FBE6-5048-6C5CBB159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559176"/>
              </p:ext>
            </p:extLst>
          </p:nvPr>
        </p:nvGraphicFramePr>
        <p:xfrm>
          <a:off x="7861808" y="2057716"/>
          <a:ext cx="391160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5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1212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Test {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Test() {}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Test(const Test&amp; t) {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"Copy constructor called "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Test&amp; operator=(const Test&amp; t) {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"Assignment operator called "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*this;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 t1, t2;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t2 = t1;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 t3 = t1;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205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91FC4-699F-5ABB-2A2B-3B201B7BB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887021-07D5-95CC-3ECC-8E87924E47D6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&amp; this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9318E7C-E3D4-79A0-9CC9-EB5DBA2F429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78363A9-BF3C-4B49-B754-834BD79F2E4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DCCC3B1-79CD-51D2-F48F-57A8F1CC62E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D2E3AC3-C5E1-C81A-DA3B-88CEDF341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562956"/>
              </p:ext>
            </p:extLst>
          </p:nvPr>
        </p:nvGraphicFramePr>
        <p:xfrm>
          <a:off x="126225" y="853756"/>
          <a:ext cx="5410975" cy="2329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9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29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Data Member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로부터 만들어진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들이 모두 공유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외부에 명시적으로 정의 필수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별칭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class member / class field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::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형식으로 직접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local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data member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Member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객체와 독립적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없어도 호출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객체의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 수 확인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E3674A0-E656-6909-0D1C-8E508DDBB5A3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4E85AC-EFCA-3948-5755-EBDBB5A8193E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9FAFDFF-1CE2-F172-A086-19DFBBBCF0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9C8EEA3-ECD6-E156-AA38-DB2732D677D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2E043CB6-1DDB-AD1A-C48C-123025DEE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796598"/>
              </p:ext>
            </p:extLst>
          </p:nvPr>
        </p:nvGraphicFramePr>
        <p:xfrm>
          <a:off x="5634753" y="3381895"/>
          <a:ext cx="33147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5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1212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Test {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x;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y;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Test(int x = 0, int y = 0) { this-&gt;x = x; this-&gt;y = y;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 &amp;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a) { x = a; return *this;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 &amp;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b) { y = b; return *this;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print()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"x = " &lt;&lt; x &lt;&lt; " y = " &lt;&lt; y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 obj1(5, 5);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obj1.setX(10).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(20);   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obj1.print();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return 0;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rtl="0" fontAlgn="base"/>
                      <a:endParaRPr lang="en-US" altLang="ko-KR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F693B3A-9DA6-E6C1-2099-02F006AFB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226190"/>
              </p:ext>
            </p:extLst>
          </p:nvPr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D478B5B-C129-7AD0-CFCF-8B380DBC1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373534"/>
              </p:ext>
            </p:extLst>
          </p:nvPr>
        </p:nvGraphicFramePr>
        <p:xfrm>
          <a:off x="126225" y="3367105"/>
          <a:ext cx="5410975" cy="2329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9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29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This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비정적 멤버 함수 호출에 숨겨진 인수로 전달됨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비정적 멤버 함수의 지역 변수로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함수는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없이 호출 가능하기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this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없애려면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delete this;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객체 참조 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return *this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this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아님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916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98B34-0CBD-BA6D-9B93-404A6246A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6F87A1-07FF-1C1F-7CA3-6818591A5A3C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Class &amp; Nested Class &amp; Enum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812F6D-97E8-65AA-2DA5-5B4FD44C43B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134BC47-337E-50F9-35F5-8E69B4A2DD8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0EF6035-60AF-97E0-700D-117AF9631B6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EF1BB41-9D26-7126-4BAC-2F07A52AD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309460"/>
              </p:ext>
            </p:extLst>
          </p:nvPr>
        </p:nvGraphicFramePr>
        <p:xfrm>
          <a:off x="126225" y="853756"/>
          <a:ext cx="654127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1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29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Local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내부에 선언된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내부에서만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함수는 가능하지만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데이터 멤버는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함수의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변수에만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함수의 일반 변수에 접근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전역 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함수에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내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local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Nested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둘러싼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둘러싼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내부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열거형은 동일한 이름 공유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변수 이름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변수는 열거형 이름을 가질 수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변수값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끼리 비교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암시적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형변환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열거형 비교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 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{va1, val2, …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type {val1, val2, …};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 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::val1;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438E7B8-9FB5-FA89-9603-2862219448CA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C3B2914-A4DE-0F36-00DB-17FCBFEBF58D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9ABF6D1-A8BF-92CE-93C7-B7F451A02A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1F02768-1BEE-5D79-3EAF-0025A0B2186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39C9770-95D3-83CD-6899-416E0AD66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778871"/>
              </p:ext>
            </p:extLst>
          </p:nvPr>
        </p:nvGraphicFramePr>
        <p:xfrm>
          <a:off x="8276353" y="3427712"/>
          <a:ext cx="33147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5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1212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Test {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x;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y;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Test(int x = 0, int y = 0) { this-&gt;x = x; this-&gt;y = y;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 &amp;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a) { x = a; return *this;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 &amp;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b) { y = b; return *this;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print()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"x = " &lt;&lt; x &lt;&lt; " y = " &lt;&lt; y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 obj1(5, 5);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obj1.setX(10).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(20);   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obj1.print();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return 0;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rtl="0" fontAlgn="base"/>
                      <a:endParaRPr lang="en-US" altLang="ko-KR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5791C95-4250-2AD7-EBEF-296EF3806A9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041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B010C-8AA6-83B4-2D87-A338E95B5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A22EC5-2405-D7BB-6D28-F94F9A79CDB7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 &amp; Abstraction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382CDC-F48E-7B86-60C3-6EB3ED6CC3B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1318C23-EFD1-C7DB-3EA4-E30682A0AC9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D2AF519-B668-01AE-425F-9C35B9754F1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C608FD4-B20C-3CFE-2F42-3894EEFBA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344864"/>
              </p:ext>
            </p:extLst>
          </p:nvPr>
        </p:nvGraphicFramePr>
        <p:xfrm>
          <a:off x="126224" y="853756"/>
          <a:ext cx="969871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871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29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Encapsulation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데이터와 이를 조작하는 함수를 함께 바인딩하는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보호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정보 은닉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어떤 함수에도 직접 접근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함수는 멤버 변수만 사용해야 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어기면 캡슐화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가독성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유지 관리 용이성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 향상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멤버 수정 제어에 도움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 정보만 표시하고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세부 정보는 숨기는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Data Abstraction: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데이터에 대해 필요한 정보만 표시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Control Abstraction: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구현에 대해 필요한 정보만 표시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중복 방지 및 재사용성 높임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independent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구현 변경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Abstraction vs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AbstractionEncapsultion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추상화는 정보를 얻는 프로세스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캡슐화는 정보를 포함하는 프로세스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추상화는 문제가 설계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인터페이스 레벨에서 해결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캡슐화는 문제가 구현 단계예서 해결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추상화는 원하지 않는 정보를 숨기는 방법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캡슐화는 외부로부터 정보를 보호하는 방법과 함께 단일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entity/unit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데이터를 숨기는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추상화는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 class, interface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구현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캡슐화는 접근 수정자를 이용하여 구현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추상화는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 class, interface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사용하여 구현 복잡성 숨김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getter, setter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숨겨짐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추상화는 추상화를 수행하는데 도움이 되는 객체가 캡슐화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캡슐화되는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객체가 추상화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04DF11D-C5BA-851F-E4BB-1BBA4C3B62F6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727FB9-5B51-75CF-1DDF-1452266245B1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B21238E-2135-B7E1-A27D-294B997B11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3C23759-97F7-73F7-7C30-8F590335335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9CEBC4C-2358-787A-D0F1-251D8735830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409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E5CDE-0199-5FAC-86BD-471ABC646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320565-105B-934F-3248-DF5D3E1E35DA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841833-4F57-240F-29EF-19050C2EE15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7582901-5961-1F44-6252-EDC536E373A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5262F28-6FF0-4574-FBE5-858E3397971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938B7E5-3CDF-9B79-2735-9E01327F4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35345"/>
              </p:ext>
            </p:extLst>
          </p:nvPr>
        </p:nvGraphicFramePr>
        <p:xfrm>
          <a:off x="126224" y="853756"/>
          <a:ext cx="8382776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7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29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Polymorphism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메시지가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 이상의 형식으로 표시되는 능력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Compile-time Polymorphism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Function 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이름은 같되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매개변수가 다른 함수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순서가 다름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이용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float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인자로 사용할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float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접미사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지정해야 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아니면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사용해야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&amp;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일반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구분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X(pointer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기본형과 구분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const, volatile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붙어있어도 무시하고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간주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(const,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volatil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바깥쪽에 있는 경우에만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const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매개변수가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ref/pointer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경우에만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function() const()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function()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구분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*T, * const T, * volatile T, &amp; T, &amp; const T, &amp; volatile 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고유한 매개변수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간주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Operator 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연산자를 재정의해도 원래 의미는 안 바뀜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의미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의미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 Polymorphism(=Late Binding, Dynamic Polymorphism)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확인을 위해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vtable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vtable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별로 유지되는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pointer table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인스턴스별로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유지되는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vtable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compile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유지하고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사용하기 위해 두 위치에 추가 코드 작성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생성자에 생성되는 객체의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polymorphic function call code(base class pointer/ref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이용하여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찾는 코드 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data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polymorphism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달성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Function Overriding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달성됨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derived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멤버 함수 중 하나에 대한 정의가 있을 때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runtime polymorphism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함수 호출은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수행됨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compile-time polymorphism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객체를 추론 후 객체에 바인딩할 함수 호출 결정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Virtual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선언되고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derived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overriding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pointer/ref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아닌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pointed/referenced object 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따라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Ex. Shape* s;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Rectanle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rec; s = &amp;rec;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Shape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아닌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Rectangle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ABB8E76-656B-7448-7E0F-9F35AE58E0FB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0E44C9-8ACD-20A1-1891-D8ECFE2FC45D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8A1CFC8-59FD-8A50-2FEF-A1D9C8F463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82B0187-38CA-2CF0-0E6C-C61D783353A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04ECCD1-E378-961B-12AC-BCA8C26A7D2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5CA0799-FBA3-464C-E14A-CFEBF9178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876896"/>
              </p:ext>
            </p:extLst>
          </p:nvPr>
        </p:nvGraphicFramePr>
        <p:xfrm>
          <a:off x="8650214" y="853756"/>
          <a:ext cx="1319641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64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X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f(int);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Y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f(char);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"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X.h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"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Y.h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f('a');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83E7B67B-3694-770A-8FA1-7F73226DF6C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76933" y="3244498"/>
            <a:ext cx="3591357" cy="278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2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080ED-6CB7-D387-FBAA-7A168A9D0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4F233C-AD85-D05B-56F5-1F607004960D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9AF6781-4BF9-64E6-A4B0-C18A25FB295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C40BFC7-0159-4046-FFF1-E4E283E69FA0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B28165E-AB46-A566-1C1E-222C3447BAB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E621C8B-2EB4-60A1-DF50-E5F280A0C2E8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C0A5A81-5146-BC89-997F-7A4A9050B4F4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6B784BA-0899-18B4-1F98-871514AF2A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7E4E3B3-B27F-CE58-1133-0433F3C8E1F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8B7B728-E285-73A0-7931-FAE5F44E51C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86C5819-B5A6-6772-62C9-6E28E4A8E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8995"/>
              </p:ext>
            </p:extLst>
          </p:nvPr>
        </p:nvGraphicFramePr>
        <p:xfrm>
          <a:off x="5515580" y="886140"/>
          <a:ext cx="3137514" cy="508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5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530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Shape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Shape(int l, int w){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length = 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width = w;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get_Area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"This is call to parent class area\n";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length, width;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Square : public Shape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Square(int l = 0, int w = 0) : Shape(l, w){}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get_Area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"Square area: " &lt;&lt; length * width &lt;&lt; '\n';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(length * width);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Rectangle : public Shape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Rectangle(int l = 0, int w = 0) : Shape(l, w){}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get_Area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"Rectangle area: " &lt;&lt; length * width &lt;&lt; '\n';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(length * width);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Shape* 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Square sq(5, 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Rectangle rec(4, 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 = &amp;sq;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s-&gt;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get_Area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 = &amp;rec;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s-&gt;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get_Area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5ED4205-8E29-4D8F-5BCE-73A3EE56B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806608"/>
              </p:ext>
            </p:extLst>
          </p:nvPr>
        </p:nvGraphicFramePr>
        <p:xfrm>
          <a:off x="6972393" y="5465679"/>
          <a:ext cx="1680701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7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is call to parent class area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is call to parent class 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AFC2E1D-1AD8-C41C-6780-AE10EABEC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583789"/>
              </p:ext>
            </p:extLst>
          </p:nvPr>
        </p:nvGraphicFramePr>
        <p:xfrm>
          <a:off x="8768614" y="887428"/>
          <a:ext cx="3323421" cy="5813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4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530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Shape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virtual void calculate(){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"Area of your Shape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virtual ~Shape(){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"Shape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Destuctor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Call\n";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Rectangle : public Shape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width, height;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calculate(){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"Enter Width of Rectangle: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width;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"Enter Height of Rectangle: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height;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"Area of Rectangle: " &lt;&lt; height * width &lt;&lt; "\n";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virtual ~Rectangle(){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"Rectangle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Destuctor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Call\n";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Square : public Shape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side;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calculate(){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"Enter one side your of Square: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side;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"Area of Square: " &lt;&lt; side * side &lt;&lt; "\n";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virtual ~Square(){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"Square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Destuctor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Call\n";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Shape* 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Rectangle 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 = &amp;r;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S-&gt;calculate();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Square sq;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 = &amp;sq;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S-&gt;calculate();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27FC6B4-C83D-8DFA-0D6D-2B7E2992F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400943"/>
              </p:ext>
            </p:extLst>
          </p:nvPr>
        </p:nvGraphicFramePr>
        <p:xfrm>
          <a:off x="10411335" y="5878447"/>
          <a:ext cx="168070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7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Width of Rectangle: 10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Height of Rectangle: 20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 of Rectangle: 200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one side your of Square: 16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 of Square: 256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3AE883E-C097-0751-43C5-3171F6748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080810"/>
              </p:ext>
            </p:extLst>
          </p:nvPr>
        </p:nvGraphicFramePr>
        <p:xfrm>
          <a:off x="75699" y="886140"/>
          <a:ext cx="2311738" cy="2766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7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530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Parent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 Function"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Child : public Parent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 Function"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Child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Parent*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&amp;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47C77490-916B-3C26-1C52-CB30B4334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875536"/>
              </p:ext>
            </p:extLst>
          </p:nvPr>
        </p:nvGraphicFramePr>
        <p:xfrm>
          <a:off x="1270844" y="3256104"/>
          <a:ext cx="111659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5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986F9CE-153D-EC43-C11D-065BAC88C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09201"/>
              </p:ext>
            </p:extLst>
          </p:nvPr>
        </p:nvGraphicFramePr>
        <p:xfrm>
          <a:off x="75698" y="3996672"/>
          <a:ext cx="2292489" cy="2766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48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530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Parent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 Function"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Child : public Parent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 Function"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Child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Child_Derived.GeeksforGeeks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Child_Derived.Parent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9F44614-608C-27B6-05B0-DF45D30BB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275199"/>
              </p:ext>
            </p:extLst>
          </p:nvPr>
        </p:nvGraphicFramePr>
        <p:xfrm>
          <a:off x="1059818" y="6259956"/>
          <a:ext cx="13083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3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77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Derived 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B0A54FFD-8F0E-C0B5-D9AD-718F49B0A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704272"/>
              </p:ext>
            </p:extLst>
          </p:nvPr>
        </p:nvGraphicFramePr>
        <p:xfrm>
          <a:off x="2460890" y="3996672"/>
          <a:ext cx="2341808" cy="2766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80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530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Parent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GeeksforGeeks_Print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 Function"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Child : public Parent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GeeksforGeeks_Print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 Function"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Parent::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GeeksforGeeks_Print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Child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Child_Derived.GeeksforGeeks_Print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E86199A7-2CF1-7C82-15C8-ED9071CAF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149270"/>
              </p:ext>
            </p:extLst>
          </p:nvPr>
        </p:nvGraphicFramePr>
        <p:xfrm>
          <a:off x="3494328" y="6259956"/>
          <a:ext cx="13083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3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77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Derived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68D4CAC-BAD2-09AE-2695-D1AB7BF32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658094"/>
              </p:ext>
            </p:extLst>
          </p:nvPr>
        </p:nvGraphicFramePr>
        <p:xfrm>
          <a:off x="2460890" y="886140"/>
          <a:ext cx="2981235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12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215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virtual void print(){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"print base class"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void show()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"show base class"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void print()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"print derived class"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void show()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"show derived class"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base*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derived 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&amp;d;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-&gt;base::print();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-&gt;print();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-&gt;show();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73C8825-9A3A-64E4-29F4-DA86CAE0B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204547"/>
              </p:ext>
            </p:extLst>
          </p:nvPr>
        </p:nvGraphicFramePr>
        <p:xfrm>
          <a:off x="4325532" y="3263580"/>
          <a:ext cx="111659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5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 base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 derived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 base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88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9A280-F019-2C90-24AE-1D21D2529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D80FF4-60DF-A57F-0C4C-CB3A392D2150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Overloading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5737BF7-3717-1448-BBD0-47971AD874C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D3DC04F-63D1-5CCB-526F-644B8BF6FC6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5FDAB1B-C54D-7B67-0625-900EC5D4624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8956747-B978-4770-B47D-8FD0C9C64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560033"/>
              </p:ext>
            </p:extLst>
          </p:nvPr>
        </p:nvGraphicFramePr>
        <p:xfrm>
          <a:off x="126224" y="853756"/>
          <a:ext cx="5394043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29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Operator 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연산자를 재정의해도 원래 의미는 안 바뀜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의미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의미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비정적 멤버 함수일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이항 연산자 인수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단항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연산자 인수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함수의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이항 연산자 인수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단항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연산자 인수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Overloading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구현된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객체는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public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함수로 선언했을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overloading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불가능 연산자는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=, (), [], -&gt;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Operator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비정적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이거나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함수여야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Overloading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sizeof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typeid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::(scope resolution)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.(dot)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.*(pointer to member operator)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?:(ternary operator)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static_cast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const_cast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reinterpret_cast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dynamic_cast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중요 사항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피연산자 중 적어도 하나는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user-defined class object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멤버가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아닐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변환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overloaded operator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멤버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연산자는 멤버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method/global method)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인자로 호출 가능한 모든 생성자는 변환 생성자로 작동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 중인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암시적 변환에도 사용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885F618-B64B-F51B-AA6B-BF0AAEB3E86F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E7B088-6997-93C0-0746-D3DEF1E26253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1D314A9-A8E6-2D4B-9449-F13F132F3D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21A340A-9D51-E2AA-10E5-358CDD9F8C8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0C8152-2781-9B0C-13CF-826457B1E08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003D81C-42EC-8DF5-C3CB-5FC995907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540842"/>
              </p:ext>
            </p:extLst>
          </p:nvPr>
        </p:nvGraphicFramePr>
        <p:xfrm>
          <a:off x="5622432" y="853756"/>
          <a:ext cx="3444795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79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real,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r = 0,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real = 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operator+(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const&amp; obj){ // Method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Complex res;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res.real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real +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obj.real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res.imag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obj.imag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res;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Method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friend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operator+(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const&amp; c1,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const&amp; c2);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Method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friend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operator+(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&amp;,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print()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real &lt;&lt; " +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'\n';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Method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operator+(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const&amp; c1,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const&amp; c2){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(c1.real + c2.real, c1.imag + c2.imag);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Method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operator+(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&amp;,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c3.real = c1.real + c2.real;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c3.imag = c1.imag + c2.imag;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c3;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c1(10, 5), c2(2, 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c3 = c1 + c2;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c3.print();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c3 = c1 + c2;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는 내부적으로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c3 = c1.operator+ (c2)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 됨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8D3289D-70B1-7BED-94D8-456B7451C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19776"/>
              </p:ext>
            </p:extLst>
          </p:nvPr>
        </p:nvGraphicFramePr>
        <p:xfrm>
          <a:off x="2075472" y="5196903"/>
          <a:ext cx="344479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41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  <a:gridCol w="1486384">
                  <a:extLst>
                    <a:ext uri="{9D8B030D-6E8A-4147-A177-3AD203B41FA5}">
                      <a16:colId xmlns:a16="http://schemas.microsoft.com/office/drawing/2014/main" val="3666594497"/>
                    </a:ext>
                  </a:extLst>
                </a:gridCol>
              </a:tblGrid>
              <a:tr h="14959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1973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Fraction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num, den;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Fraction(int n, int 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num =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den = 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operator float() const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float(num) / float(den);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Fraction f(2, 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float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f;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'\n';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E3C38B8-CBBC-70D4-FA7A-43D4AF62C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42716"/>
              </p:ext>
            </p:extLst>
          </p:nvPr>
        </p:nvGraphicFramePr>
        <p:xfrm>
          <a:off x="9186400" y="853756"/>
          <a:ext cx="2802467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246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Point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x, 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Point(int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0, int j = 0){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x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y =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print(){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"x = " &lt;&lt; x &lt;&lt; ", y = " &lt;&lt; y &lt;&lt; '\n';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Point t(20, 20);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t.print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 = 30; // Member x of t becomes 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t.print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A24DBF2-2A1F-B591-BC81-D45503C24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894281"/>
              </p:ext>
            </p:extLst>
          </p:nvPr>
        </p:nvGraphicFramePr>
        <p:xfrm>
          <a:off x="9182159" y="3607116"/>
          <a:ext cx="2836485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48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Distance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feet, inch;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Distance(int f,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this-&gt;feet = f;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this-&gt;inch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operator-(){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feet--;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inch--;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"Feet, Inches: " &lt;&lt; feet &lt;&lt; "'" &lt;&lt; inch;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Distance d1(8, 9);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-d1;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d2 = -d1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작동 안함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 (-)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return;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이기 </a:t>
                      </a:r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떄문에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91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3EE3A-D03E-ECCC-DB98-21E13AF29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1D934E-EA29-6AF0-91ED-356E12C6FAF2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 – (1)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FE9D905-4AB9-E0E6-D10E-9A29A56BE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47574"/>
              </p:ext>
            </p:extLst>
          </p:nvPr>
        </p:nvGraphicFramePr>
        <p:xfrm>
          <a:off x="126230" y="882633"/>
          <a:ext cx="5516863" cy="512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86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1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식별자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정의하는 범위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영역을 제공하는데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식별자 간 이름 충동 방지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namespace_name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// Code declarations like ‘int a’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method (void add();)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classes ( class student{};)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내부에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정의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Namespcae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선언은 전역 범위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 중첩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액세스 지정자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(public, private)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선언하고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외부에서 정의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using 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안하면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resolution operator(::)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사용해서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Extending namespace(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동일한 이름 사용하는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실제로 동일하고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부분적으로 정의되었을 뿐임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Unnamed namespace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이름은 컴파일러에 의해 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내에서만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변수의 정적 선언 대체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Alias(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별칭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namespace al = name1::name2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al::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호출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AA6882C-B306-B109-8094-08344E45B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860609"/>
              </p:ext>
            </p:extLst>
          </p:nvPr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2607A98-0D79-E36E-DEB1-F3E768EE5B6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E01FF3A-4543-27C2-F7A1-0FC600610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696877"/>
              </p:ext>
            </p:extLst>
          </p:nvPr>
        </p:nvGraphicFramePr>
        <p:xfrm>
          <a:off x="8591637" y="929914"/>
          <a:ext cx="349576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576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20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 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5ED4D86-C2D7-D22C-573C-B348EAF4D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410907"/>
              </p:ext>
            </p:extLst>
          </p:nvPr>
        </p:nvGraphicFramePr>
        <p:xfrm>
          <a:off x="8591637" y="3710283"/>
          <a:ext cx="349576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576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20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 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D6B34BA8-E774-F54F-99A6-D75F8E007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868" y="929914"/>
            <a:ext cx="2565816" cy="2269470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5DC3BC7-F2AE-3242-8E66-B32E29579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522640"/>
              </p:ext>
            </p:extLst>
          </p:nvPr>
        </p:nvGraphicFramePr>
        <p:xfrm>
          <a:off x="10802219" y="5956575"/>
          <a:ext cx="1285180" cy="43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1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55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80815" marR="80815" marT="40407" marB="404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15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15" marR="80815" marT="40407" marB="404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5449E1B-8A80-6D39-ED1A-96141B692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649916"/>
              </p:ext>
            </p:extLst>
          </p:nvPr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FA6A458-C87C-D2DD-8F61-F78A12B0F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783949"/>
              </p:ext>
            </p:extLst>
          </p:nvPr>
        </p:nvGraphicFramePr>
        <p:xfrm>
          <a:off x="10913547" y="3152798"/>
          <a:ext cx="1173852" cy="459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8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9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86129" marR="86129" marT="43065" marB="43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29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129" marR="86129" marT="43065" marB="43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481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D1CA9-CB0C-8E29-5AD9-2FBEA3625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BA1F64-11A4-A8CE-401E-D9AFFEF42C31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Overloading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3D47552-D3FA-BB80-47AF-172FA0183BA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FFBE757-9CE7-FB0B-4765-5648287517E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4129F1A-892E-2250-E296-13D5B135DC0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AE4D4A8-4E86-8869-4A94-73D76146DCC8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A718F42-4A1A-9958-F3DC-4A8C238EC576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FE33A4D-F29E-B937-6357-DA63FDC9C3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2410FFEA-14C1-5C1E-1FFC-2A3D5842208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5575C8E-232D-20DA-0472-BA91C64A0DB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26D7F17-08C8-5CE0-0450-9BFC44056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480935"/>
              </p:ext>
            </p:extLst>
          </p:nvPr>
        </p:nvGraphicFramePr>
        <p:xfrm>
          <a:off x="123824" y="853756"/>
          <a:ext cx="2653243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32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overload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count;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overload() : count(4) 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operator++() { count = count + 1;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Display()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"Count: " &lt;&lt; count;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++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i.Display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++ Operator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 5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1BB5DF3-3D84-77DB-7941-53F151D42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714818"/>
              </p:ext>
            </p:extLst>
          </p:nvPr>
        </p:nvGraphicFramePr>
        <p:xfrm>
          <a:off x="2884671" y="853756"/>
          <a:ext cx="2836485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48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overload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count;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: count(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operator++(int) { return (count++);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operator++()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count = count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count;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Display()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"Count: " &lt;&lt; count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post(5);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pre(5);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pre = ++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"results of I   =  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i.Display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"results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preincrement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= 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pre.Display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post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"Results of post increment   =  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post.Display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"And results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here we see difference   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i.Display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Pre/Post increment operator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results of I   =   Count: 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results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preincrement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=  Count: 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Results of post increment   =   Count: 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And results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, here we see difference   :   Count: 9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C0E1580-9ABA-7A8D-FFC7-A3EDB2C83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594580"/>
              </p:ext>
            </p:extLst>
          </p:nvPr>
        </p:nvGraphicFramePr>
        <p:xfrm>
          <a:off x="123824" y="3181406"/>
          <a:ext cx="195807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0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25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062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overload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a[3];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j, int k){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a[0]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a[1] =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a[2] = 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operator[](int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return a[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(1, 2, 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(0);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[] Operator Overloading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 2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B79F1DD-3144-64C8-865C-03F660F29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672602"/>
              </p:ext>
            </p:extLst>
          </p:nvPr>
        </p:nvGraphicFramePr>
        <p:xfrm>
          <a:off x="5881184" y="853756"/>
          <a:ext cx="381145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14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GFG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GFG(int j) { num = j;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GFG* operator-&gt;(void) { return this;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GFG T(5);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GFG*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&amp;T;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T.num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T.num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-&gt;num =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-&gt;num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Accessing num using -&gt;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"T-&gt;num = " &lt;&lt; T-&gt;num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;//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T.operator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-&gt;()-&gt;num;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-&gt; Operator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pt-BR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T.num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pt-BR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Ptr-&gt;num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pt-BR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T-&gt;num = 5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798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743CC-0BDF-D30A-088C-9D4ABF8D1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60A3E5-7EE4-926A-CEE0-78C8EE1CA1B6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Functor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A0DBC45-9088-9B77-0739-E66ED141AEC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6B551FC-A049-03AC-2349-4E5B61CF3EB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27C7F66-805F-B13A-3706-0139EC3304B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528A6D7-D366-CD94-1BE5-6E3AB95B3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268022"/>
              </p:ext>
            </p:extLst>
          </p:nvPr>
        </p:nvGraphicFramePr>
        <p:xfrm>
          <a:off x="126224" y="853757"/>
          <a:ext cx="539404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17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함수나 함수 포인터처럼 처리될 수 있는 객체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 함수보다 빠름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상태를 가진 함수를 만들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CB03636-898B-44D7-6C89-326E8BFA052B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C9A095A-7EB9-CDAC-B193-351EF5CE3099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2DD275F-C0C4-398B-077D-471E13D69F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7950535-C1BE-12C9-6940-C779B5B8607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1D457D1-6DA0-2CE2-E995-260242BE1E30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4230235B-9AA5-F8DA-51B2-DB8EFF9A6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359636"/>
              </p:ext>
            </p:extLst>
          </p:nvPr>
        </p:nvGraphicFramePr>
        <p:xfrm>
          <a:off x="5622432" y="853756"/>
          <a:ext cx="3444795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79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increment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increment(int n) : num(n) {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operator ()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const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num +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{1, 2, 3, 4, 5};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to_add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5;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transform(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arr+n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increment(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to_add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transform(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arr+n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increment(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to_add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increment obj(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to_add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transform(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arr+n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obj);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03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B7FCF-874B-DD82-6B5D-495BF41D0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5E5914-F69A-A727-96FB-67C4657AF499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7C98346-4B8E-FCB5-4A14-6FBBCBD0805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943D12-2393-F511-464A-BB71FC9DCC0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6D9B7B0-C8B1-AF9D-3D67-E44B8D578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65192"/>
              </p:ext>
            </p:extLst>
          </p:nvPr>
        </p:nvGraphicFramePr>
        <p:xfrm>
          <a:off x="3927612" y="890883"/>
          <a:ext cx="8159787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7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20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test_space3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"(test_space3::string) from both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nmspaces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test_space3 &amp;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string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str = "";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string(const test_space2::string&amp; s): str(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s.getScopestr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const{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str;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operator&lt;&lt;(std::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test_space1::string&amp; s1){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s1.get_str();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operator&lt;&lt;(std::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test_space2::string&amp; s2){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s2.get_str();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operator&lt;&lt;(std::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test_space3::string&amp; s3){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s3.get_str();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std::string str("This is a standard string");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str &lt;&lt;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std::string sample1("This is a test_space1 namespace string");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test_space1::string s2(sample1);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s2 &lt;&lt;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std::string sample2("This is a test_space2 namespace string");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test_space2::string s3(sample2);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s3 &lt;&lt;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test_space3::string s4(s3);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s4 &lt;&lt;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E810339-A22E-0C39-5EF1-9CE72308F23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A62460A-1C19-B5E9-D500-31E801D16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479488"/>
              </p:ext>
            </p:extLst>
          </p:nvPr>
        </p:nvGraphicFramePr>
        <p:xfrm>
          <a:off x="6945958" y="5737203"/>
          <a:ext cx="514144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144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is a standard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(test_space1::string) This is a test_space1 namespace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(test_space2::string) This is a test_space2 namespace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(test_space3::string) Accessing from both namespaces test_space3 and test_space2!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AAEAAEC-ED5F-F7F3-1F68-73CE6A25A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747355"/>
              </p:ext>
            </p:extLst>
          </p:nvPr>
        </p:nvGraphicFramePr>
        <p:xfrm>
          <a:off x="139700" y="890883"/>
          <a:ext cx="3708400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0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&lt;string&gt;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test_space1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"(test_space1::string)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string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str = "";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string(const std::string&amp; s): str(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s){}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const{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str;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test_space2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"(test_space2::string)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string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str = "";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check_scope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"test_space2!";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string(const std::string&amp; s) : str(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s) 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const{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str;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getScopestr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const{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check_scope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199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441E3-C2DE-8712-B20C-847C4D193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5EB447-EAC0-2197-9E34-71A6B95FD530}"/>
              </a:ext>
            </a:extLst>
          </p:cNvPr>
          <p:cNvSpPr txBox="1"/>
          <p:nvPr/>
        </p:nvSpPr>
        <p:spPr>
          <a:xfrm>
            <a:off x="123824" y="-22708"/>
            <a:ext cx="1269682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of C++: </a:t>
            </a:r>
            <a:r>
              <a:rPr lang="en-US" altLang="ko-KR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Token, Constant, Switch, Parameter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00C5D81-7995-48C6-CA85-B9B084C0C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943848"/>
              </p:ext>
            </p:extLst>
          </p:nvPr>
        </p:nvGraphicFramePr>
        <p:xfrm>
          <a:off x="88130" y="882633"/>
          <a:ext cx="6350770" cy="3632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7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32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Token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Identifier(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식별자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Entity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부여된 고유 이름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명명 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문자나 밑줄로 시작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숫자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특수문자 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예약어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(keyword)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고유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구별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소문자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language’s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keyword(int, float,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mutable, namespace, new, delete, operator, protected, virtual, 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추가됨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Constant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STL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사용 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Special Symbol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; () [] {} . = “ 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Operator(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33BC1FD-24B2-C5E8-FE13-F739868984D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53D4228-1B25-88A5-094D-2084C831890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5891CE5-4E5C-8732-3584-064B95A6624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9B0CFB3-3BD7-83FB-3871-790A1B8E7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099735"/>
              </p:ext>
            </p:extLst>
          </p:nvPr>
        </p:nvGraphicFramePr>
        <p:xfrm>
          <a:off x="6527030" y="882633"/>
          <a:ext cx="347422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88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const: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런타임 및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컴타일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타임에 초기화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constexpr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 타임에 초기화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#define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193CE92-D3BC-753F-2089-6FF0A4558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055038"/>
              </p:ext>
            </p:extLst>
          </p:nvPr>
        </p:nvGraphicFramePr>
        <p:xfrm>
          <a:off x="6527030" y="2113880"/>
          <a:ext cx="3474220" cy="888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88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break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생략하면 일치하는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포함하여 그 이후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5F94B7D-34E9-53DA-CBB2-3D7707D3A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805529"/>
              </p:ext>
            </p:extLst>
          </p:nvPr>
        </p:nvGraphicFramePr>
        <p:xfrm>
          <a:off x="6527030" y="3227702"/>
          <a:ext cx="560146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46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57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 Passing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Pass by Value: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복사한 후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원래 값에 영향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Pass by Reference: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인수를 참조하여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원래 값에 영향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Pass by Pointer: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인수의 주소를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원래 값에 영향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Argument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함수가 인수를 제공하지 않는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자동으로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(Constructor)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에도 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(Ex.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A(int x = 0): var(x){};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Default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오른쪽에서 왼쪽으로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(Ex. int sum(int x, int y, int z = 0, int w);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생략된 인수를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 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대체해야 하므로 실행 시간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70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1B346-1EC9-132B-4960-E78D468D4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50FE95-4403-1287-5EBB-4EF89C01B615}"/>
              </a:ext>
            </a:extLst>
          </p:cNvPr>
          <p:cNvSpPr txBox="1"/>
          <p:nvPr/>
        </p:nvSpPr>
        <p:spPr>
          <a:xfrm>
            <a:off x="123823" y="-22708"/>
            <a:ext cx="1206817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of C++: </a:t>
            </a:r>
            <a:r>
              <a:rPr lang="en-US" altLang="ko-K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Type, Literal, Cast Operator, for Loop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FFD4EDF-288E-3D4C-172A-68EECC4D1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955108"/>
              </p:ext>
            </p:extLst>
          </p:nvPr>
        </p:nvGraphicFramePr>
        <p:xfrm>
          <a:off x="126230" y="882633"/>
          <a:ext cx="3893320" cy="1568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33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68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Primary/Built-in/Fundamental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int, char, bool, float, double, void,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wchar_t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Derived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Function, Array, Pointer, Reference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User-defined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class, struct, union,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typedef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B8B9BCC-58B9-4A56-AF37-99D2B1B09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228516"/>
              </p:ext>
            </p:extLst>
          </p:nvPr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C87033-671F-B22F-6EC2-90595D3DCAA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9BAD974-7443-B60E-60A2-D2A22E435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253188"/>
              </p:ext>
            </p:extLst>
          </p:nvPr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B0E0E41-6172-15D8-B92C-B02C2301E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671296"/>
              </p:ext>
            </p:extLst>
          </p:nvPr>
        </p:nvGraphicFramePr>
        <p:xfrm>
          <a:off x="126230" y="2656566"/>
          <a:ext cx="3893320" cy="642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33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Literal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Integer, Float, Char, String, Boolean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926F3FC-0005-6E11-1670-C4970E299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066747"/>
              </p:ext>
            </p:extLst>
          </p:nvPr>
        </p:nvGraphicFramePr>
        <p:xfrm>
          <a:off x="4279131" y="882633"/>
          <a:ext cx="419110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1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Cast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static_cast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컴파틸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타임 유형 변환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명시적 변환에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static_cast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new_type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&gt;(expression)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dynamic_cast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downcasting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(virtual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클래스의 포인터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참조를 파생 클래스로 변환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const_cast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const/volatile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quilifier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수정하는데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reinterpret_cast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8A5A53A-ADA0-28AF-DD91-A7CA8BF26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180404"/>
              </p:ext>
            </p:extLst>
          </p:nvPr>
        </p:nvGraphicFramePr>
        <p:xfrm>
          <a:off x="8591705" y="882633"/>
          <a:ext cx="3474065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0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786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Animal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virtual void speak() const{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"Animal speaks."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Dog : public Animal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speak() const override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"Dog barks."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Cat : public Animal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speak() const override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"Cat meows."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Animal*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new Dog();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Dog*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dogPtr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dynamic_cast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&lt;Dog*&gt;(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dogPtr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dogPtr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-&gt;speak();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"Failed to cast to Dog."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Cat*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dynamic_cast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&lt;Cat*&gt;(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-&gt;speak();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"Failed to cast to Cat."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delete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1793236-8853-42A7-D987-11057E9EF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047890"/>
              </p:ext>
            </p:extLst>
          </p:nvPr>
        </p:nvGraphicFramePr>
        <p:xfrm>
          <a:off x="10508876" y="882633"/>
          <a:ext cx="155689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8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8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056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Dog barks.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Failed to cast to Cat.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F3D5D19-90F7-E728-7122-7924C7511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431174"/>
              </p:ext>
            </p:extLst>
          </p:nvPr>
        </p:nvGraphicFramePr>
        <p:xfrm>
          <a:off x="123824" y="3503983"/>
          <a:ext cx="530302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30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7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Range-Based for Loop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range_declaration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range_expression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 statements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v = { 10, 20, 30, 40, 50};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for(auto&amp; it: v)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it &lt;&lt; “ “;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for(auto&amp; [key, value]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myMap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key &lt;&lt; 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 &lt;&lt; 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For_each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Loop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&lt;algorithm&gt;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for_each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Inputiterator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start,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Inputiterator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last, Function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PrintValue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“ “ &lt;&lt;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v = {1, 2, 3, 4, 5};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for_each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PrintValue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87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A9F21-BE72-2ADB-F0C6-E313D7D9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CC1576-19D3-D0D9-AFB1-BD103420EDCC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Class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E9D6DA8-2FCC-1990-B6D7-A1EA32DEC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139351"/>
              </p:ext>
            </p:extLst>
          </p:nvPr>
        </p:nvGraphicFramePr>
        <p:xfrm>
          <a:off x="126230" y="882633"/>
          <a:ext cx="9246370" cy="3632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63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32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함수의 특성을 설명하는데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 실행 중 특정 변수의 존재를 추적하는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Lifetime, visibility, initial value, storage location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Auto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블록 내부 선언된 모든 변수의 기본 클래스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Register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변수를 레지스터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(CPU/RAM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Extern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변수가 사용된 동일한 블록이 아닌 다른 곳에 정의되어 있음을 알려줌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 선언된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이용해서 명시적 초기화 해야 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변수와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에만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Mutable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const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객체의 멤버를 수정할 때 수정할 변수의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mutable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Thread_local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 specifier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이용해 객체를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thread_local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정의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storage specifier(static,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extern)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결합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25E7336-6500-80B1-D87B-9004E1C0D85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0B328DC-81D4-5F9F-EC12-DD516923EC3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C7C5288-FF2E-344E-6966-DB5DF62CD7D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5FAA286-A3FD-2527-06F9-C4D17E87D1F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52986" y="4697960"/>
            <a:ext cx="5639228" cy="21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36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45565-6E96-E1F8-5B82-6B12DB172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9BADBC-AF35-91DC-8A8B-2C8F520991E6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Input/Output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990B54B-233C-DD68-3B5C-164A5525A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952773"/>
              </p:ext>
            </p:extLst>
          </p:nvPr>
        </p:nvGraphicFramePr>
        <p:xfrm>
          <a:off x="126230" y="882633"/>
          <a:ext cx="924637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63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32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Input/Output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헤더파일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&lt;iostream&gt;: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표준 입출력 스트림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cerr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iomanip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입출력 스트림 조작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setprecision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스트림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&lt;bits/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stdc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++&gt;: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표준 라이브러리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(GNU C++ 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비표준 헤더 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iostream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Extraction operator(&gt;&gt;)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 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&gt;&gt;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&gt;&gt;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cin.getline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(char* buffer, int N);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길이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문자 스트림을 버퍼로 읽기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문자를 읽거나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문자 만나면 종료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cin.get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(char&amp; var);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cin.read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(char*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buffer,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cin.ignore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();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 버퍼에서 하나 이상의 문자를 무시하거나 지움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cin.ignore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numeric_limits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&gt;::max(), '\n’);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문자를 무시하여 연속으로 입력 받기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 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stdio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buffer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동기화 하는데 시간 낭비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ios_base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sync_with_stdio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(false);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cin.tie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(NULL);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scanf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빨라짐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scanf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format argument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해석하고 여러 변수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이를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iostream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insertion operator(&lt;&lt;)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cout.write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(char* str, int n);  str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읽은 길이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cout.put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저장된 문자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cout.precision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 n);  float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사용할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소수점 정밀도를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설정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ex. N=5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소수점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자리까지 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Manipulator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endl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 줄 입력 후 출력 스트림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flush(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차지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\n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새 줄만 삽입하고 출력 버퍼를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flush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하지 않음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차지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문자열 시퀀스의 공백 무시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(Ex.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(str &gt;&gt;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std:ws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line);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ends: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출력 스트림에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삽입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flush: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출력 스트림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flush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8992930-C59F-ADB1-B525-FB226AF2F0B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B4C4293-1D3C-3079-963C-FED265AEA1E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C5238DC-464F-8951-AD2F-C4E67CCB983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107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19228-A87E-C657-A434-6B8ECB42E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EFC87B-85AF-F2B3-597F-C57DE8AC7708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C2A32C1-F3F1-CDD4-88DE-7174257A8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611401"/>
              </p:ext>
            </p:extLst>
          </p:nvPr>
        </p:nvGraphicFramePr>
        <p:xfrm>
          <a:off x="126229" y="882634"/>
          <a:ext cx="8567701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77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7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 중복 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모듈화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추상화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이름은 같지만 매개변수의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다른 멤버를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 만드는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인덱싱된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속성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Function 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Operator 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Ambiguity(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모호성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어떤 함수를 호출할지 결정할 수 없는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Type Conversion: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Function with Default Argument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Function with Pass by Reference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private, protected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데이터에 접근 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special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비멤버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함수 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키워드는 함수 선언에만 배치되고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정의에는 배치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함수가 호출되면 객체 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/dot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연산자가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객체를 값에 액세스 하려는 인수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7DAB432-E3AC-DE91-619E-E6A7B46ECA0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AD65624-9E8B-43ED-2BDF-2E0FF2CBA10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513D2DF-EA26-2C54-CBD5-BFB2A9985FE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EE6FF5B-E076-ACA3-6C87-4B52EEA3356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16430" y="2050047"/>
            <a:ext cx="3446947" cy="18039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7F030F-749D-2CFC-304E-09C3CAC50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4" y="4883146"/>
            <a:ext cx="3295650" cy="1925182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EBADE9E-CADF-7C81-DA5F-C4A9D616B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277665"/>
              </p:ext>
            </p:extLst>
          </p:nvPr>
        </p:nvGraphicFramePr>
        <p:xfrm>
          <a:off x="1507574" y="5999338"/>
          <a:ext cx="1850940" cy="800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94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오류 발생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(Type Conversion)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해결 방법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float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double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처리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3893B38E-9F91-5D56-7916-0713D48DD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512" y="4883147"/>
            <a:ext cx="3113221" cy="1929176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34E7BEB-B5CB-C7BB-E70B-F13EF0BF2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380380"/>
              </p:ext>
            </p:extLst>
          </p:nvPr>
        </p:nvGraphicFramePr>
        <p:xfrm>
          <a:off x="4606270" y="6002626"/>
          <a:ext cx="1944303" cy="800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3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오류 발생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(Default Argument)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해결 방법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default(int b= 9)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DE6424D9-75BA-A5FF-2415-0760BC9022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025" y="4874680"/>
            <a:ext cx="3295651" cy="1931003"/>
          </a:xfrm>
          <a:prstGeom prst="rect">
            <a:avLst/>
          </a:prstGeom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C956A4C-F877-CFF4-09EF-5AF464A9C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224353"/>
              </p:ext>
            </p:extLst>
          </p:nvPr>
        </p:nvGraphicFramePr>
        <p:xfrm>
          <a:off x="8004056" y="4883146"/>
          <a:ext cx="1944303" cy="800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3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오류 발생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(Pass by Reference)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해결 방법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int&amp;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int*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339D076C-B819-7271-58AE-8A838FEEFD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6207" y="891100"/>
            <a:ext cx="2156032" cy="3931920"/>
          </a:xfrm>
          <a:prstGeom prst="rect">
            <a:avLst/>
          </a:prstGeom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D4EDCEC-209C-4DA9-6EBE-B7EC195F1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51055"/>
              </p:ext>
            </p:extLst>
          </p:nvPr>
        </p:nvGraphicFramePr>
        <p:xfrm>
          <a:off x="9804590" y="4209186"/>
          <a:ext cx="132129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9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10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1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the first number : 789</a:t>
                      </a:r>
                      <a:b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the second number : 982</a:t>
                      </a:r>
                      <a:b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Largest number is 982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5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7798</TotalTime>
  <Words>10424</Words>
  <Application>Microsoft Office PowerPoint</Application>
  <PresentationFormat>와이드스크린</PresentationFormat>
  <Paragraphs>1594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403</cp:revision>
  <dcterms:created xsi:type="dcterms:W3CDTF">2023-11-29T11:04:36Z</dcterms:created>
  <dcterms:modified xsi:type="dcterms:W3CDTF">2024-02-09T18:28:26Z</dcterms:modified>
</cp:coreProperties>
</file>