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8" r:id="rId3"/>
    <p:sldId id="327" r:id="rId4"/>
    <p:sldId id="309" r:id="rId5"/>
    <p:sldId id="293" r:id="rId6"/>
    <p:sldId id="311" r:id="rId7"/>
    <p:sldId id="299" r:id="rId8"/>
    <p:sldId id="300" r:id="rId9"/>
    <p:sldId id="301" r:id="rId10"/>
    <p:sldId id="302" r:id="rId11"/>
    <p:sldId id="266" r:id="rId12"/>
    <p:sldId id="277" r:id="rId13"/>
    <p:sldId id="261" r:id="rId14"/>
    <p:sldId id="259" r:id="rId15"/>
    <p:sldId id="256" r:id="rId16"/>
    <p:sldId id="303" r:id="rId17"/>
    <p:sldId id="296" r:id="rId18"/>
    <p:sldId id="304" r:id="rId19"/>
    <p:sldId id="274" r:id="rId20"/>
    <p:sldId id="290" r:id="rId21"/>
    <p:sldId id="307" r:id="rId22"/>
    <p:sldId id="308" r:id="rId23"/>
    <p:sldId id="272" r:id="rId24"/>
    <p:sldId id="298" r:id="rId25"/>
    <p:sldId id="28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3" r:id="rId35"/>
    <p:sldId id="264" r:id="rId36"/>
    <p:sldId id="267" r:id="rId37"/>
    <p:sldId id="268" r:id="rId38"/>
    <p:sldId id="269" r:id="rId39"/>
    <p:sldId id="270" r:id="rId40"/>
    <p:sldId id="271" r:id="rId41"/>
    <p:sldId id="275" r:id="rId42"/>
    <p:sldId id="276" r:id="rId43"/>
    <p:sldId id="258" r:id="rId44"/>
    <p:sldId id="306" r:id="rId45"/>
    <p:sldId id="305" r:id="rId46"/>
    <p:sldId id="257" r:id="rId47"/>
    <p:sldId id="295" r:id="rId48"/>
    <p:sldId id="297" r:id="rId49"/>
    <p:sldId id="291" r:id="rId50"/>
    <p:sldId id="310" r:id="rId51"/>
    <p:sldId id="312" r:id="rId52"/>
    <p:sldId id="292" r:id="rId53"/>
    <p:sldId id="294" r:id="rId54"/>
    <p:sldId id="278" r:id="rId55"/>
    <p:sldId id="279" r:id="rId56"/>
    <p:sldId id="314" r:id="rId57"/>
    <p:sldId id="315" r:id="rId58"/>
    <p:sldId id="317" r:id="rId59"/>
    <p:sldId id="316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73" r:id="rId70"/>
    <p:sldId id="262" r:id="rId71"/>
    <p:sldId id="265" r:id="rId72"/>
    <p:sldId id="313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app-development-fundamentals-for-beginners/" TargetMode="External"/><Relationship Id="rId2" Type="http://schemas.openxmlformats.org/officeDocument/2006/relationships/hyperlink" Target="https://www.geeksforgeeks.org/linux-vs-un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high-level-and-low-level-languages/" TargetMode="External"/><Relationship Id="rId5" Type="http://schemas.openxmlformats.org/officeDocument/2006/relationships/hyperlink" Target="https://www.geeksforgeeks.org/sql-tutorial/" TargetMode="External"/><Relationship Id="rId4" Type="http://schemas.openxmlformats.org/officeDocument/2006/relationships/hyperlink" Target="https://www.geeksforgeeks.org/dbm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sonal.kent.edu/~rmuhamma/OpSystems/Myos/thread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Feature of C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3691"/>
              </p:ext>
            </p:extLst>
          </p:nvPr>
        </p:nvGraphicFramePr>
        <p:xfrm>
          <a:off x="191557" y="971871"/>
          <a:ext cx="682730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절차적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빠르고 효율적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같은 최신 언어는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보다 더 많은 기능을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처리로 인해 성능 속도 저하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하드웨어를 직접 조작할 수 있는 권한을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고급 언어에서는 이를 허용하지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 사용을 위해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정적으로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컴파일 시 확인되지만 런타임에는 확인되지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범용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OS: Windows,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iOS,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Android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OXS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DB: PostgreSQL, Oracle,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MySQL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MS SQL Server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풍부한 기능을 갖춘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중급 언어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어셈블리 언어의 기능과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고급 언어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의 기능을 결합한 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시스템에서 실행 및 컴파일할 수 있으므로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언어는 이식성이 뛰어남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확장이 용이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76713"/>
              </p:ext>
            </p:extLst>
          </p:nvPr>
        </p:nvGraphicFramePr>
        <p:xfrm>
          <a:off x="506771" y="1164504"/>
          <a:ext cx="91706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62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 변수를 초기화 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선언하고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으로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Big-O Notation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3597"/>
              </p:ext>
            </p:extLst>
          </p:nvPr>
        </p:nvGraphicFramePr>
        <p:xfrm>
          <a:off x="191557" y="971871"/>
          <a:ext cx="6827309" cy="194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일정한 시간 복잡도를 의미합니다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알고리즘의 실행 시간이 일정하게 유지되고 입력 크기에 의존하지 않는다는 의미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변수를 일정한 양으로 나누거나 곱하면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루프 변수가 일정한 양만큼 기하급수적으로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경우 루프의 시간 복잡도는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간주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/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/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86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51111"/>
              </p:ext>
            </p:extLst>
          </p:nvPr>
        </p:nvGraphicFramePr>
        <p:xfrm>
          <a:off x="318067" y="887463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82936"/>
              </p:ext>
            </p:extLst>
          </p:nvPr>
        </p:nvGraphicFramePr>
        <p:xfrm>
          <a:off x="318067" y="1948281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31397"/>
              </p:ext>
            </p:extLst>
          </p:nvPr>
        </p:nvGraphicFramePr>
        <p:xfrm>
          <a:off x="318067" y="4755211"/>
          <a:ext cx="688163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#pragma once 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보호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5346"/>
              </p:ext>
            </p:extLst>
          </p:nvPr>
        </p:nvGraphicFramePr>
        <p:xfrm>
          <a:off x="8199552" y="475521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63838F-8FCE-CFFD-89D6-9A8A03FE1D6C}"/>
              </a:ext>
            </a:extLst>
          </p:cNvPr>
          <p:cNvGrpSpPr/>
          <p:nvPr/>
        </p:nvGrpSpPr>
        <p:grpSpPr>
          <a:xfrm>
            <a:off x="7084193" y="5334331"/>
            <a:ext cx="1115358" cy="675308"/>
            <a:chOff x="7084194" y="5913451"/>
            <a:chExt cx="1115358" cy="675308"/>
          </a:xfrm>
        </p:grpSpPr>
        <p:sp>
          <p:nvSpPr>
            <p:cNvPr id="11" name="오른쪽 중괄호 10">
              <a:extLst>
                <a:ext uri="{FF2B5EF4-FFF2-40B4-BE49-F238E27FC236}">
                  <a16:creationId xmlns:a16="http://schemas.microsoft.com/office/drawing/2014/main" id="{D94A8222-2756-E1BE-F75E-17D4085D97EB}"/>
                </a:ext>
              </a:extLst>
            </p:cNvPr>
            <p:cNvSpPr/>
            <p:nvPr/>
          </p:nvSpPr>
          <p:spPr>
            <a:xfrm>
              <a:off x="7084194" y="6333422"/>
              <a:ext cx="398646" cy="255337"/>
            </a:xfrm>
            <a:prstGeom prst="righ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1DDE5F0-939A-120B-2DF5-3EDBF6CD8778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>
            <a:xfrm rot="10800000" flipH="1">
              <a:off x="7482839" y="5913451"/>
              <a:ext cx="716713" cy="547640"/>
            </a:xfrm>
            <a:prstGeom prst="bentConnector3">
              <a:avLst>
                <a:gd name="adj1" fmla="val -2462"/>
              </a:avLst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39779"/>
              </p:ext>
            </p:extLst>
          </p:nvPr>
        </p:nvGraphicFramePr>
        <p:xfrm>
          <a:off x="241700" y="1392650"/>
          <a:ext cx="4127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82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token9 = 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081310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41700" y="4624306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3" y="604971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4442"/>
              </p:ext>
            </p:extLst>
          </p:nvPr>
        </p:nvGraphicFramePr>
        <p:xfrm>
          <a:off x="256269" y="3252706"/>
          <a:ext cx="2069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1387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pseudo(void)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285750" indent="-285750" algn="l" defTabSz="914400" rtl="0" eaLnBrk="1" fontAlgn="t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t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Hello World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202A248-F180-B8C5-B9B4-6F1AF42D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5" y="1392650"/>
            <a:ext cx="6745675" cy="31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04854"/>
              </p:ext>
            </p:extLst>
          </p:nvPr>
        </p:nvGraphicFramePr>
        <p:xfrm>
          <a:off x="287570" y="1466347"/>
          <a:ext cx="5581584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6175"/>
              </p:ext>
            </p:extLst>
          </p:nvPr>
        </p:nvGraphicFramePr>
        <p:xfrm>
          <a:off x="8499107" y="1466346"/>
          <a:ext cx="3609474" cy="494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12919"/>
              </p:ext>
            </p:extLst>
          </p:nvPr>
        </p:nvGraphicFramePr>
        <p:xfrm>
          <a:off x="6096000" y="1466346"/>
          <a:ext cx="2326105" cy="494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4510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326072" y="4534014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N  gray code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공식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N ^ (N&gt;&gt;1) 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형에 넣을 때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0b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Ex) int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0b1100 // x=8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34885"/>
              </p:ext>
            </p:extLst>
          </p:nvPr>
        </p:nvGraphicFramePr>
        <p:xfrm>
          <a:off x="266700" y="1408887"/>
          <a:ext cx="54991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97B5C1-DB60-FACF-3D14-1F49FF00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12087"/>
              </p:ext>
            </p:extLst>
          </p:nvPr>
        </p:nvGraphicFramePr>
        <p:xfrm>
          <a:off x="5918200" y="1408887"/>
          <a:ext cx="60071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&amp; (n-1) == 0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거듭제곱인지 확인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~(n-1)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rightmost</a:t>
                      </a: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bit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= v &amp;&amp; !(v &amp; (v - 1));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거듭제곱 확인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y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= x ^ ((x ^ y) &amp; -(x &lt; y)); 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&amp; 1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홀수인지 판별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2FE393-21FC-E9BD-B9C3-88367C147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8406"/>
              </p:ext>
            </p:extLst>
          </p:nvPr>
        </p:nvGraphicFramePr>
        <p:xfrm>
          <a:off x="5918200" y="3673800"/>
          <a:ext cx="6007100" cy="2885440"/>
        </p:xfrm>
        <a:graphic>
          <a:graphicData uri="http://schemas.openxmlformats.org/drawingml/2006/table">
            <a:tbl>
              <a:tblPr/>
              <a:tblGrid>
                <a:gridCol w="1748024">
                  <a:extLst>
                    <a:ext uri="{9D8B030D-6E8A-4147-A177-3AD203B41FA5}">
                      <a16:colId xmlns:a16="http://schemas.microsoft.com/office/drawing/2014/main" val="133638715"/>
                    </a:ext>
                  </a:extLst>
                </a:gridCol>
                <a:gridCol w="4259076">
                  <a:extLst>
                    <a:ext uri="{9D8B030D-6E8A-4147-A177-3AD203B41FA5}">
                      <a16:colId xmlns:a16="http://schemas.microsoft.com/office/drawing/2014/main" val="938525732"/>
                    </a:ext>
                  </a:extLst>
                </a:gridCol>
              </a:tblGrid>
              <a:tr h="309753">
                <a:tc>
                  <a:txBody>
                    <a:bodyPr/>
                    <a:lstStyle/>
                    <a:p>
                      <a:pPr algn="l" rtl="0" fontAlgn="base"/>
                      <a:r>
                        <a:rPr lang="nn-NO" sz="1200" b="1">
                          <a:effectLst/>
                        </a:rPr>
                        <a:t>x &amp; ~((1 &lt;&lt; i+1 )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LSB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46600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 ((1 &lt;&lt; i) – 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Clears all bits of x from MSB to ith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949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&gt;&gt;1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Divides x by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37034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&lt;&lt; 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Multiplies x by 2 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514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| ‘ ‘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Upper case English alphabet ch to lower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369806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ch &amp; ‘_’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Lower case English alphabet ch to upper case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86597"/>
                  </a:ext>
                </a:extLst>
              </a:tr>
              <a:tr h="2716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x &amp;&amp; !(x &amp; x-1)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>
                          <a:effectLst/>
                        </a:rPr>
                        <a:t>Checking if given 32-bit integer is power of 2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823595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>
                          <a:effectLst/>
                        </a:rPr>
                        <a:t>log2(n &amp; -n)+1</a:t>
                      </a:r>
                    </a:p>
                  </a:txBody>
                  <a:tcPr marL="38100" marR="38100" marT="44317" marB="443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dirty="0">
                          <a:effectLst/>
                        </a:rPr>
                        <a:t>Find the last set bit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64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 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LSB</a:t>
                          </a:r>
                          <a:r>
                            <a:rPr lang="ko-KR" altLang="en-US" sz="16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반전 시킴</a:t>
                          </a:r>
                          <a:endParaRPr lang="en-US" altLang="ko-KR" sz="16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짝수면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+1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홀수면</a:t>
                          </a:r>
                          <a:r>
                            <a:rPr lang="en-US" altLang="ko-KR" sz="1600" b="1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-1</a:t>
                          </a:r>
                          <a:endPara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endParaRPr lang="ko-KR" alt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5FEE08C6-D07F-2B28-22AF-2DE82C116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947846"/>
                  </p:ext>
                </p:extLst>
              </p:nvPr>
            </p:nvGraphicFramePr>
            <p:xfrm>
              <a:off x="241699" y="3682751"/>
              <a:ext cx="4830814" cy="2116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3081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1167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6" t="-1149" r="-252" b="-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5119"/>
              </p:ext>
            </p:extLst>
          </p:nvPr>
        </p:nvGraphicFramePr>
        <p:xfrm>
          <a:off x="403224" y="1310851"/>
          <a:ext cx="54778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8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85DCDB-01B2-D6F5-5EF6-04AFB65AA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0117"/>
              </p:ext>
            </p:extLst>
          </p:nvPr>
        </p:nvGraphicFramePr>
        <p:xfrm>
          <a:off x="403224" y="2988365"/>
          <a:ext cx="607457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4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6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인접한 부분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내부의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배열에서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n*(n+1)/2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(2, 3), (3, 4), (1, 2, 3),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42ACCC-497A-AAB1-3D90-4538E46828F5}"/>
              </a:ext>
            </a:extLst>
          </p:cNvPr>
          <p:cNvSpPr txBox="1"/>
          <p:nvPr/>
        </p:nvSpPr>
        <p:spPr>
          <a:xfrm>
            <a:off x="123824" y="2526700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B5B0-8F78-0946-6358-C82DE4C82051}"/>
              </a:ext>
            </a:extLst>
          </p:cNvPr>
          <p:cNvSpPr txBox="1"/>
          <p:nvPr/>
        </p:nvSpPr>
        <p:spPr>
          <a:xfrm>
            <a:off x="123826" y="3819043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Subsequence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017C95-07BD-70BD-C137-65327CBF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67229"/>
              </p:ext>
            </p:extLst>
          </p:nvPr>
        </p:nvGraphicFramePr>
        <p:xfrm>
          <a:off x="403225" y="4274623"/>
          <a:ext cx="88274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순서를 변경하지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요소를 제거하여 다른 시퀀스에서 파생될 수 있는 시퀀스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 있지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subsequence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(2^n-1)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[1, 2, 3, 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Subarray = (1), (2), (3), (4), (1, 2), (1, 3), (1, 4), (2, 3), (2, 4), (3, 4), (1, 2, 3), (1, 2, 4), (1, 3, 4), (2, 3, 4), (1, 2, 3, 4)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249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43AED6-06ED-2558-AA0F-98F72A4B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68498"/>
              </p:ext>
            </p:extLst>
          </p:nvPr>
        </p:nvGraphicFramePr>
        <p:xfrm>
          <a:off x="3327265" y="4839768"/>
          <a:ext cx="2846758" cy="731520"/>
        </p:xfrm>
        <a:graphic>
          <a:graphicData uri="http://schemas.openxmlformats.org/drawingml/2006/table">
            <a:tbl>
              <a:tblPr/>
              <a:tblGrid>
                <a:gridCol w="2846758">
                  <a:extLst>
                    <a:ext uri="{9D8B030D-6E8A-4147-A177-3AD203B41FA5}">
                      <a16:colId xmlns:a16="http://schemas.microsoft.com/office/drawing/2014/main" val="213859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할당된 바이트 가져오기</a:t>
                      </a:r>
                      <a:endParaRPr 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 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malloc,h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 = new char[100];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("%d",_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msize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(a)/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(*a));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6343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system call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40789"/>
              </p:ext>
            </p:extLst>
          </p:nvPr>
        </p:nvGraphicFramePr>
        <p:xfrm>
          <a:off x="123824" y="817613"/>
          <a:ext cx="660690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9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프로세스의 열린 파일을 고유하게 식별하는 정수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Table Entry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요청 처리 시 생성되는 열린 파일에 대한 메모리 내 대체 구조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위치를 유지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Descriptor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요소가 파일 테이블 항목에 대한 포인터인 파일 설명자인 정수 배열 인덱스의 모음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하나의 고유한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Standard File Descriptor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프로세스가 시작되면 해당 프로세스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descriptor table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설명자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열림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대한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table entry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참조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키보드에서 문자를 쓸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읽고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 저장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비디오 화면에 출력이 표시될 때마다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/dev/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tty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라는 파일에서 출력되고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통해 화면의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b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화면의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stderr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 파일을 쓰는 경우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create()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 파일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지정 가능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전달되는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create(char *filename, mode_t mode);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사용되지 않은 첫 번째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descriptor(0, 1, 2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예약되어 있어 프로세스에서 처음 생성할 때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디스크에 빈 파일 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file table entry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Pointing FD to FTE  return FD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Read/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Writre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파일 열기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없으면 생성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(flag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fcntl.h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open (const char* Path, int flags);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path: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열려는 파일의 경로입니다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 하지 않는 경우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“/”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 절대 경로 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파일과 동일한 디렉터리에서 작업하는 경우 확장자를 포함한 파일 이름만 있는 상대 경로 사용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flags: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파일을 여는 방법을 지정하는 데 사용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close()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OS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끝났음을 알리고 파일 닫기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close(int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 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발생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작동 방식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참조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FDT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97E9C-CF84-63D9-1FDE-BE207553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308"/>
              </p:ext>
            </p:extLst>
          </p:nvPr>
        </p:nvGraphicFramePr>
        <p:xfrm>
          <a:off x="7415785" y="3280860"/>
          <a:ext cx="4002685" cy="3296920"/>
        </p:xfrm>
        <a:graphic>
          <a:graphicData uri="http://schemas.openxmlformats.org/drawingml/2006/table">
            <a:tbl>
              <a:tblPr/>
              <a:tblGrid>
                <a:gridCol w="1081685">
                  <a:extLst>
                    <a:ext uri="{9D8B030D-6E8A-4147-A177-3AD203B41FA5}">
                      <a16:colId xmlns:a16="http://schemas.microsoft.com/office/drawing/2014/main" val="300863180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904426490"/>
                    </a:ext>
                  </a:extLst>
                </a:gridCol>
              </a:tblGrid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24311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4836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O_WRONLY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전용 모드 열기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7412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O_RDWR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 모드 열기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941256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O_CREAT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없으면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3188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O_EXCL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존재 시 생성 방지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653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 APPEND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열기 및 커서를 끝으로 이동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53480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O_ASYNC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신호에 의한 입출력 제어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634883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O_CLOEXEC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대해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close-on-exec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모드 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7505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O_NONBLOCK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열린 파일에 대한 차단 비활성화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6309"/>
                  </a:ext>
                </a:extLst>
              </a:tr>
              <a:tr h="230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O_TMPFILE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경로에 이름없는 임시 파일 생성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8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1FBD11-CC50-CC52-3C3A-BDC8BCBF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5"/>
              </p:ext>
            </p:extLst>
          </p:nvPr>
        </p:nvGraphicFramePr>
        <p:xfrm>
          <a:off x="7101061" y="807720"/>
          <a:ext cx="463213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read()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메모리 영역으로 지정된 크기 바이트를 읽기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읽은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write()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FD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연결된 파일이나 소켓에 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write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성공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바이트 수 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끝 도달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 또는 신호 인터럽트 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81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프로세스가 프로세스에 알릴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프로세스로 전송되는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 인터럽트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신호는 정수로 식별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프로세스에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신호에 해당하는 비트와 함께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정수 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정수는 보류 중인 신호와 차단된 신호 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 정수를 사용하면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서로 다른 신호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중이지만 각 신호가 차단된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프로세스도 정상적으로 다시 시작되지만 신호는 여전히 보류 중으로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신호가 보류 중이고 차단되지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프로세스 코드의 루틴을 실행하여 신호를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Signal Handler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신호는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 중 하나와 연관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기본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루틴에는 일반적으로 다음 작업 중 하나가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종료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중지된 프로세스의 차단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Stop: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 차단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Defined Signal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프로세스는 거의 모든 신호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(SIGKILL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기본 신호 처리기를 사용자 고유의 처리기 기능으로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처리기 함수의 이름은 무엇이든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 유형이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있어야 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sigchld_handler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Sending Signals via kill()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signal);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kill(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iPid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SIGINT);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8586"/>
              </p:ext>
            </p:extLst>
          </p:nvPr>
        </p:nvGraphicFramePr>
        <p:xfrm>
          <a:off x="8285354" y="935789"/>
          <a:ext cx="30147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SIGHUP 1 /* Hangup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SIGINT 2 /* Interrupt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SIGQUIT 3 /* Quit the process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SIGILL 4 /* Illegal instruction.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SIGTRAP 5 /* Trace trap. */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SIGABRT 6 /* Abort. */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592"/>
              </p:ext>
            </p:extLst>
          </p:nvPr>
        </p:nvGraphicFramePr>
        <p:xfrm>
          <a:off x="8285354" y="2621280"/>
          <a:ext cx="2184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(SIGINT,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8789"/>
              </p:ext>
            </p:extLst>
          </p:nvPr>
        </p:nvGraphicFramePr>
        <p:xfrm>
          <a:off x="8285354" y="4403558"/>
          <a:ext cx="301470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#include&lt;signal.h&gt;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sig)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("Caught signal %d\n", sig);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signal(SIGINT,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handle_sigint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(1) 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// when user presses ctrl-c ^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CCaught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signal 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00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834"/>
              </p:ext>
            </p:extLst>
          </p:nvPr>
        </p:nvGraphicFramePr>
        <p:xfrm>
          <a:off x="114198" y="858520"/>
          <a:ext cx="8066415" cy="597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75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네트워크의 두 노드를 연결하여 서로 통신하는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socket(domain, type, protocol)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소켓 설명자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domain: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정수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도메인을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동일한 호스트의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(IPV4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연결된 프로세스 간 통신을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연결된 프로세스에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AF_I NET 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type: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통신 유형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SOCK_STREAM: TCP(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SOCK_DGRAM: UDP(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신뢰할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protocol: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프로토콜 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패킷의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헤더에 있는 프로토콜 필드에 나타나는 숫자와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setockopt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level,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참조하는 소켓에 대한 옵션을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주소와 포트를 재사용하는 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bind(int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데이터 구조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지정된 주소와 포트 번호에 바인딩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sv-SE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listen(int sockfd, int backlog);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소켓을 수동 모드로 전환하여 클라이언트가 연결을 위해 서버에 접근할 때까지 기다림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중인 연결 대기열이 커질 수 있는 최대 길이를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대기열이 가득 찼을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연결 요청 도착 시 클라이언트는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ECONNREFUSED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표시와 함께 오류 수신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accept(int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보류 연결 대기열에서 첫 번째 연결 요청 추출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연결된 소켓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소켓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사이 연결 설정되고 데이터 전송 준비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connect(int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sockfd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99DECA7-76F1-8CC0-B90B-DD3E365E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1059" y="971571"/>
            <a:ext cx="3830941" cy="49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– 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5E93B-27D1-FD46-F5B4-3A1F0C9A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6070"/>
              </p:ext>
            </p:extLst>
          </p:nvPr>
        </p:nvGraphicFramePr>
        <p:xfrm>
          <a:off x="123824" y="904194"/>
          <a:ext cx="6086384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netinet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 = 1;;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ssize_t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socklen_t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server";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("socket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SOL_SOCKET, SO_REUSEADDR | SO_REUSEPORT, &amp;opt,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(opt)))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setsockopt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address.sin_addr.s_addr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INADDR_ANY;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(bind(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(address))&lt;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("bind failed");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(listen(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("listen");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 accept(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*)&amp;address,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("accept");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0163"/>
              </p:ext>
            </p:extLst>
          </p:nvPr>
        </p:nvGraphicFramePr>
        <p:xfrm>
          <a:off x="6380931" y="2062434"/>
          <a:ext cx="5551635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arpa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&lt;sys/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PORT 8080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char const*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status,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sockaddr_in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char* hello = "Hello from client";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buffer[1024] = { 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socket(AF_INET, SOCK_STREAM, 0)) 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Socket creation error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serv_addr.sin_family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AF_INET;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serv_addr.sin_port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htons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(PORT);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inet_pton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(AF_INET, "127.0.0.1", 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serv_addr.sin_addr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&lt;=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nInvalid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address/ Address not supported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((status = connect(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serv_addr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)))&lt;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nConnection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Failed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 1024 - 1);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6AF70E-24BB-D9D1-D779-924FB79C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4697"/>
              </p:ext>
            </p:extLst>
          </p:nvPr>
        </p:nvGraphicFramePr>
        <p:xfrm>
          <a:off x="11188660" y="2058351"/>
          <a:ext cx="74390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AF9E09-2607-D4C9-08DD-3DCC0A86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6301"/>
              </p:ext>
            </p:extLst>
          </p:nvPr>
        </p:nvGraphicFramePr>
        <p:xfrm>
          <a:off x="5438274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8A1BB76-AFCC-A38D-451D-B661F1FA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0399"/>
              </p:ext>
            </p:extLst>
          </p:nvPr>
        </p:nvGraphicFramePr>
        <p:xfrm>
          <a:off x="6380931" y="904194"/>
          <a:ext cx="555163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6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buffer, 1024 - 1);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buffer);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send(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hello,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(hello),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("Hello message sent\n");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new_socket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close(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server_fd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AE7395-2B1B-09A7-7F31-0C78ED766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51803"/>
              </p:ext>
            </p:extLst>
          </p:nvPr>
        </p:nvGraphicFramePr>
        <p:xfrm>
          <a:off x="11160632" y="904194"/>
          <a:ext cx="77193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6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Server.c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75379"/>
              </p:ext>
            </p:extLst>
          </p:nvPr>
        </p:nvGraphicFramePr>
        <p:xfrm>
          <a:off x="10098157" y="2637471"/>
          <a:ext cx="183440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4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6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message sent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from server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Server:Hello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client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 message sent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43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_Generic Keyword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1"/>
              </p:ext>
            </p:extLst>
          </p:nvPr>
        </p:nvGraphicFramePr>
        <p:xfrm>
          <a:off x="304698" y="1010920"/>
          <a:ext cx="8066415" cy="55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4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제공된 인수 유형에 따라 명령문을 실행할 수 있는 일반 코드를 구현하는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오버로드를 모방하기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매크로로 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_Generic( (expression),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type_1: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type_2: statements,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. . 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default: 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매크로와 함께 사용할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 오버로드를 자극하는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유형에 따라 코드를 실행하는 기능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오류에 취약하기 때문에 매크로에서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복잡한 구문과 확장된 코드의 제한된 보기로 인해 오류 발생 시 이해하고 디버그하기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18937"/>
              </p:ext>
            </p:extLst>
          </p:nvPr>
        </p:nvGraphicFramePr>
        <p:xfrm>
          <a:off x="452231" y="3998916"/>
          <a:ext cx="52616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_Generic(1L, float : 1, double : 2, long double : 3, default : 0));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_Generic(1.0L, float : 1, double : 2, long double : 3));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3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7132"/>
              </p:ext>
            </p:extLst>
          </p:nvPr>
        </p:nvGraphicFramePr>
        <p:xfrm>
          <a:off x="5861446" y="3998916"/>
          <a:ext cx="22111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1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geeks(T) _Generic((T),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char* : "String",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: "Integer",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long : "Long Integer", \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default : "Others")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geeks("A"));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("%s\n", geeks(5));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geeks(5.12));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6518"/>
              </p:ext>
            </p:extLst>
          </p:nvPr>
        </p:nvGraphicFramePr>
        <p:xfrm>
          <a:off x="415923" y="998220"/>
          <a:ext cx="764857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85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55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 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sequence 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스레드에는 프로세스의 일부 속성이 있기 때문에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경량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실행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사용의 기본 단위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Similarity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CPU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공유하며 한 번에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활성화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차단되면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counter(PC), register set, stack 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Difference of Process and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서로 독립적이지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section, data section, open file, signal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resource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작업 중인 모든 주소에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무조건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Process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시작될 수 있어 지원은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by case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병렬성을 통해 애플리케이션을 개선하는 인기 있는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브라우저에서는 여러 탭이 서로 다른 스레드일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MS 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스레드를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텍스트 형식을 지정하고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입력을 처리하는 등의 작업을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빠르게 동작하는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문맥 전환이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쉽게 종료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Thread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간 통신이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 여부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표준에서 지원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lpthread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 링크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https://www.personal.kent.edu/%7Ermuhamma/OpSystems/Myos/threads.htm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9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– 2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BC8F8E-4165-9707-6265-A23DF3C4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1275"/>
              </p:ext>
            </p:extLst>
          </p:nvPr>
        </p:nvGraphicFramePr>
        <p:xfrm>
          <a:off x="1423819" y="1532190"/>
          <a:ext cx="3732887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8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97835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sleep(1);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("Printing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 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NULL;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("Before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thread_id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NULL); // =wait()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("After Thread\n");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exit(0);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Before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Printing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GeeksQuiz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Thread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After Thread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666D01-4899-08E4-D994-E21498D3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9609"/>
              </p:ext>
            </p:extLst>
          </p:nvPr>
        </p:nvGraphicFramePr>
        <p:xfrm>
          <a:off x="6096000" y="1532190"/>
          <a:ext cx="44949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56596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unistd.h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g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vargp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static int s = 0;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++s; ++g;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("Thread ID: %d, Static: %d, Global: %d\n",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++s, ++g);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3;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myThreadFun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(void *)&amp;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</a:p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2, Global: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4, Global: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Thread ID: 3, Static: 6, Global: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22715</Words>
  <Application>Microsoft Office PowerPoint</Application>
  <PresentationFormat>와이드스크린</PresentationFormat>
  <Paragraphs>2917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295</cp:revision>
  <dcterms:created xsi:type="dcterms:W3CDTF">2023-11-29T11:04:36Z</dcterms:created>
  <dcterms:modified xsi:type="dcterms:W3CDTF">2024-02-17T15:45:43Z</dcterms:modified>
</cp:coreProperties>
</file>