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34" r:id="rId3"/>
    <p:sldId id="317" r:id="rId4"/>
    <p:sldId id="319" r:id="rId5"/>
    <p:sldId id="320" r:id="rId6"/>
    <p:sldId id="322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6" r:id="rId20"/>
    <p:sldId id="337" r:id="rId21"/>
    <p:sldId id="339" r:id="rId22"/>
    <p:sldId id="338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7" r:id="rId32"/>
    <p:sldId id="349" r:id="rId33"/>
    <p:sldId id="350" r:id="rId34"/>
    <p:sldId id="351" r:id="rId35"/>
    <p:sldId id="352" r:id="rId36"/>
    <p:sldId id="353" r:id="rId37"/>
    <p:sldId id="35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4" autoAdjust="0"/>
    <p:restoredTop sz="94660"/>
  </p:normalViewPr>
  <p:slideViewPr>
    <p:cSldViewPr snapToGrid="0">
      <p:cViewPr>
        <p:scale>
          <a:sx n="25" d="100"/>
          <a:sy n="25" d="100"/>
        </p:scale>
        <p:origin x="35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19936"/>
              </p:ext>
            </p:extLst>
          </p:nvPr>
        </p:nvGraphicFramePr>
        <p:xfrm>
          <a:off x="126230" y="882634"/>
          <a:ext cx="262967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6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: S/W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구현해야할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구현하기 위한 설계도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구현된 실체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E8CB96-1DF7-9BF7-9503-AB685E99D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6080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D9B6CF-332F-6678-D991-C49DF49E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4944"/>
              </p:ext>
            </p:extLst>
          </p:nvPr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2D033E-4678-1164-41B1-AAB0BC28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19775"/>
              </p:ext>
            </p:extLst>
          </p:nvPr>
        </p:nvGraphicFramePr>
        <p:xfrm>
          <a:off x="126230" y="1701784"/>
          <a:ext cx="66301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매개변수 목록에 실제 값이 전달되지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동작에 영향을 주지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후위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내부적으로 사용되도록 규정됨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(operator++(int), operator—(int)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자동으로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개발자가 직접 제어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문법적 요구사항을 충족시키기 위한 내부적 구현의 일부임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C423D1-70A6-8F88-BE77-FE1BED492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79831"/>
              </p:ext>
            </p:extLst>
          </p:nvPr>
        </p:nvGraphicFramePr>
        <p:xfrm>
          <a:off x="123824" y="3139440"/>
          <a:ext cx="246697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hello(const string&amp; s){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std::bind(hello, "hello world");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hello 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9A61CD-5C03-1F7E-AC27-E2C3F9EE7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5533"/>
              </p:ext>
            </p:extLst>
          </p:nvPr>
        </p:nvGraphicFramePr>
        <p:xfrm>
          <a:off x="2628900" y="3139440"/>
          <a:ext cx="6630169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a+b+c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func1 = std::bind(sum, std::placeholder::_1,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func1(1)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6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2,3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인자는 고정되고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인자만 변수로 받음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func2 = std::bind(sum, std::placeholder::_1, std::placeholder::_2,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func2(2,3)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35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가능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*10+c*100;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func3 = std::bind(sum, 1, std::placeholder::_2, std::placeholder::_1);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func3(2,3)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std::placeholder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231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고정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59F0-718A-507F-7418-075378F2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77667-CF3F-ED51-EA46-B44E1714DA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F13E82-F2E1-592E-9388-F7E0ACAD06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AFDF10-AD7F-A9DF-A5E5-250C851926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5837835-B7A5-ACDD-CA46-423739E1DE3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DF55A-5CBA-DB6D-F178-7C8C0FD7D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128"/>
              </p:ext>
            </p:extLst>
          </p:nvPr>
        </p:nvGraphicFramePr>
        <p:xfrm>
          <a:off x="126231" y="882633"/>
          <a:ext cx="683819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Function call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overhead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줄이기 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 시점에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전체 코드가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대체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주의점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요청이지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명령이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Contain Loop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static variables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Recursive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&amp; No return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Switch/Goto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push/pop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함수에 추가된 변수는 추가 레지스터 소비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함수를 많이 사용하면 동일한 코드가 중복되어 바이너리 실행 파일 크기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암시적으로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실행되기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명시적으로 선언하는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외부에서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call time &gt; Execution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작업에는 실행 시간이 오래 걸려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277ADEE-0C89-432F-C531-FBDAF2F0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4423" y="882633"/>
            <a:ext cx="5101347" cy="3307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607E99-CBF9-D899-DBB1-2E986985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17" y="4190165"/>
            <a:ext cx="1734956" cy="25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95E2-3201-8B2C-21A9-10363BBF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63B7E-E20C-77C4-BFC7-562E5B0E0C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3CC533-DF4A-B0C8-121A-967E451E0C6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99194D-1ABD-F962-56E8-65D201E36E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8A44BD2-521A-44F7-11A9-C0F3B99420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667B7C-449C-EA47-B440-68585DCFE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71478"/>
              </p:ext>
            </p:extLst>
          </p:nvPr>
        </p:nvGraphicFramePr>
        <p:xfrm>
          <a:off x="204034" y="951221"/>
          <a:ext cx="681278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7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짧은 코드에서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허용하기 위해 도입됨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자체에서 평가되므로 명시적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조건문과 같은 복잡한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[capture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clause] (parameter) {definition of method} (call parameter) -&gt; Return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바깥쪽 범위에서 변수에 접근 가능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capture by reference, value, both(mixed capture)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[&amp;] : Capture all external variables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[=] : Capture all external variables by value,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이용하면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[a, &amp;b] : Capture a by value and b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비어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지역 변수에만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 낮음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발생 가능성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007D69A-04F0-8C81-3933-3182E976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78" y="1207130"/>
            <a:ext cx="3703099" cy="20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6588-C2B8-DBFF-96B4-F7F6AE38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6D350-E7CA-7587-7EAC-DD3277103E0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DCC6AE-4F4B-14D0-CA53-260EE1E6B77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97822D-848A-ADEE-5506-0CA7CE05486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6183CB-7591-3D10-32F5-91C16F0F4BE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46B62-8F3E-20CA-D67D-4B7050AB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41119"/>
              </p:ext>
            </p:extLst>
          </p:nvPr>
        </p:nvGraphicFramePr>
        <p:xfrm>
          <a:off x="93644" y="875666"/>
          <a:ext cx="57229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2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5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v){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 {4, 1, 3, 5, 2, 3, 1, 7};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4;});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4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sort(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[](const int&amp; a, const int&amp; b) -&gt; bool {return a &gt;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count_5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a) {return (a &gt;= 5);});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“ &lt;&lt; count_5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 = unique(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a, int b) {return a ==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v.resize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(distance(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5, 6, 7, 8, 9, 10};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 = accumulate(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+ 10, 1,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j;});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"Factorial of 10 is : " &lt;&lt; f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square =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of 5 is : " &lt;&lt; square(5)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857F2D-99C0-EAD8-45A9-51C47E14F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56930"/>
              </p:ext>
            </p:extLst>
          </p:nvPr>
        </p:nvGraphicFramePr>
        <p:xfrm>
          <a:off x="6096000" y="875666"/>
          <a:ext cx="585046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4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8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v1 = {3, 1, 7,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v2 = {10, 2, 7, 16,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[&amp;] (int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v1.push_back(m);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v2.push_back(m);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[v1]()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for (auto p = v1.begin(); p != v1.end(); p++)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*p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[N](int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5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[=](int 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(a &gt;=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" 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D26DC0-8596-E23C-DEB2-40CB43C9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35326"/>
              </p:ext>
            </p:extLst>
          </p:nvPr>
        </p:nvGraphicFramePr>
        <p:xfrm>
          <a:off x="1205697" y="4846134"/>
          <a:ext cx="34988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4 1 3 5 2 3 1 7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4 is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7 5 4 3 3 2 1 1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7 5 4 3 2 1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Factorial of 10 is : 3628800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 of 5 is :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7902EC-3A29-0CB8-EE77-BCA75E31B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31440"/>
              </p:ext>
            </p:extLst>
          </p:nvPr>
        </p:nvGraphicFramePr>
        <p:xfrm>
          <a:off x="7134754" y="5893434"/>
          <a:ext cx="37729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5 is : 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5F29F-77EF-AA46-353E-A80E7534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6B076-6420-8467-E504-F28FBE7A88E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&amp; Reference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A0D3AB0-3276-C454-7ADD-827DB578B02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2A9C9B-7BC5-CC1D-7BDD-AE97D7C160D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E18DDC-CCCE-7028-3210-A0EE8056E2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08A1E3-8F31-3B6B-5E48-9EC2D7939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82581"/>
              </p:ext>
            </p:extLst>
          </p:nvPr>
        </p:nvGraphicFramePr>
        <p:xfrm>
          <a:off x="126230" y="882633"/>
          <a:ext cx="743662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6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변수의 메모리 주소를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this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호출에 숨겨진 인수로 전달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본문 내에서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&lt;=, &gt;=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&lt; , 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false, ==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존재하는 변수의 별칭을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별칭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개체 참조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 시 초기화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4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34304-FD28-D320-594F-E3F15C43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53D2F-B4A1-EE45-8629-3E2DDEC059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24178B-C583-76CB-8A7D-A151510DF3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BD6A56-30D1-9DAB-5995-4517AAD75F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D1CA87B-47C4-FAF2-DD81-CB8197B94C9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C42E11-B62C-5AEC-7DD0-806F75F9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02921"/>
              </p:ext>
            </p:extLst>
          </p:nvPr>
        </p:nvGraphicFramePr>
        <p:xfrm>
          <a:off x="126230" y="882632"/>
          <a:ext cx="74366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문자가 숫자 번 반복되도록 문자열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 유용 함수들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swap(), size(), resize(), find(),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clear(),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erase(),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compare(), replace(),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strncmp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strrchr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at(), append(), insert()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iterator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begin(), 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rfind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capacity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 capacity(), resize(),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shrink_to_fit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Manipulation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pos), swap()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배열 생성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Pointer: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2-D array: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[4][10]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class: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Vector 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&lt;string&gt;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Array class: array&lt;string, 4&gt;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Concatenation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Append(): str1.append(“hi”);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 Operator: str1 = str1 + str2;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(str1, str2);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Loop: str3 += str2[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 str3 += str1[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function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44DF67C-C347-51CC-9C83-AD509B14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649" y="882632"/>
            <a:ext cx="2751121" cy="210324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FBD770-8272-ED0F-4893-7CD1125E5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98099"/>
              </p:ext>
            </p:extLst>
          </p:nvPr>
        </p:nvGraphicFramePr>
        <p:xfrm>
          <a:off x="10973667" y="888982"/>
          <a:ext cx="109210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17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D9D1-A203-CB86-0F3F-ABE54B31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B114FE-44C9-B4FF-F1CE-87145575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2974421"/>
            <a:ext cx="2947170" cy="3742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DB131-D9AF-8764-B442-F947D38F997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564BA-3AD5-4018-BD76-34F7784C65A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23F0BA-3B6B-8D87-7D58-FEEFBE3C3B1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F5179C-BBF1-3C35-1C27-A4CE906C8E2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39B4C8-F768-812D-9557-F707987C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28000"/>
              </p:ext>
            </p:extLst>
          </p:nvPr>
        </p:nvGraphicFramePr>
        <p:xfrm>
          <a:off x="126230" y="882633"/>
          <a:ext cx="50934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88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Tokenizing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char**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svaeptr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sregex_token_iterator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 regex = regular expression(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정규식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BBCE80-F17E-6622-FA8D-762E9314B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0296"/>
              </p:ext>
            </p:extLst>
          </p:nvPr>
        </p:nvGraphicFramePr>
        <p:xfrm>
          <a:off x="11065502" y="2974421"/>
          <a:ext cx="987568" cy="98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3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DAD6223-7137-A034-8997-E634C692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74" y="829478"/>
            <a:ext cx="2382258" cy="246696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3F946C-9033-B544-0199-57017F38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3409"/>
              </p:ext>
            </p:extLst>
          </p:nvPr>
        </p:nvGraphicFramePr>
        <p:xfrm>
          <a:off x="8192226" y="842177"/>
          <a:ext cx="511506" cy="55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82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A77231F-64F9-C843-E267-5A78AE4A4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457" y="829478"/>
            <a:ext cx="3075313" cy="2058628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91A2A6-6272-3B3D-5AB7-DB99684F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29626"/>
              </p:ext>
            </p:extLst>
          </p:nvPr>
        </p:nvGraphicFramePr>
        <p:xfrm>
          <a:off x="11248218" y="837945"/>
          <a:ext cx="800618" cy="87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6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6D675348-1084-D3C8-2B6D-77AFF4DFE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4" y="3458890"/>
            <a:ext cx="8601075" cy="3238500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A1EE1FA-9595-AAD9-48D5-7D0C34E87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56052"/>
              </p:ext>
            </p:extLst>
          </p:nvPr>
        </p:nvGraphicFramePr>
        <p:xfrm>
          <a:off x="7990911" y="3467357"/>
          <a:ext cx="72552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4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83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12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E991-DA1F-ADB7-DAE0-D3E5672E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B9761DC-8E71-3A44-AAA5-FEAB7F6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85" y="2458976"/>
            <a:ext cx="3845365" cy="2981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AE597-9EC1-5AE6-EADC-AC3374B56B2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BA72B5-561A-7925-9A45-E82EE2A4277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DE7F3C-32F6-A226-9288-549678A9342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44A959F-AE97-24E4-E47B-EA6F765158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E6290A-EA92-7B58-3337-8230E0F5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58424"/>
              </p:ext>
            </p:extLst>
          </p:nvPr>
        </p:nvGraphicFramePr>
        <p:xfrm>
          <a:off x="126229" y="882633"/>
          <a:ext cx="74874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unsigned int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()-s[0], 3);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사용한다면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 X  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[pos, size())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D7A0C9-EAC4-98A7-F8B1-9E778F288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8598"/>
              </p:ext>
            </p:extLst>
          </p:nvPr>
        </p:nvGraphicFramePr>
        <p:xfrm>
          <a:off x="11224252" y="2465326"/>
          <a:ext cx="637548" cy="51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823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245ECF8-ECC3-E076-EBA5-75D10544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2451400"/>
            <a:ext cx="3842671" cy="2491834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7BF38B-D50E-50CE-578C-1815A31D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81348"/>
              </p:ext>
            </p:extLst>
          </p:nvPr>
        </p:nvGraphicFramePr>
        <p:xfrm>
          <a:off x="2600581" y="2461025"/>
          <a:ext cx="1356289" cy="54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74A60B03-F50E-3827-AA14-9BA3A9D8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27" y="2450509"/>
            <a:ext cx="3650319" cy="352485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7C713-BE3E-D6D3-C302-6223BF269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5226"/>
              </p:ext>
            </p:extLst>
          </p:nvPr>
        </p:nvGraphicFramePr>
        <p:xfrm>
          <a:off x="7301173" y="2458976"/>
          <a:ext cx="511506" cy="36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4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1670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03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EE082-30EA-DDAF-E624-36B8976F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93199-710E-EBE9-F507-F8E63C85798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( + Bit Field)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85CF65-25DA-3AFA-771F-D62FBFFE28D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0A6BA0-847A-3D0F-A77D-336EBAFB90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786B-38CB-7D7F-8DAD-B852B9CC41D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C0B5E7-CE65-247E-F5DC-BD654314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64603"/>
              </p:ext>
            </p:extLst>
          </p:nvPr>
        </p:nvGraphicFramePr>
        <p:xfrm>
          <a:off x="126229" y="882632"/>
          <a:ext cx="659207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8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구조체 선언 부분에서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 접근은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처럼 상속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Self Referential Structure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가지는 하나 이상의 포인터를 가진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Difference of C and C++’s 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보유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데이터 멤버만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멤버를 가질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생성자 생성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구조체에 대한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빈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sturct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hiding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상수 멤버 선언과 생성자를 통한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상수 멤버 선언만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8BFC62-97EA-E481-CECD-C3B824A8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82795"/>
              </p:ext>
            </p:extLst>
          </p:nvPr>
        </p:nvGraphicFramePr>
        <p:xfrm>
          <a:off x="6815922" y="882633"/>
          <a:ext cx="5249850" cy="199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95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Limited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Capsulation of various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 performance optimization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Anonymous 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멤버에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Union like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정의된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(variant member):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익명 공용체에 정의된 데이터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D1A32F-6513-24E7-4500-D0238E2C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20343"/>
              </p:ext>
            </p:extLst>
          </p:nvPr>
        </p:nvGraphicFramePr>
        <p:xfrm>
          <a:off x="126229" y="4118142"/>
          <a:ext cx="659207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2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메모리 크기가 아닌 특정 비트 수를 차지하도록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 tag{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 public: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bit field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pointer, reference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최적화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E691AD-EE7F-8068-8E77-292017184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91224"/>
              </p:ext>
            </p:extLst>
          </p:nvPr>
        </p:nvGraphicFramePr>
        <p:xfrm>
          <a:off x="5071000" y="2459972"/>
          <a:ext cx="160025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1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4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const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(2),k(3){}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DE6E82-D34D-2ACF-7A6F-CA3D0A358310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88160-C275-CF59-4063-9834B78BD4B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1E47C3-C364-BC6E-6FC3-FC0FC9940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24E519C-0EFA-D576-E554-68AF4CBA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18142"/>
              </p:ext>
            </p:extLst>
          </p:nvPr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6E8BBA-C99F-AFBA-A02F-C45DDEE4E992}"/>
              </a:ext>
            </a:extLst>
          </p:cNvPr>
          <p:cNvCxnSpPr>
            <a:cxnSpLocks/>
          </p:cNvCxnSpPr>
          <p:nvPr/>
        </p:nvCxnSpPr>
        <p:spPr>
          <a:xfrm>
            <a:off x="5871127" y="3506857"/>
            <a:ext cx="0" cy="18332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1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2FBE-A497-39C1-FD79-92B088E01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715A7-79EE-3BD6-A166-7D49444215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94B5E2-CFE7-6C7C-BE45-94F6583617C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41A35A-C734-941B-156B-18B7671922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B36ABD-7AFB-65EE-1F41-1EBF19602C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3C49E5-D7C1-8972-A582-DF93CB512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15400"/>
              </p:ext>
            </p:extLst>
          </p:nvPr>
        </p:nvGraphicFramePr>
        <p:xfrm>
          <a:off x="126230" y="882633"/>
          <a:ext cx="4425606" cy="88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6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vector, map, 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배열에도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뿐 아니라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normal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4FBECF-3C5E-526D-2D4D-A44D9DD6C3A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8E46DF-C7FC-3B7F-A233-C3C6DF93DE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B119DD2-7FFD-8FC3-8296-D74D9E89B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AA16E8-EF40-CEDF-B3E9-15FD311058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73A0A6E-7C17-1D04-4F7F-EB94F997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85" y="992835"/>
            <a:ext cx="4793382" cy="5444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BA2A13-28B8-E8BE-131D-D4FBF913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27" y="1963720"/>
            <a:ext cx="3639752" cy="4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84F39-BB26-D85C-161A-CF61C68F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93399-BD60-2C8E-10FC-2AFC6C539FA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473AF7-CAE7-9210-F600-4A7926027C6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EB2EA20-098F-A249-90F6-FBE28A2792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C111F3-CC4F-2786-4B9C-0FEFCA63D35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4046DD-178A-3F0E-4E02-5B0462A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52512"/>
              </p:ext>
            </p:extLst>
          </p:nvPr>
        </p:nvGraphicFramePr>
        <p:xfrm>
          <a:off x="126228" y="882632"/>
          <a:ext cx="993217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int* p = new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Memory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User-defined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충분하지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bad_alloc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 예외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nothrow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delete[]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Malloc vs new &amp; free vs 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free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미사용해도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0;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exit(0)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메모리 관리를 내부적으로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char*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스마트 포인터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메모리를 할당하고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소멸자에서 메모리 해제를 하도록 코드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251F70-17CF-40B5-AEB2-D2B55D04C41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2A9A3B-1F00-63B8-CF7F-645CE74C50C7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D37663-C8D1-C7A4-4767-E4296AA7F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6DF3902-F4D1-DD09-D848-B7021429AC1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F31E4-95EC-97CF-6DFA-917F02E6E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6042"/>
              </p:ext>
            </p:extLst>
          </p:nvPr>
        </p:nvGraphicFramePr>
        <p:xfrm>
          <a:off x="5402168" y="2008270"/>
          <a:ext cx="23532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 = new(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nothrow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(!p){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"Memory allocation failed\n";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54A449-D36B-DD6A-A330-7D93E3D63964}"/>
              </a:ext>
            </a:extLst>
          </p:cNvPr>
          <p:cNvCxnSpPr>
            <a:cxnSpLocks/>
          </p:cNvCxnSpPr>
          <p:nvPr/>
        </p:nvCxnSpPr>
        <p:spPr>
          <a:xfrm flipV="1">
            <a:off x="6324600" y="1845063"/>
            <a:ext cx="0" cy="2490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18F9-AF04-BF04-36DE-34324B4E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7C955-1A90-DC3F-7DD1-B74A93D095B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C++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6D1453-5EE7-AB00-5623-BEE3629BC975}"/>
              </a:ext>
            </a:extLst>
          </p:cNvPr>
          <p:cNvGraphicFramePr>
            <a:graphicFrameLocks noGrp="1"/>
          </p:cNvGraphicFramePr>
          <p:nvPr/>
        </p:nvGraphicFramePr>
        <p:xfrm>
          <a:off x="126230" y="882633"/>
          <a:ext cx="5969770" cy="254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46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of C++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OOP(Object-Oriented Programming)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Object, Encapsulation, Polymorphism, Inheritance, Abstraction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Machine Independent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파일은 플랫폼 의존적이지만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작성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Simple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High-Level Language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Popular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Case-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Sensitve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 Based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Dynamic Memory Allocation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Memory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Manament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1535DA-2F09-C2D0-C5E8-44F92A8DE2A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A25AE9-9A97-740F-ED45-2CFCAEB5D6C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4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505D-42D5-76BC-E8F2-C834EFE02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AB9E11-4939-7A43-A8F7-E373DA94AD8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BE8E3F-2326-AFC4-E492-7DE9B4D3EB1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5405CB-26E4-7E4A-F642-0C129914AD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FA27600-2651-9418-CBD8-E6E727CE69F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9A2111-DD68-B7CA-7FC4-E4488F87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4471"/>
              </p:ext>
            </p:extLst>
          </p:nvPr>
        </p:nvGraphicFramePr>
        <p:xfrm>
          <a:off x="126228" y="882632"/>
          <a:ext cx="99321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결합하여 해당 함수 외 다른 부분이 데이터에 접근할 수 없도록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컨셉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::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생성 방법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(Default, Parameterized, Copy 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되면 메모리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정보만 표시하고 세부 정보 숨기기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인스턴스에서 다른 동작을 만들도록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 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Super class: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속성이 상속되는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Binding: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응답하여 실행 코드가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빌드 시 함수 호출과 정의를 연결하는 정적 바인딩 단점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 Passing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483848-08DC-C2E2-360D-83CCC17597D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39288F-40AE-E15E-B768-9B6C77CAB8E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B69945-55AB-312E-BDB4-3DF6557FC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1BB27DF-13F7-C54C-0955-05B371064F9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55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3D61-FD00-381E-ECA4-7E46A584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89FB25-931F-9237-89B3-0916DFEE54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Initializer List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644F8A-1930-9B82-7D7A-1CD82F6320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259974-B6D7-1C07-7CCB-372CAF20C20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73A44F2-46DC-43E5-A813-96213EE25A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89B79F-BAB9-053E-BF4D-5703A15B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0755"/>
              </p:ext>
            </p:extLst>
          </p:nvPr>
        </p:nvGraphicFramePr>
        <p:xfrm>
          <a:off x="126228" y="882632"/>
          <a:ext cx="11864560" cy="570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45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08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멤버를 초기화하는데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 데이터 멤버 초기화가 작동하지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사용해야 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non-static const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reference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member object that have no default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base class’s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constructor’s parameter name equals to data member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Performance reason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내부에 할당하는 것보다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이용하는 것이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Narrow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예상치 못한 문제를 방지하려면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 initialization 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 {}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더 좋음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수행하여 더 작은 크기의 형 변환이 일어나지 않도록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755EA1-651B-7184-F4BD-3ECD1CBE242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0E20A-F1BF-EB72-00B1-59A9D27009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3DD5D9-C0D2-97AC-9C4E-BC5F88921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9642078-F27A-D599-844D-27B0832ED4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19ACE8-3F2F-1298-2BA2-4AD4907CA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4500"/>
              </p:ext>
            </p:extLst>
          </p:nvPr>
        </p:nvGraphicFramePr>
        <p:xfrm>
          <a:off x="6903486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int j=0): x(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y(j) 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294DB7-821B-C1CB-F0DB-35F95DADF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01751"/>
              </p:ext>
            </p:extLst>
          </p:nvPr>
        </p:nvGraphicFramePr>
        <p:xfrm>
          <a:off x="9332275" y="2197514"/>
          <a:ext cx="235325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&amp;t;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&amp;t):t(t)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20;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t1(x);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x = 30;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0457B3-441D-BE36-A554-13A694B1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43966"/>
              </p:ext>
            </p:extLst>
          </p:nvPr>
        </p:nvGraphicFramePr>
        <p:xfrm>
          <a:off x="9332275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const int 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22426FB-AD7D-3219-B379-B243B40F0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0709"/>
              </p:ext>
            </p:extLst>
          </p:nvPr>
        </p:nvGraphicFramePr>
        <p:xfrm>
          <a:off x="373482" y="4664117"/>
          <a:ext cx="266786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x;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Base(char a) : x{ a } 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&lt;int&gt;(x);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 b{ 300 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5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E9527-E6E9-BD9C-2875-8FF0D0A4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2241C-8C12-7943-BCB7-CAD89C0DC20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76CD2A-4118-DB90-26D3-ACB4A0063D4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6DCC9D-A2FE-7650-63F2-3041F20818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9784A4F-4756-C321-C9C2-2EB184227C8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37FE16-9C51-B813-D903-9CEA97F4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52074"/>
              </p:ext>
            </p:extLst>
          </p:nvPr>
        </p:nvGraphicFramePr>
        <p:xfrm>
          <a:off x="126228" y="853757"/>
          <a:ext cx="5703072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0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정의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확인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붙이는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 생성 확인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}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구조체와 달리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암시적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멤버는 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하위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붙고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정의나 호출에는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friend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 기능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Global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member function of other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상호적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0B028F-6B9F-30C0-EE78-1E2C369D82C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85FC08-48AB-8DBB-235D-77571F97E6A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C34559C-A006-D82C-ECB7-844FAAF22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A816D2C-962E-B270-5B97-080739CE737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4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3F344-C4E9-C4EF-42F3-49C2D745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32439-2EC7-E592-0499-D263A637EF5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&amp; Destructor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BB0CCA-AA93-3A3B-8FA3-F90CD08F4B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4A20C4-BA29-5B25-279B-662ACF9C1A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77FE4E2-7E45-DE23-A07A-D5D3BA4A10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3EB690-319F-BE46-FB9B-48AAE668B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7302"/>
              </p:ext>
            </p:extLst>
          </p:nvPr>
        </p:nvGraphicFramePr>
        <p:xfrm>
          <a:off x="126226" y="853756"/>
          <a:ext cx="724576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7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6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parameterized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O,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기본 생성자를 암시적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가리키는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생성자에 자동 추가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X,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주소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암시적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Parameterized: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&amp;){}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copy constructor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Default: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얕은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(Shallow copy)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때는 같은 메모리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User-defined: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소유할 때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(Deep copy)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연산자도 작성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값으로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컴파일러가 복사본 최적화 허용하기에 복사 생성자 호출 보장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with default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Copy Constructor vs 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기존 개체에서 새 개체를 만들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객체에 대해 메모리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초기화된 개체에 기존 개체의 값이 할당될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 constructor,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Shallow 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변수가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shallow copy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같은 메모리를 참조하게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Deep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데이터를 복사하여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변수에 대한 새로운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A98166-67A6-9D3A-DE4F-6842684ABD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1AD881-FE29-9583-62C7-E0CE943C79AB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C147FFA-A509-A1F4-05E3-2EAA83D22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16896F6-3830-A4C7-D839-9EBE3515FFD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547755-24F8-2375-A954-E1838A2DA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34084"/>
              </p:ext>
            </p:extLst>
          </p:nvPr>
        </p:nvGraphicFramePr>
        <p:xfrm>
          <a:off x="4302364" y="4557804"/>
          <a:ext cx="266786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t1, t2;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t3 = t1; // ----&gt; (1) Copy Constructor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t2 = t1; // -----&gt; (2) Assignment Operator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A448DE-BE29-437D-FB6D-AA3B80E8B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3037"/>
              </p:ext>
            </p:extLst>
          </p:nvPr>
        </p:nvGraphicFramePr>
        <p:xfrm>
          <a:off x="7568608" y="3866611"/>
          <a:ext cx="4497166" cy="293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1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소멸될 때마다 자동으로 호출되는 인스턴스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~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Overloading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X, const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호출의 역순으로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주소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memberX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소멸을 방지하고 싶을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동적할당과 같이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함수를 이용하거나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2CAE7D-BFAF-B878-9DC2-F3D495E10EAE}"/>
              </a:ext>
            </a:extLst>
          </p:cNvPr>
          <p:cNvCxnSpPr>
            <a:cxnSpLocks/>
          </p:cNvCxnSpPr>
          <p:nvPr/>
        </p:nvCxnSpPr>
        <p:spPr>
          <a:xfrm flipH="1">
            <a:off x="3513667" y="4632382"/>
            <a:ext cx="917485" cy="52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49B0029-CDDE-3D4F-E8A1-0BCF227B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430" y="847370"/>
            <a:ext cx="1359456" cy="11361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5543EB-5495-C97A-DE15-72A8C2B279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332" y="808289"/>
            <a:ext cx="1962418" cy="1175218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A038C-A28D-FBE6-5048-6C5CBB15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59176"/>
              </p:ext>
            </p:extLst>
          </p:nvPr>
        </p:nvGraphicFramePr>
        <p:xfrm>
          <a:off x="7861808" y="2057716"/>
          <a:ext cx="39116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Test() {}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Test(const Test&amp; t) {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"Copy constructor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Test&amp; operator=(const Test&amp; t) 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"Assignment operator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*this;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t1, t2;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t2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t3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0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91FC4-699F-5ABB-2A2B-3B201B7BB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887021-07D5-95CC-3ECC-8E87924E47D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&amp; this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318E7C-E3D4-79A0-9CC9-EB5DBA2F429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8363A9-BF3C-4B49-B754-834BD79F2E4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DCCC3B1-79CD-51D2-F48F-57A8F1CC62E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D2E3AC3-C5E1-C81A-DA3B-88CEDF341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62956"/>
              </p:ext>
            </p:extLst>
          </p:nvPr>
        </p:nvGraphicFramePr>
        <p:xfrm>
          <a:off x="126225" y="853756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만들어진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들이 모두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 명시적으로 정의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member / class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독립적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없어도 호출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 수 확인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3674A0-E656-6909-0D1C-8E508DDBB5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4E85AC-EFCA-3948-5755-EBDBB5A8193E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FAFDFF-1CE2-F172-A086-19DFBBBCF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9C8EEA3-ECD6-E156-AA38-DB2732D67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E043CB6-1DDB-AD1A-C48C-123025DEE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96598"/>
              </p:ext>
            </p:extLst>
          </p:nvPr>
        </p:nvGraphicFramePr>
        <p:xfrm>
          <a:off x="5634753" y="3381895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F693B3A-9DA6-E6C1-2099-02F006AF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26190"/>
              </p:ext>
            </p:extLst>
          </p:nvPr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D478B5B-C129-7AD0-CFCF-8B380DBC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73534"/>
              </p:ext>
            </p:extLst>
          </p:nvPr>
        </p:nvGraphicFramePr>
        <p:xfrm>
          <a:off x="126225" y="3367105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 호출에 숨겨진 인수로 전달됨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함수의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함수는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없이 호출 가능하기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없애려면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this;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객체 참조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 *this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91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98B34-0CBD-BA6D-9B93-404A6246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F87A1-07FF-1C1F-7CA3-6818591A5A3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Class &amp; Nested Class &amp; Enum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812F6D-97E8-65AA-2DA5-5B4FD44C43B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34BC47-337E-50F9-35F5-8E69B4A2DD8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0EF6035-60AF-97E0-700D-117AF9631B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F1BB41-9D26-7126-4BAC-2F07A52A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09460"/>
              </p:ext>
            </p:extLst>
          </p:nvPr>
        </p:nvGraphicFramePr>
        <p:xfrm>
          <a:off x="126225" y="853756"/>
          <a:ext cx="65412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내부에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내부에서만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함수는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데이터 멤버는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함수의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일반 변수에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Nested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열거형은 동일한 이름 공유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변수 이름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열거형 이름을 가질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끼리 비교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암시적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열거형 비교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{va1, val2, …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type {val1, val2, …};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::val1;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38E7B8-9FB5-FA89-9603-2862219448C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3B2914-A4DE-0F36-00DB-17FCBFEBF58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9ABF6D1-A8BF-92CE-93C7-B7F451A02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1F02768-1BEE-5D79-3EAF-0025A0B218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39C9770-95D3-83CD-6899-416E0AD66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78871"/>
              </p:ext>
            </p:extLst>
          </p:nvPr>
        </p:nvGraphicFramePr>
        <p:xfrm>
          <a:off x="8276353" y="3427712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791C95-4250-2AD7-EBEF-296EF3806A9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4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B010C-8AA6-83B4-2D87-A338E95B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22EC5-2405-D7BB-6D28-F94F9A79CDB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&amp; Abstraction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82CDC-F48E-7B86-60C3-6EB3ED6CC3B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318C23-EFD1-C7DB-3EA4-E30682A0AC9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2AF519-B668-01AE-425F-9C35B9754F1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608FD4-B20C-3CFE-2F42-3894EEFBA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44864"/>
              </p:ext>
            </p:extLst>
          </p:nvPr>
        </p:nvGraphicFramePr>
        <p:xfrm>
          <a:off x="126224" y="853756"/>
          <a:ext cx="969871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7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이를 조작하는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보호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은닉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어떤 함수에도 직접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함수는 멤버 변수만 사용해야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어기면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 관리 용이성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 수정 제어에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정보만 표시하고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세부 정보는 숨기는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방지 및 재사용성 높임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independent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구현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AbstractionEncapsultion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정보를 얻는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정보를 포함하는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문제가 설계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 레벨에서 해결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문제가 구현 단계예서 해결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원하지 않는 정보를 숨기는 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외부로부터 정보를 보호하는 방법과 함께 단일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entity/unit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데이터를 숨기는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접근 수정자를 이용하여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구현 복잡성 숨김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getter, setter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숨겨짐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추상화를 수행하는데 도움이 되는 객체가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객체가 추상화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4DF11D-C5BA-851F-E4BB-1BBA4C3B62F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727FB9-5B51-75CF-1DDF-1452266245B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21238E-2135-B7E1-A27D-294B997B1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3C23759-97F7-73F7-7C30-8F590335335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CEBC4C-2358-787A-D0F1-251D8735830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0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E5CDE-0199-5FAC-86BD-471ABC64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20565-105B-934F-3248-DF5D3E1E35D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1833-4F57-240F-29EF-19050C2EE1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582901-5961-1F44-6252-EDC536E373A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5262F28-6FF0-4574-FBE5-858E3397971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38B7E5-3CDF-9B79-2735-9E01327F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5345"/>
              </p:ext>
            </p:extLst>
          </p:nvPr>
        </p:nvGraphicFramePr>
        <p:xfrm>
          <a:off x="126224" y="853756"/>
          <a:ext cx="83827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이상의 형식으로 표시되는 능력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Compile-time 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같되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다른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인자로 사용할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지정해야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&amp;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X(pointer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기본형과 구분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const,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붙어있어도 무시하고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(const,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volatil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바깥쪽에 있는 경우에만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 const()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*T, * const T, * volatile T, &amp; T, &amp; const T, &amp; volatile 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고유한 매개변수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 Polymorphism(=Late Binding, Dynamic Polymorphism)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확인을 위해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인스턴스별로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유지되는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사용하기 위해 두 위치에 추가 코드 작성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생성자에 생성되는 객체의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polymorphic function call code(base class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찾는 코드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polymorphism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달성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derived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멤버 함수 중 하나에 대한 정의가 있을 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함수 호출은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수행됨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compile-time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객체를 추론 후 객체에 바인딩할 함수 호출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derived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pointed/referenced object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Ex. Shape* s;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rec; s = &amp;rec;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Rectangle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B8E76-656B-7448-7E0F-9F35AE58E0F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0E44C9-8ACD-20A1-1891-D8ECFE2FC45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8A1CFC8-59FD-8A50-2FEF-A1D9C8F46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2B0187-38CA-2CF0-0E6C-C61D783353A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4ECCD1-E378-961B-12AC-BCA8C26A7D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5CA0799-FBA3-464C-E14A-CFEBF917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76896"/>
              </p:ext>
            </p:extLst>
          </p:nvPr>
        </p:nvGraphicFramePr>
        <p:xfrm>
          <a:off x="8650214" y="853756"/>
          <a:ext cx="131964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X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Y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f(char);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f('a');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3E7B67B-3694-770A-8FA1-7F73226D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933" y="3244498"/>
            <a:ext cx="3591357" cy="27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2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80ED-6CB7-D387-FBAA-7A168A9D0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F233C-AD85-D05B-56F5-1F607004960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AF6781-4BF9-64E6-A4B0-C18A25FB295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40BFC7-0159-4046-FFF1-E4E283E69FA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B28165E-AB46-A566-1C1E-222C3447BAB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621C8B-2EB4-60A1-DF50-E5F280A0C2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0A5A81-5146-BC89-997F-7A4A9050B4F4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6B784BA-0899-18B4-1F98-871514AF2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E4E3B3-B27F-CE58-1133-0433F3C8E1F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B7B728-E285-73A0-7931-FAE5F44E51C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6C5819-B5A6-6772-62C9-6E28E4A8E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8995"/>
              </p:ext>
            </p:extLst>
          </p:nvPr>
        </p:nvGraphicFramePr>
        <p:xfrm>
          <a:off x="5515580" y="886140"/>
          <a:ext cx="3137514" cy="508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5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Shape(int l, int w){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length = 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width = 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is call to parent class area\n";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length,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sq(5,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rec(4,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&amp;rec;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ED4205-8E29-4D8F-5BCE-73A3EE56B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06608"/>
              </p:ext>
            </p:extLst>
          </p:nvPr>
        </p:nvGraphicFramePr>
        <p:xfrm>
          <a:off x="6972393" y="5465679"/>
          <a:ext cx="168070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AFC2E1D-1AD8-C41C-6780-AE10EABE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83789"/>
              </p:ext>
            </p:extLst>
          </p:nvPr>
        </p:nvGraphicFramePr>
        <p:xfrm>
          <a:off x="8768614" y="887428"/>
          <a:ext cx="3323421" cy="581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your Shape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~Shape(){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"Shape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width,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Width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Height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Rectangle: " &lt;&lt; height * width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~Rectangle(){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one side your of Square: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Square: " &lt;&lt; side * side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~Square(){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27FC6B4-C83D-8DFA-0D6D-2B7E2992F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00943"/>
              </p:ext>
            </p:extLst>
          </p:nvPr>
        </p:nvGraphicFramePr>
        <p:xfrm>
          <a:off x="10411335" y="5878447"/>
          <a:ext cx="16807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Width of Rectangle: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Height of Rectangle: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Rectangle: 200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one side your of Square: 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Square: 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3AE883E-C097-0751-43C5-3171F674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80810"/>
              </p:ext>
            </p:extLst>
          </p:nvPr>
        </p:nvGraphicFramePr>
        <p:xfrm>
          <a:off x="75699" y="886140"/>
          <a:ext cx="231173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Parent*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7C77490-916B-3C26-1C52-CB30B433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75536"/>
              </p:ext>
            </p:extLst>
          </p:nvPr>
        </p:nvGraphicFramePr>
        <p:xfrm>
          <a:off x="1270844" y="3256104"/>
          <a:ext cx="11165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86F9CE-153D-EC43-C11D-065BAC88C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9201"/>
              </p:ext>
            </p:extLst>
          </p:nvPr>
        </p:nvGraphicFramePr>
        <p:xfrm>
          <a:off x="75698" y="3996672"/>
          <a:ext cx="2292489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Child_Derived.Parent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9F44614-608C-27B6-05B0-DF45D30BB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75199"/>
              </p:ext>
            </p:extLst>
          </p:nvPr>
        </p:nvGraphicFramePr>
        <p:xfrm>
          <a:off x="105981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A54FFD-8F0E-C0B5-D9AD-718F49B0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04272"/>
              </p:ext>
            </p:extLst>
          </p:nvPr>
        </p:nvGraphicFramePr>
        <p:xfrm>
          <a:off x="2460890" y="3996672"/>
          <a:ext cx="234180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Parent::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86199A7-2CF1-7C82-15C8-ED9071CA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49270"/>
              </p:ext>
            </p:extLst>
          </p:nvPr>
        </p:nvGraphicFramePr>
        <p:xfrm>
          <a:off x="349432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68D4CAC-BAD2-09AE-2695-D1AB7BF3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58094"/>
              </p:ext>
            </p:extLst>
          </p:nvPr>
        </p:nvGraphicFramePr>
        <p:xfrm>
          <a:off x="2460890" y="886140"/>
          <a:ext cx="298123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2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21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virtual 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base*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derived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-&gt;base::print();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-&gt;show();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73C8825-9A3A-64E4-29F4-DA86CAE0B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04547"/>
              </p:ext>
            </p:extLst>
          </p:nvPr>
        </p:nvGraphicFramePr>
        <p:xfrm>
          <a:off x="4325532" y="3263580"/>
          <a:ext cx="11165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base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derived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base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8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9A280-F019-2C90-24AE-1D21D2529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D80FF4-60DF-A57F-0C4C-CB3A392D2150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737BF7-3717-1448-BBD0-47971AD874C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3DC04F-63D1-5CCB-526F-644B8BF6FC6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FDAB1B-C54D-7B67-0625-900EC5D4624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956747-B978-4770-B47D-8FD0C9C64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60033"/>
              </p:ext>
            </p:extLst>
          </p:nvPr>
        </p:nvGraphicFramePr>
        <p:xfrm>
          <a:off x="126224" y="853756"/>
          <a:ext cx="539404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구현된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함수로 선언했을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=, (), [], -&gt;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비정적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typeid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::(scope resolution)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.(dot)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.*(pointer to member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?:(ternary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 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적어도 하나는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user-defined class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아닐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변환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overloaded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연산자는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method/global method)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인자로 호출 가능한 모든 생성자는 변환 생성자로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중인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암시적 변환에도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85F618-B64B-F51B-AA6B-BF0AAEB3E86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E7B088-6997-93C0-0746-D3DEF1E2625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1D314A9-A8E6-2D4B-9449-F13F132F3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1A340A-9D51-E2AA-10E5-358CDD9F8C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0C8152-2781-9B0C-13CF-826457B1E0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003D81C-42EC-8DF5-C3CB-5FC995907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40842"/>
              </p:ext>
            </p:extLst>
          </p:nvPr>
        </p:nvGraphicFramePr>
        <p:xfrm>
          <a:off x="5622432" y="853756"/>
          <a:ext cx="344479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real,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 = 0,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real =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obj){ // Method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Complex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real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real &lt;&lt; "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(c1.real + c2.real, c1.imag + c2.imag);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c3.real = c1.real + c2.real;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c3.imag = c1.imag + c2.imag;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c1(10, 5), c2(2, 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 = c1 + c2;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c3.print();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 + c2;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는 내부적으로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c1.operator+ (c2)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 됨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D3289D-70B1-7BED-94D8-456B7451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9776"/>
              </p:ext>
            </p:extLst>
          </p:nvPr>
        </p:nvGraphicFramePr>
        <p:xfrm>
          <a:off x="2075472" y="5196903"/>
          <a:ext cx="34447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486384">
                  <a:extLst>
                    <a:ext uri="{9D8B030D-6E8A-4147-A177-3AD203B41FA5}">
                      <a16:colId xmlns:a16="http://schemas.microsoft.com/office/drawing/2014/main" val="3666594497"/>
                    </a:ext>
                  </a:extLst>
                </a:gridCol>
              </a:tblGrid>
              <a:tr h="1495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197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Fraction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num, den;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Fraction(int n, int 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den =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operator float() const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float(num) / float(den);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 f(2,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float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E3C38B8-CBBC-70D4-FA7A-43D4AF62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42716"/>
              </p:ext>
            </p:extLst>
          </p:nvPr>
        </p:nvGraphicFramePr>
        <p:xfrm>
          <a:off x="9186400" y="853756"/>
          <a:ext cx="280246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x,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int j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x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y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", y = " &lt;&lt; y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 t(20, 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 = 30; // Member x of t becomes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A24DBF2-2A1F-B591-BC81-D45503C24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94281"/>
              </p:ext>
            </p:extLst>
          </p:nvPr>
        </p:nvGraphicFramePr>
        <p:xfrm>
          <a:off x="9182159" y="3607116"/>
          <a:ext cx="2836485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Distance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feet,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Distance(int f,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this-&gt;feet = f;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this-&gt;inch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operator-(){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feet--;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inch--;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"Feet, Inches: " &lt;&lt; feet &lt;&lt; "'" &lt;&lt;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 d1(8, 9);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-d1;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d2 = -d1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작동 안함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(-)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return;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1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EE3A-D03E-ECCC-DB98-21E13AF2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D934E-EA29-6AF0-91ED-356E12C6FAF2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(1)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E9D905-4AB9-E0E6-D10E-9A29A56B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7574"/>
              </p:ext>
            </p:extLst>
          </p:nvPr>
        </p:nvGraphicFramePr>
        <p:xfrm>
          <a:off x="126230" y="882633"/>
          <a:ext cx="5516863" cy="51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1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정의하는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영역을 제공하는데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 간 이름 충동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// Code declarations like ‘int a’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method (void add();)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classes ( class student{};)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내부에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선언은 전역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액세스 지정자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정의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using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resolution operator(::)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Extending namespace(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이름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실제로 동일하고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정의되었을 뿐임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Unnamed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컴파일러에 의해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내에서만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정적 선언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al = name1::name2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A6882C-B306-B109-8094-08344E4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60609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607A98-0D79-E36E-DEB1-F3E768EE5B6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01FF3A-4543-27C2-F7A1-0FC60061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6877"/>
              </p:ext>
            </p:extLst>
          </p:nvPr>
        </p:nvGraphicFramePr>
        <p:xfrm>
          <a:off x="8591637" y="929914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ED4D86-C2D7-D22C-573C-B348EAF4D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10907"/>
              </p:ext>
            </p:extLst>
          </p:nvPr>
        </p:nvGraphicFramePr>
        <p:xfrm>
          <a:off x="8591637" y="3710283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6B34BA8-E774-F54F-99A6-D75F8E00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68" y="929914"/>
            <a:ext cx="2565816" cy="226947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DC3BC7-F2AE-3242-8E66-B32E2957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2640"/>
              </p:ext>
            </p:extLst>
          </p:nvPr>
        </p:nvGraphicFramePr>
        <p:xfrm>
          <a:off x="10802219" y="5956575"/>
          <a:ext cx="1285180" cy="43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449E1B-8A80-6D39-ED1A-96141B69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49916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A6A458-C87C-D2DD-8F61-F78A12B0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3949"/>
              </p:ext>
            </p:extLst>
          </p:nvPr>
        </p:nvGraphicFramePr>
        <p:xfrm>
          <a:off x="10913547" y="3152798"/>
          <a:ext cx="1173852" cy="45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29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8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D1CA9-CB0C-8E29-5AD9-2FBEA362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BA1F64-11A4-A8CE-401E-D9AFFEF42C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D47552-D3FA-BB80-47AF-172FA0183BA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FBE757-9CE7-FB0B-4765-5648287517E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129F1A-892E-2250-E296-13D5B135DC0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E4D4A8-4E86-8869-4A94-73D76146DCC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718F42-4A1A-9958-F3DC-4A8C238EC576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FE33A4D-F29E-B937-6357-DA63FDC9C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0FFEA-14C1-5C1E-1FFC-2A3D584220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575C8E-232D-20DA-0472-BA91C64A0DB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26D7F17-08C8-5CE0-0450-9BFC44056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80935"/>
              </p:ext>
            </p:extLst>
          </p:nvPr>
        </p:nvGraphicFramePr>
        <p:xfrm>
          <a:off x="123824" y="853756"/>
          <a:ext cx="2653243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2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overload() : count(4)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operator++() { count = count + 1;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BB5DF3-3D84-77DB-7941-53F151D4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14818"/>
              </p:ext>
            </p:extLst>
          </p:nvPr>
        </p:nvGraphicFramePr>
        <p:xfrm>
          <a:off x="2884671" y="853756"/>
          <a:ext cx="283648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 count(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operator++(int) { return (count++);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 = count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post(5);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pre(5);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pre =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I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post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post increment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here we see difference  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Pre/Post increment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I   = 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=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post increment   =   Count: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, here we see difference   :   Count: 9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C0E1580-9ABA-7A8D-FFC7-A3EDB2C8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94580"/>
              </p:ext>
            </p:extLst>
          </p:nvPr>
        </p:nvGraphicFramePr>
        <p:xfrm>
          <a:off x="123824" y="3181406"/>
          <a:ext cx="19580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0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062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a[3];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j, int k){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a[0]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a[1]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a[2] =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operator[](int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return a[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2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B79F1DD-3144-64C8-865C-03F660F29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72602"/>
              </p:ext>
            </p:extLst>
          </p:nvPr>
        </p:nvGraphicFramePr>
        <p:xfrm>
          <a:off x="5881184" y="853756"/>
          <a:ext cx="381145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4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GFG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GFG(int j) { num = j;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operator-&gt;(void) { return this;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 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Accessing num using -&gt;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"T-&gt;num = " &lt;&lt; T-&gt;num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T.operator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-&gt;()-&gt;num;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-&gt;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Ptr-&gt;num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T-&gt;num =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9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743CC-0BDF-D30A-088C-9D4ABF8D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0A3E5-7EE4-926A-CEE0-78C8EE1CA1B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0DBC45-9088-9B77-0739-E66ED141AEC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B551FC-A049-03AC-2349-4E5B61CF3EB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27C7F66-805F-B13A-3706-0139EC3304B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28A6D7-D366-CD94-1BE5-6E3AB95B3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68022"/>
              </p:ext>
            </p:extLst>
          </p:nvPr>
        </p:nvGraphicFramePr>
        <p:xfrm>
          <a:off x="126224" y="853757"/>
          <a:ext cx="539404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1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함수나 함수 포인터처럼 처리될 수 있는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함수보다 빠름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상태를 가진 함수를 만들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B03636-898B-44D7-6C89-326E8BFA052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9A095A-7EB9-CDAC-B193-351EF5CE309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DD275F-C0C4-398B-077D-471E13D69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950535-C1BE-12C9-6940-C779B5B8607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D457D1-6DA0-2CE2-E995-260242BE1E3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230235B-9AA5-F8DA-51B2-DB8EFF9A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59636"/>
              </p:ext>
            </p:extLst>
          </p:nvPr>
        </p:nvGraphicFramePr>
        <p:xfrm>
          <a:off x="5622432" y="853756"/>
          <a:ext cx="344479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increment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increment(int n) : num(n) {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 ()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const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num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increment obj(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38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08BDA-32D6-D306-9AF0-BD3FC958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C0006-F269-4D62-CDA8-3DC8FDD2AB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58B1B9-469E-C05B-E0D4-60C5E6987A3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BD5C6D-A118-5CF9-988A-DC99D42B680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435FC8E-E059-B929-7766-07E0A7DA3BF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1CD437-3762-A818-55A1-C5E634571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31266"/>
              </p:ext>
            </p:extLst>
          </p:nvPr>
        </p:nvGraphicFramePr>
        <p:xfrm>
          <a:off x="126223" y="853756"/>
          <a:ext cx="866857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5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5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속성과 특성을 파생시키는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만드는 기능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class(=derived class):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Super class(=base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access-specifier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  access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동작하지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접근은 상속받지 않지만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부모 객체를 상속받음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기본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Private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멤버 함수를 통해서만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객체로는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Multi-level(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A{}; class B : public A{}; class C : public B{};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Multiple(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derived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classs_x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생성자는 상속된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순서대로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Hierarchical(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single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Hybrid(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하이브리드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상속을 결합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Multipath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상속받은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상속받은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(Ambiguity)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 scope resolution(::)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 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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상속 받을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상속받기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73D9B-3B89-7341-A6A3-0DD4DB2ABC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2D3FF-FBDF-C46F-796C-9A13E633B6D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D89051-604B-FB7F-B49B-EC5C5A2F6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3E45B17-4B3C-06AA-397C-E7F2A1A065B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762B1B-A33D-0972-4CF6-A47B0A0F2A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1EEA109-64F4-8837-A020-3E6B182D5E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2060" y="3716167"/>
            <a:ext cx="3184142" cy="122989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B125BD3-D965-75AB-5453-01798A55D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07964"/>
              </p:ext>
            </p:extLst>
          </p:nvPr>
        </p:nvGraphicFramePr>
        <p:xfrm>
          <a:off x="9194640" y="861060"/>
          <a:ext cx="2724111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 // Statement 1,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 = 100;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40;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b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c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d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d: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302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AB3B4-6CC1-DE84-494F-96A149779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C1A9B-F0C7-B3BE-2229-99D0BEF94FE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273BBF-6D73-CF1D-B0AD-0340D8BD9C2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F13B83-7361-38DE-70AB-DAFB3FB3C6D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BB983FF-534D-2A3A-C5F8-7818AD7D63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3C33FE-8986-A6B1-8084-393A114E3DD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FE8DC4-2540-4F4F-A120-7C1E866DDB9C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BDDD456-A701-6732-5D2F-FCD4C16BB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68CF5CD-317C-AD91-8923-B071ACF3073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083482-D89A-E38E-B59A-0319FD404B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2F0C4B-B5DF-5240-A6D1-5CF48974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94483"/>
              </p:ext>
            </p:extLst>
          </p:nvPr>
        </p:nvGraphicFramePr>
        <p:xfrm>
          <a:off x="123823" y="861060"/>
          <a:ext cx="2958043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= " &lt;&lt; object1.getPVT()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object1.pub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5F111A5-BE7D-9785-DC24-29B535104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47755"/>
              </p:ext>
            </p:extLst>
          </p:nvPr>
        </p:nvGraphicFramePr>
        <p:xfrm>
          <a:off x="3180209" y="861060"/>
          <a:ext cx="29580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protected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getPub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pub;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cannot be accessed."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object1.getPub()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cannot be accessed.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1647B2C-139C-08E0-B107-C95DDEE32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86439"/>
              </p:ext>
            </p:extLst>
          </p:nvPr>
        </p:nvGraphicFramePr>
        <p:xfrm>
          <a:off x="6236597" y="861060"/>
          <a:ext cx="29580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private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getPub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pub;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cannot be accessed."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object1.getPub()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cannot be accessed.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8E301A1-9466-955B-EFF6-E049F2EB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75420"/>
              </p:ext>
            </p:extLst>
          </p:nvPr>
        </p:nvGraphicFramePr>
        <p:xfrm>
          <a:off x="9287131" y="861060"/>
          <a:ext cx="2729602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6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A1{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A1()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base class A1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A2{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A2()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base class A2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S: public A1, virtual A2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S(): A1(), A2()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derived class S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 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base class A2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base class A1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derived class 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31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BC8AD-C864-EB6F-F55B-8177B494A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B4B57-C4C7-5630-B114-C854B80B650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8D51E-486F-82E1-C960-91BDB1FCB9E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5E396A-66A0-F705-57D0-40E630DCF87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D64BE4-7E70-CC25-8EF3-EA2A4CE66EC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242B5A-8DB9-F1B2-F5F8-C45160CBA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11783"/>
              </p:ext>
            </p:extLst>
          </p:nvPr>
        </p:nvGraphicFramePr>
        <p:xfrm>
          <a:off x="75423" y="853756"/>
          <a:ext cx="748531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31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5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다시 정의되는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참조하는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사용된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관계없이 객체에 대한 함수가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(class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const,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내에서만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달성하는데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Prototype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것은 필수가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object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pointer(VPTR)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가리키는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삽입됨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여부 관계없이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static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멤버로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포함된 각 가상함수 주소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느림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오래 걸리고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어떤 함수가 호출될지 알 수 없어 최적화가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호출되는 위치 파악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인자가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인자가 사용되지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누락된 인수를 발견하면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대체하고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 여부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해결되어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사용하여 호출하면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class’s function call)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8F13DE-5B9F-8E9C-0C82-797CE973747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BD50D3-B61B-2CC5-72D7-F03A99BD374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D33202F-3130-64E2-EF63-65BD703CA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F7A833A-0005-FE9D-C618-7FFFF998C69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898639-384E-3F72-2C55-786A11A882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ED524D-7DA3-AB84-E2E3-0134CB1AC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5912"/>
              </p:ext>
            </p:extLst>
          </p:nvPr>
        </p:nvGraphicFramePr>
        <p:xfrm>
          <a:off x="7620296" y="853756"/>
          <a:ext cx="2161921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9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fun_1()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"base-1\n";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fun_2()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"base-2\n";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fun_3()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"base-3\n";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fun_4()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"base-4\n";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fun_1()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"derived-1\n";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fun_2()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"derived-2\n";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fun_4(int x)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"derived-4\n";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obj1;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&amp;obj1;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p-&gt;fun_1();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p-&gt;fun_2();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p-&gt;fun_3();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p-&gt;fun_4();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8359D6-8B4F-53A1-92B0-199BA0CF4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03818"/>
              </p:ext>
            </p:extLst>
          </p:nvPr>
        </p:nvGraphicFramePr>
        <p:xfrm>
          <a:off x="9822730" y="853756"/>
          <a:ext cx="233751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5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fun(int x 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"Base::fun(), x = " &lt;&lt; x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int x = 10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주어도 출력 동일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fun(int x)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"Derived::fun(), x = " &lt;&lt; x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bp = &amp;d1;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bp-&gt;fun();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Derived::fun(), x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default 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변경 방법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fun(int x = 10) override {...}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2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360CA-81AB-777E-ABE7-09DAAD5B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1B023-59E4-AE82-A131-66F867C9FD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73F26C-06EC-24C4-B719-EABBB3D3596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C9E69A-1F6E-F958-3F6D-7271089664D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9A55945-F6FE-7B78-2F86-906EC1A5A6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7F4730-A913-E5CA-5A54-B8A9ADDEB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75356"/>
              </p:ext>
            </p:extLst>
          </p:nvPr>
        </p:nvGraphicFramePr>
        <p:xfrm>
          <a:off x="75423" y="853757"/>
          <a:ext cx="71619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4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삭제하면 정의되지 않은 동작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만드는 것은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생성자가 초기화되지 않거나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프로그램이 실행되지 않는 문제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분리하는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Factory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동작하도록 하기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Factory method: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대행해주는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 생성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E08608-1AD9-6D04-54D8-D960003CABDD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994C8C-D3F8-6D68-99BC-C9F727517998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2DC08D0-89B9-F5A4-1C6E-8972A31EC3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B34DA1C-E673-58A5-E92F-433FA60C8F4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F194C9-388D-A228-8F1F-442041FC6E9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E4C1BF-6F81-EF5D-A5A9-0A5A1E335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75718"/>
              </p:ext>
            </p:extLst>
          </p:nvPr>
        </p:nvGraphicFramePr>
        <p:xfrm>
          <a:off x="1687188" y="2894462"/>
          <a:ext cx="302230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30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"Constructing base\n";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"Destructing base\n"; }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"Constructing derived\n";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"Destructing derived\n";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derived *d = new derived();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base *b =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delete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==&gt;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Constructing base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Constructing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Destructing derived &lt;--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virtaul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여부에 따라 출력 여부 다름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Destructing 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767F1F1-30C8-3E9D-8D3C-D2E2C1696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85258"/>
              </p:ext>
            </p:extLst>
          </p:nvPr>
        </p:nvGraphicFramePr>
        <p:xfrm>
          <a:off x="4954621" y="2913797"/>
          <a:ext cx="7161956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9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580978">
                  <a:extLst>
                    <a:ext uri="{9D8B030D-6E8A-4147-A177-3AD203B41FA5}">
                      <a16:colId xmlns:a16="http://schemas.microsoft.com/office/drawing/2014/main" val="2739822163"/>
                    </a:ext>
                  </a:extLst>
                </a:gridCol>
              </a:tblGrid>
              <a:tr h="1976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566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Base *Create(int id); // The "Virtual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Derived1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~Derived1()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Derived1"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Derived2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~Derived2()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Derived2"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Derived3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~Derived3()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Derived3"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*Base::Create(int 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 id == 1 )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 id == 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User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User() :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 (input !=  1) &amp;&amp; (input !=  2) &amp;&amp; (input !=  3)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 only):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Base::Create(input);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~User()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delete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Action()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 *user = new User();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user-&gt;Action();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user;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953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C11CF-3379-4226-8440-1602B9E79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DA5296-C301-48CA-B8BA-76423CAB4CDB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81C186-D475-B78A-7690-B25056D557F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ACDA29-38F1-3764-45C7-ED39B6927F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DCA1CF3-1A0E-36C7-3E61-4E53E8AB9F4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BBC4ED-9B7C-F699-59DF-66E379F63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84688"/>
              </p:ext>
            </p:extLst>
          </p:nvPr>
        </p:nvGraphicFramePr>
        <p:xfrm>
          <a:off x="75423" y="853757"/>
          <a:ext cx="716195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1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Copy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생성된 객체에 객체를 복사하려는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복사 생성자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객체를 복사할 수 있는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A68282-AA1A-8EE8-EBD8-F8B993E5EB6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51E0FC-8C28-2859-40D0-AE1B6EE6C40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B883311-83DC-A727-C589-BD2E60273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D150FD5-211E-E96C-EC74-EA98DA5B47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AA55A4-D80D-DC6A-6052-687E1BED20B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9C2B3F9-A31B-8127-A0AC-25B426004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94651"/>
              </p:ext>
            </p:extLst>
          </p:nvPr>
        </p:nvGraphicFramePr>
        <p:xfrm>
          <a:off x="123824" y="1735768"/>
          <a:ext cx="8255778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8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4127889">
                  <a:extLst>
                    <a:ext uri="{9D8B030D-6E8A-4147-A177-3AD203B41FA5}">
                      <a16:colId xmlns:a16="http://schemas.microsoft.com/office/drawing/2014/main" val="2739822163"/>
                    </a:ext>
                  </a:extLst>
                </a:gridCol>
              </a:tblGrid>
              <a:tr h="20352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423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Base *Create(int id); // The "Virtual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Base *Clone() = 0; // The "Virtual Copy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Derived1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Derived1(const Derived1&amp;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~Derived1()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"~Derived1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Derived1(*this);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Derived2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Derived2(const Derived2&amp;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~Derived2()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"~Derived2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Derived2(*this);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Derived3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Derived3(const Derived3&amp;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~Derived3()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"~Derived3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Derived3(*this);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*Base::Create(int 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 id == 1 )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 id == 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User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User() :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 (input !=  1) &amp;&amp; (input !=  2) &amp;&amp; (input !=  3)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 only):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Base::Create(input);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~User()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Action()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Base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-&gt;Clone();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 *user = new User();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user-&gt;Action();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user;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0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98E1D-6872-74F2-8D2D-1EA70E1C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97642-DD19-75E0-0A8B-3BFA35AAFE5E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(4)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2E8C90-A425-3882-8EA9-1C1CC85C616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B6337F-C284-C48D-AA1C-FFA8FB0C370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2B9668F-0A7A-7B7A-DE03-758BC0D9BA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39AC80-14BE-F4EB-79CB-00A85BAD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21727"/>
              </p:ext>
            </p:extLst>
          </p:nvPr>
        </p:nvGraphicFramePr>
        <p:xfrm>
          <a:off x="75422" y="853756"/>
          <a:ext cx="582320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구현을 모르기 때문에 모든 함수의 구현을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생성할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abstract class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생성자를 포함할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정의할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(Ex.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ShapeClass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 virtual void Draw()=0; })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Virtual Function(=Abstract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구현이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할당하여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virtual type name(parameter)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순수 가상 소멸자의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body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작성해줘야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역순으로 호출되기 때문임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먼저 호출되고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소멸자가 호출됨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RTTI(Run-Time Type Information)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정보를 노출하는 메커니즘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실행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 cast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확인하는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Upcasting: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casting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 class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C8FADF-BB09-CE57-1F60-42F8495D11A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CC87A4-71D1-C098-9FAA-9B4811D74DB5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47873EF-AEF8-9D44-B8A1-2D292C115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3F2597-4CAF-54A9-24AE-2195A585A20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1EB82-ACFC-627E-82AD-0868CE80B93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D2FE7E-8B27-0E19-E0E8-E36836181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72112"/>
              </p:ext>
            </p:extLst>
          </p:nvPr>
        </p:nvGraphicFramePr>
        <p:xfrm>
          <a:off x="6022928" y="853756"/>
          <a:ext cx="21116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x;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"fun() called";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d.fun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fun() called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2C667D2-C616-0CC8-E487-4F32404F7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59762"/>
              </p:ext>
            </p:extLst>
          </p:nvPr>
        </p:nvGraphicFramePr>
        <p:xfrm>
          <a:off x="8270519" y="853756"/>
          <a:ext cx="370333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3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= 0; // Pure 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Base::~Base() {std::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"Pure virtual destructor is called";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"~Derived() is executed\n";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b = new Derived();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B75330-FE38-D3BC-8BB4-5DD948E35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0208"/>
              </p:ext>
            </p:extLst>
          </p:nvPr>
        </p:nvGraphicFramePr>
        <p:xfrm>
          <a:off x="6022927" y="4297996"/>
          <a:ext cx="21116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 : public B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B* b = new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D* d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&lt;D*&gt;(b);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(d !=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"works";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"cannot cast B* to D*";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EF17B5E-7DC7-934C-61E2-2284708AD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2599"/>
              </p:ext>
            </p:extLst>
          </p:nvPr>
        </p:nvGraphicFramePr>
        <p:xfrm>
          <a:off x="8270519" y="2956876"/>
          <a:ext cx="378272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7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class constructor\n";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class destructor\n";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show()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"show() called on base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"print() called on base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derived() : 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class constructor\n";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~derived()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class destructor\n";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"print() called on derived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"printing with base class pointer\n";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derived();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-&gt;show();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printing with base class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class constructor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class constructor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show() called on base class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print() called on derived class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class destructor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class destructor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2499B71-7145-71CA-FA72-0A15F85E7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66427"/>
              </p:ext>
            </p:extLst>
          </p:nvPr>
        </p:nvGraphicFramePr>
        <p:xfrm>
          <a:off x="10192983" y="2316796"/>
          <a:ext cx="178087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~Derived() is executed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Pure virtual destructor is called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2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B7FCF-874B-DD82-6B5D-495BF41D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E5914-F69A-A727-96FB-67C4657AF49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C98346-4B8E-FCB5-4A14-6FBBCBD080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943D12-2393-F511-464A-BB71FC9DCC0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D9B7B0-C8B1-AF9D-3D67-E44B8D578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5192"/>
              </p:ext>
            </p:extLst>
          </p:nvPr>
        </p:nvGraphicFramePr>
        <p:xfrm>
          <a:off x="3927612" y="890883"/>
          <a:ext cx="8159787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test_space3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"(test_space3::string) from both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nmspaces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test_space3 &amp;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test_space2::string&amp;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test_space1::string&amp; s1){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s1.get_str();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test_space2::string&amp; s2){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test_space3::string&amp; s3){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str("This is a standard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sample1("This is a test_space1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test_space1::string s2(sample1);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sample2("This is a test_space2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test_space2::string s3(sample2);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test_space3::string s4(s3);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s4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810339-A22E-0C39-5EF1-9CE72308F2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A62460A-1C19-B5E9-D500-31E801D1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9488"/>
              </p:ext>
            </p:extLst>
          </p:nvPr>
        </p:nvGraphicFramePr>
        <p:xfrm>
          <a:off x="6945958" y="5737203"/>
          <a:ext cx="514144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4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a standard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(test_space1::string) This is a test_space1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(test_space2::string) This is a test_space2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(test_space3::string) Accessing from both namespaces test_space3 and test_space2!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AAEAAEC-ED5F-F7F3-1F68-73CE6A25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47355"/>
              </p:ext>
            </p:extLst>
          </p:nvPr>
        </p:nvGraphicFramePr>
        <p:xfrm>
          <a:off x="139700" y="890883"/>
          <a:ext cx="37084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test_space1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"(test_space1::string)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"(test_space2::string)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"test_space2!";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 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9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41E3-C2DE-8712-B20C-847C4D19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EB447-EAC0-2197-9E34-71A6B95FD530}"/>
              </a:ext>
            </a:extLst>
          </p:cNvPr>
          <p:cNvSpPr txBox="1"/>
          <p:nvPr/>
        </p:nvSpPr>
        <p:spPr>
          <a:xfrm>
            <a:off x="123824" y="-22708"/>
            <a:ext cx="1269682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Token, Constant, Switch, Parameter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0C5D81-7995-48C6-CA85-B9B084C0C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43848"/>
              </p:ext>
            </p:extLst>
          </p:nvPr>
        </p:nvGraphicFramePr>
        <p:xfrm>
          <a:off x="88130" y="882633"/>
          <a:ext cx="63507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Identifier(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Entity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부여된 고유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명명 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문자나 밑줄로 시작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특수문자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소문자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language’s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keyword(int, float,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mutable, namespace, new, delete, operator, protected, virtual,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Special Symbol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; () [] {} . = “ 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Operator(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3BC1FD-24B2-C5E8-FE13-F739868984D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3D4228-1B25-88A5-094D-2084C83189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5891CE5-4E5C-8732-3584-064B95A6624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B0CFB3-3BD7-83FB-3871-790A1B8E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9735"/>
              </p:ext>
            </p:extLst>
          </p:nvPr>
        </p:nvGraphicFramePr>
        <p:xfrm>
          <a:off x="6527030" y="882633"/>
          <a:ext cx="34742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런타임 및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컴타일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constexpr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#define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93CE92-D3BC-753F-2089-6FF0A455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55038"/>
              </p:ext>
            </p:extLst>
          </p:nvPr>
        </p:nvGraphicFramePr>
        <p:xfrm>
          <a:off x="6527030" y="2113880"/>
          <a:ext cx="3474220" cy="88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break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생략하면 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포함하여 그 이후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94B7D-34E9-53DA-CBB2-3D7707D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05529"/>
              </p:ext>
            </p:extLst>
          </p:nvPr>
        </p:nvGraphicFramePr>
        <p:xfrm>
          <a:off x="6527030" y="3227702"/>
          <a:ext cx="56014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4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5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 Passing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Pass by Value: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복사한 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Reference: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인수를 참조하여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Pointer: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인수의 주소를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함수가 인수를 제공하지 않는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A(int x = 0): var(x){};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Default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오른쪽에서 왼쪽으로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(Ex. int sum(int x, int y, int z = 0, int w);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생략된 인수를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대체해야 하므로 실행 시간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1B346-1EC9-132B-4960-E78D468D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0FE95-4403-1287-5EBB-4EF89C01B615}"/>
              </a:ext>
            </a:extLst>
          </p:cNvPr>
          <p:cNvSpPr txBox="1"/>
          <p:nvPr/>
        </p:nvSpPr>
        <p:spPr>
          <a:xfrm>
            <a:off x="123823" y="-22708"/>
            <a:ext cx="120681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Type, Literal, Cast Operator, for Loop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FD4EDF-288E-3D4C-172A-68EECC4D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55108"/>
              </p:ext>
            </p:extLst>
          </p:nvPr>
        </p:nvGraphicFramePr>
        <p:xfrm>
          <a:off x="126230" y="882633"/>
          <a:ext cx="3893320" cy="156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6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Primary/Built-in/Fundamental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int, char, bool, float, double, void,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wchar_t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Function, Array, Pointer, Reference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struct, union,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typedef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8B9BCC-58B9-4A56-AF37-99D2B1B0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2851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C87033-671F-B22F-6EC2-90595D3DCAA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9BAD974-7443-B60E-60A2-D2A22E43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53188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0E0E41-6172-15D8-B92C-B02C2301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1296"/>
              </p:ext>
            </p:extLst>
          </p:nvPr>
        </p:nvGraphicFramePr>
        <p:xfrm>
          <a:off x="126230" y="2656566"/>
          <a:ext cx="389332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Integer, Float, Char, String, 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26F3FC-0005-6E11-1670-C4970E29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6747"/>
              </p:ext>
            </p:extLst>
          </p:nvPr>
        </p:nvGraphicFramePr>
        <p:xfrm>
          <a:off x="4279131" y="882633"/>
          <a:ext cx="41911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 유형 변환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&gt;(expression)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클래스의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파생 클래스로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const/volatile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quilifier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A5A53A-ADA0-28AF-DD91-A7CA8BF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80404"/>
              </p:ext>
            </p:extLst>
          </p:nvPr>
        </p:nvGraphicFramePr>
        <p:xfrm>
          <a:off x="8591705" y="882633"/>
          <a:ext cx="347406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8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speak() const{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"Animal speaks."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Dog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"Dog barks."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"Cat meows."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Animal*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Dog();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Dog*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&lt;Dog*&gt;(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Dog."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&lt;Cat*&gt;(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Cat."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delete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793236-8853-42A7-D987-11057E9E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47890"/>
              </p:ext>
            </p:extLst>
          </p:nvPr>
        </p:nvGraphicFramePr>
        <p:xfrm>
          <a:off x="10508876" y="882633"/>
          <a:ext cx="15568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05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 barks.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 to cast to Cat.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3D5D19-90F7-E728-7122-7924C751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1174"/>
              </p:ext>
            </p:extLst>
          </p:nvPr>
        </p:nvGraphicFramePr>
        <p:xfrm>
          <a:off x="123824" y="3503983"/>
          <a:ext cx="53030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0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Range-Based for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range_declaration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range_expression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statements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 10, 20, 30, 40, 50};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it: v)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it &lt;&lt; “ “;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[key, value]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key &lt;&lt; 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&lt;&lt;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start,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last, Function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“ “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7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9F21-BE72-2ADB-F0C6-E313D7D9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C1576-19D3-D0D9-AFB1-BD103420EDC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9D6DA8-2FCC-1990-B6D7-A1EA32DEC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39351"/>
              </p:ext>
            </p:extLst>
          </p:nvPr>
        </p:nvGraphicFramePr>
        <p:xfrm>
          <a:off x="126230" y="882633"/>
          <a:ext cx="92463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특성을 설명하는데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실행 중 특정 변수의 존재를 추적하는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Lifetime, visibility, initial value, storage location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Auto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블록 내부 선언된 모든 변수의 기본 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Register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변수를 레지스터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(CPU/RAM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Extern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사용된 동일한 블록이 아닌 다른 곳에 정의되어 있음을 알려줌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명시적 초기화 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멤버를 수정할 때 수정할 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객체를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storage specifier(static,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extern)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결합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5E7336-6500-80B1-D87B-9004E1C0D85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B328DC-81D4-5F9F-EC12-DD516923EC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7C5288-FF2E-344E-6966-DB5DF62CD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FAA286-A3FD-2527-06F9-C4D17E87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2986" y="4697960"/>
            <a:ext cx="5639228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45565-6E96-E1F8-5B82-6B12DB17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BADBC-AF35-91DC-8A8B-2C8F520991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90B54B-233C-DD68-3B5C-164A5525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52773"/>
              </p:ext>
            </p:extLst>
          </p:nvPr>
        </p:nvGraphicFramePr>
        <p:xfrm>
          <a:off x="126230" y="882633"/>
          <a:ext cx="924637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&lt;iostream&gt;: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 입출력 스트림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iomanip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스트림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&lt;bits/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표준 라이브러리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(GNU C++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비표준 헤더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Extraction operator(&gt;&gt;)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buffer, int N);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문자 스트림을 버퍼로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문자를 읽거나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 만나면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(char&amp; var);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버퍼에서 하나 이상의 문자를 무시하거나 지움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numeric_limits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&gt;::max(), '\n’);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문자를 무시하여 연속으로 입력 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동기화 하는데 시간 낭비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sync_with_stdio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(false);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cin.tie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빨라짐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해석하고 여러 변수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이를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operator(&lt;&lt;)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int n);  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읽은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n);  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사용할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소수점 정밀도를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ex. N=5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소수점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자리까지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줄 입력 후 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새 줄만 삽입하고 출력 버퍼를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시퀀스의 공백 무시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 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992930-C59F-ADB1-B525-FB226AF2F0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4C4293-1D3C-3079-963C-FED265AEA1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5238DC-464F-8951-AD2F-C4E67CCB983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19228-A87E-C657-A434-6B8ECB42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FC87B-85AF-F2B3-597F-C57DE8AC770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2A32C1-F3F1-CDD4-88DE-7174257A8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1401"/>
              </p:ext>
            </p:extLst>
          </p:nvPr>
        </p:nvGraphicFramePr>
        <p:xfrm>
          <a:off x="126229" y="882634"/>
          <a:ext cx="85677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중복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이름은 같지만 매개변수의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다른 멤버를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 만드는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인덱싱된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Ambiguity(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어떤 함수를 호출할지 결정할 수 없는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 Conversion: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Pass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접근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비멤버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함수 선언에만 배치되고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정의에는 배치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호출되면 객체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/dot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연산자가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값에 액세스 하려는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DAB432-E3AC-DE91-619E-E6A7B46ECA0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D65624-9E8B-43ED-2BDF-2E0FF2CBA1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13D2DF-EA26-2C54-CBD5-BFB2A9985F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EE6FF5B-E076-ACA3-6C87-4B52EEA3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6430" y="2050047"/>
            <a:ext cx="3446947" cy="1803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7F030F-749D-2CFC-304E-09C3CAC5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" y="4883146"/>
            <a:ext cx="3295650" cy="192518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BADE9E-CADF-7C81-DA5F-C4A9D616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77665"/>
              </p:ext>
            </p:extLst>
          </p:nvPr>
        </p:nvGraphicFramePr>
        <p:xfrm>
          <a:off x="1507574" y="5999338"/>
          <a:ext cx="1850940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(Type Conversion)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float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double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893B38E-9F91-5D56-7916-0713D48D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12" y="4883147"/>
            <a:ext cx="3113221" cy="192917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34E7BEB-B5CB-C7BB-E70B-F13EF0BF2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80380"/>
              </p:ext>
            </p:extLst>
          </p:nvPr>
        </p:nvGraphicFramePr>
        <p:xfrm>
          <a:off x="4606270" y="600262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(Default Argument)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default(int b= 9)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DE6424D9-75BA-A5FF-2415-0760BC902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025" y="4874680"/>
            <a:ext cx="3295651" cy="1931003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956A4C-F877-CFF4-09EF-5AF464A9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4353"/>
              </p:ext>
            </p:extLst>
          </p:nvPr>
        </p:nvGraphicFramePr>
        <p:xfrm>
          <a:off x="8004056" y="488314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(Pass by Reference)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int&amp;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int*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39D076C-B819-7271-58AE-8A838FEEF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207" y="891100"/>
            <a:ext cx="2156032" cy="393192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D4EDCEC-209C-4DA9-6EBE-B7EC195F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1055"/>
              </p:ext>
            </p:extLst>
          </p:nvPr>
        </p:nvGraphicFramePr>
        <p:xfrm>
          <a:off x="9804590" y="4209186"/>
          <a:ext cx="13212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9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1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first number : 789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second number : 982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Largest number is 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5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8288</TotalTime>
  <Words>14268</Words>
  <Application>Microsoft Office PowerPoint</Application>
  <PresentationFormat>와이드스크린</PresentationFormat>
  <Paragraphs>2185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431</cp:revision>
  <dcterms:created xsi:type="dcterms:W3CDTF">2023-11-29T11:04:36Z</dcterms:created>
  <dcterms:modified xsi:type="dcterms:W3CDTF">2024-02-10T17:27:47Z</dcterms:modified>
</cp:coreProperties>
</file>