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27" r:id="rId4"/>
    <p:sldId id="309" r:id="rId5"/>
    <p:sldId id="293" r:id="rId6"/>
    <p:sldId id="311" r:id="rId7"/>
    <p:sldId id="299" r:id="rId8"/>
    <p:sldId id="300" r:id="rId9"/>
    <p:sldId id="301" r:id="rId10"/>
    <p:sldId id="302" r:id="rId11"/>
    <p:sldId id="266" r:id="rId12"/>
    <p:sldId id="277" r:id="rId13"/>
    <p:sldId id="261" r:id="rId14"/>
    <p:sldId id="259" r:id="rId15"/>
    <p:sldId id="256" r:id="rId16"/>
    <p:sldId id="303" r:id="rId17"/>
    <p:sldId id="296" r:id="rId18"/>
    <p:sldId id="304" r:id="rId19"/>
    <p:sldId id="274" r:id="rId20"/>
    <p:sldId id="290" r:id="rId21"/>
    <p:sldId id="307" r:id="rId22"/>
    <p:sldId id="308" r:id="rId23"/>
    <p:sldId id="272" r:id="rId24"/>
    <p:sldId id="298" r:id="rId25"/>
    <p:sldId id="28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3" r:id="rId35"/>
    <p:sldId id="264" r:id="rId36"/>
    <p:sldId id="267" r:id="rId37"/>
    <p:sldId id="268" r:id="rId38"/>
    <p:sldId id="269" r:id="rId39"/>
    <p:sldId id="270" r:id="rId40"/>
    <p:sldId id="271" r:id="rId41"/>
    <p:sldId id="275" r:id="rId42"/>
    <p:sldId id="276" r:id="rId43"/>
    <p:sldId id="258" r:id="rId44"/>
    <p:sldId id="306" r:id="rId45"/>
    <p:sldId id="305" r:id="rId46"/>
    <p:sldId id="257" r:id="rId47"/>
    <p:sldId id="295" r:id="rId48"/>
    <p:sldId id="297" r:id="rId49"/>
    <p:sldId id="291" r:id="rId50"/>
    <p:sldId id="310" r:id="rId51"/>
    <p:sldId id="312" r:id="rId52"/>
    <p:sldId id="292" r:id="rId53"/>
    <p:sldId id="294" r:id="rId54"/>
    <p:sldId id="278" r:id="rId55"/>
    <p:sldId id="279" r:id="rId56"/>
    <p:sldId id="314" r:id="rId57"/>
    <p:sldId id="315" r:id="rId58"/>
    <p:sldId id="317" r:id="rId59"/>
    <p:sldId id="316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273" r:id="rId70"/>
    <p:sldId id="262" r:id="rId71"/>
    <p:sldId id="265" r:id="rId72"/>
    <p:sldId id="313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roid-app-development-fundamentals-for-beginners/" TargetMode="External"/><Relationship Id="rId2" Type="http://schemas.openxmlformats.org/officeDocument/2006/relationships/hyperlink" Target="https://www.geeksforgeeks.org/linux-vs-un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high-level-and-low-level-languages/" TargetMode="External"/><Relationship Id="rId5" Type="http://schemas.openxmlformats.org/officeDocument/2006/relationships/hyperlink" Target="https://www.geeksforgeeks.org/sql-tutorial/" TargetMode="External"/><Relationship Id="rId4" Type="http://schemas.openxmlformats.org/officeDocument/2006/relationships/hyperlink" Target="https://www.geeksforgeeks.org/dbm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seek-in-c-with-exampl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seek-in-c-with-example/" TargetMode="External"/><Relationship Id="rId3" Type="http://schemas.openxmlformats.org/officeDocument/2006/relationships/hyperlink" Target="https://www.geeksforgeeks.org/fgets-gets-c-language/" TargetMode="External"/><Relationship Id="rId7" Type="http://schemas.openxmlformats.org/officeDocument/2006/relationships/hyperlink" Target="https://www.geeksforgeeks.org/c-library-function-putc/" TargetMode="External"/><Relationship Id="rId2" Type="http://schemas.openxmlformats.org/officeDocument/2006/relationships/hyperlink" Target="https://www.geeksforgeeks.org/c-fopen-func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getchar-getch-getc-getche/" TargetMode="External"/><Relationship Id="rId5" Type="http://schemas.openxmlformats.org/officeDocument/2006/relationships/hyperlink" Target="https://www.geeksforgeeks.org/scanf-and-fscanf-in-c/" TargetMode="External"/><Relationship Id="rId4" Type="http://schemas.openxmlformats.org/officeDocument/2006/relationships/hyperlink" Target="https://www.geeksforgeeks.org/fprintf-in-c/" TargetMode="External"/><Relationship Id="rId9" Type="http://schemas.openxmlformats.org/officeDocument/2006/relationships/hyperlink" Target="https://www.geeksforgeeks.org/ftell-c-example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onal.kent.edu/~rmuhamma/OpSystems/Myos/threads.ht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lxr.linux.no/linux+v3.6.5/include/" TargetMode="External"/><Relationship Id="rId2" Type="http://schemas.openxmlformats.org/officeDocument/2006/relationships/hyperlink" Target="https://lxr.linux.no/linux+v3.6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r.linux.no/linux+v3.6.5/include/linux/compiler.h" TargetMode="External"/><Relationship Id="rId4" Type="http://schemas.openxmlformats.org/officeDocument/2006/relationships/hyperlink" Target="https://lxr.linux.no/linux+v3.6.5/include/linu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Feature of C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3691"/>
              </p:ext>
            </p:extLst>
          </p:nvPr>
        </p:nvGraphicFramePr>
        <p:xfrm>
          <a:off x="191557" y="971871"/>
          <a:ext cx="682730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절차적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빠르고 효율적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같은 최신 언어는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보다 더 많은 기능을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처리로 인해 성능 속도 저하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하드웨어를 직접 조작할 수 있는 권한을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고급 언어에서는 이를 허용하지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 사용을 위해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정적으로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컴파일 시 확인되지만 런타임에는 확인되지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범용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OS: Windows,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iOS,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OXS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DB: PostgreSQL, Oracle,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MS SQL Server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기능을 갖춘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중급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어셈블리 언어의 기능과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고급 언어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의 기능을 결합한 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시스템에서 실행 및 컴파일할 수 있으므로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언어는 이식성이 뛰어남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확장이 용이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6684"/>
              </p:ext>
            </p:extLst>
          </p:nvPr>
        </p:nvGraphicFramePr>
        <p:xfrm>
          <a:off x="123824" y="959646"/>
          <a:ext cx="51339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받지않고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받지 않고 바로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*stream);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(stdin)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878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1337"/>
              </p:ext>
            </p:extLst>
          </p:nvPr>
        </p:nvGraphicFramePr>
        <p:xfrm>
          <a:off x="506771" y="1164504"/>
          <a:ext cx="885393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9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Big-O Notation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3597"/>
              </p:ext>
            </p:extLst>
          </p:nvPr>
        </p:nvGraphicFramePr>
        <p:xfrm>
          <a:off x="191557" y="971871"/>
          <a:ext cx="6827309" cy="194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일정한 시간 복잡도를 의미합니다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알고리즘의 실행 시간이 일정하게 유지되고 입력 크기에 의존하지 않는다는 의미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변수를 일정한 양으로 나누거나 곱하면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기하급수적으로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2965"/>
              </p:ext>
            </p:extLst>
          </p:nvPr>
        </p:nvGraphicFramePr>
        <p:xfrm>
          <a:off x="241700" y="1392650"/>
          <a:ext cx="68617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&lt;&gt;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header file, “”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defined header file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AB4CD-2EAA-F7BF-4E10-67EDF7C8B9CC}"/>
              </a:ext>
            </a:extLst>
          </p:cNvPr>
          <p:cNvGrpSpPr/>
          <p:nvPr/>
        </p:nvGrpSpPr>
        <p:grpSpPr>
          <a:xfrm>
            <a:off x="8456323" y="1366114"/>
            <a:ext cx="3041589" cy="4393135"/>
            <a:chOff x="8456323" y="1366114"/>
            <a:chExt cx="3041589" cy="439313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3E9FD-9D06-C2C9-CECF-5844C7544543}"/>
                </a:ext>
              </a:extLst>
            </p:cNvPr>
            <p:cNvGrpSpPr/>
            <p:nvPr/>
          </p:nvGrpSpPr>
          <p:grpSpPr>
            <a:xfrm>
              <a:off x="8456323" y="1366114"/>
              <a:ext cx="3041589" cy="4393135"/>
              <a:chOff x="8754707" y="1223088"/>
              <a:chExt cx="3041589" cy="43931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E5854F-EA3D-BF44-A214-A6A36948208F}"/>
                  </a:ext>
                </a:extLst>
              </p:cNvPr>
              <p:cNvGrpSpPr/>
              <p:nvPr/>
            </p:nvGrpSpPr>
            <p:grpSpPr>
              <a:xfrm>
                <a:off x="8767320" y="1687689"/>
                <a:ext cx="1964267" cy="3482622"/>
                <a:chOff x="9131387" y="972456"/>
                <a:chExt cx="1964267" cy="348262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0595E1B-ED65-979B-0851-90026176580D}"/>
                    </a:ext>
                  </a:extLst>
                </p:cNvPr>
                <p:cNvSpPr/>
                <p:nvPr/>
              </p:nvSpPr>
              <p:spPr>
                <a:xfrm>
                  <a:off x="9131387" y="1350633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 program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D4134C-08C2-1902-D358-D4B26C69454C}"/>
                    </a:ext>
                  </a:extLst>
                </p:cNvPr>
                <p:cNvSpPr/>
                <p:nvPr/>
              </p:nvSpPr>
              <p:spPr>
                <a:xfrm>
                  <a:off x="9131387" y="2126744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Pre-processor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19BD0-0620-C8AA-329F-A99DA72C2746}"/>
                    </a:ext>
                  </a:extLst>
                </p:cNvPr>
                <p:cNvSpPr/>
                <p:nvPr/>
              </p:nvSpPr>
              <p:spPr>
                <a:xfrm>
                  <a:off x="9131387" y="2902855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Compiler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FB82853-B79E-E06C-DD75-26F9A10220F2}"/>
                    </a:ext>
                  </a:extLst>
                </p:cNvPr>
                <p:cNvSpPr/>
                <p:nvPr/>
              </p:nvSpPr>
              <p:spPr>
                <a:xfrm>
                  <a:off x="9131387" y="3678967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Linker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05961F6-C6B4-BE8D-4D24-E7F2294B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1748567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C44B483-EFD7-F398-E111-4EDF1B956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252467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0D23532-6874-6944-5893-4929DC460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330264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07D2648-F1D0-8930-9555-322EB7E3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4076901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0544B3CD-373F-9F86-B647-472505369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0908" y="972456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7C8DA30-BB74-98CE-442A-9DCF582CD758}"/>
                  </a:ext>
                </a:extLst>
              </p:cNvPr>
              <p:cNvSpPr/>
              <p:nvPr/>
            </p:nvSpPr>
            <p:spPr>
              <a:xfrm>
                <a:off x="8754707" y="1223088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Source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(.c)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9D27D8-86AB-0ED4-03FF-5BF37B7A222F}"/>
                  </a:ext>
                </a:extLst>
              </p:cNvPr>
              <p:cNvSpPr/>
              <p:nvPr/>
            </p:nvSpPr>
            <p:spPr>
              <a:xfrm>
                <a:off x="8767320" y="5218289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Executable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(.exe)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84F798-1793-9B40-9890-C7799D266BD7}"/>
                  </a:ext>
                </a:extLst>
              </p:cNvPr>
              <p:cNvSpPr/>
              <p:nvPr/>
            </p:nvSpPr>
            <p:spPr>
              <a:xfrm>
                <a:off x="9832029" y="3994407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Object code(.obj)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750DF2-CBB2-8C03-1488-8ED8E625907B}"/>
                </a:ext>
              </a:extLst>
            </p:cNvPr>
            <p:cNvSpPr/>
            <p:nvPr/>
          </p:nvSpPr>
          <p:spPr>
            <a:xfrm>
              <a:off x="9533644" y="3381078"/>
              <a:ext cx="1964267" cy="39793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Expanded code(.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27704"/>
              </p:ext>
            </p:extLst>
          </p:nvPr>
        </p:nvGraphicFramePr>
        <p:xfrm>
          <a:off x="85724" y="874712"/>
          <a:ext cx="53244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작성할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ED49C-361E-969E-F56F-FBCA506D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5377"/>
              </p:ext>
            </p:extLst>
          </p:nvPr>
        </p:nvGraphicFramePr>
        <p:xfrm>
          <a:off x="7952933" y="889220"/>
          <a:ext cx="33877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7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div(float, float);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div(x, y) x / 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x, float y) { return y / x; 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 2.00 0.50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B14582-DEE1-7A07-03A1-59A5AD53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274"/>
              </p:ext>
            </p:extLst>
          </p:nvPr>
        </p:nvGraphicFramePr>
        <p:xfrm>
          <a:off x="8142676" y="3362489"/>
          <a:ext cx="299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c, 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y, 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4C29EC-83D1-8C50-BE65-4A7D76C3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0240"/>
              </p:ext>
            </p:extLst>
          </p:nvPr>
        </p:nvGraphicFramePr>
        <p:xfrm>
          <a:off x="9680713" y="3362489"/>
          <a:ext cx="1459438" cy="22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vs typedef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E89FA0-09C5-E0AE-3409-A1A1C90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2180"/>
              </p:ext>
            </p:extLst>
          </p:nvPr>
        </p:nvGraphicFramePr>
        <p:xfrm>
          <a:off x="9680713" y="3585786"/>
          <a:ext cx="1459438" cy="7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전처리기에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58722-14E4-AF9F-EA2A-EE8F0D2A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0987"/>
              </p:ext>
            </p:extLst>
          </p:nvPr>
        </p:nvGraphicFramePr>
        <p:xfrm>
          <a:off x="7721396" y="1005840"/>
          <a:ext cx="369887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91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do 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 while(0)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132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({\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215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do-while()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 다음 구문에서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오기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8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/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923224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4396547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4034" y="5965366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6420039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6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4619"/>
              </p:ext>
            </p:extLst>
          </p:nvPr>
        </p:nvGraphicFramePr>
        <p:xfrm>
          <a:off x="123824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693"/>
              </p:ext>
            </p:extLst>
          </p:nvPr>
        </p:nvGraphicFramePr>
        <p:xfrm>
          <a:off x="123824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BB97A-F6BC-739C-CD8B-57CEB12A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828"/>
              </p:ext>
            </p:extLst>
          </p:nvPr>
        </p:nvGraphicFramePr>
        <p:xfrm>
          <a:off x="8071804" y="929640"/>
          <a:ext cx="40720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INFO     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ERR    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STD_OUT  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STD_ERR    stderr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LOG_MSG(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stream, msg, ...) do {\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 *str;\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INFO)\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 = "INFO";\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else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ERR)\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    str = "ERR";\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(stream, "[%s] : %s : %d : "msg" \n",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str, __FILE__, __LINE__, ##__VA_ARGS__);\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} while (0)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*s = "Hello";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LOG_MSG(ERR, STD_ERR, "Failed to open file");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"%s Geeks for Geeks", s);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"%d + %d = %d", 10, 20, (10 + 20));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[ERR]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26 : Failed to open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27 :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Hello Geeks for Geeks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28 : 10 + 20 =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1546"/>
              </p:ext>
            </p:extLst>
          </p:nvPr>
        </p:nvGraphicFramePr>
        <p:xfrm>
          <a:off x="390390" y="3476048"/>
          <a:ext cx="47833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statement1; statement2; … ; 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정의되지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4826"/>
              </p:ext>
            </p:extLst>
          </p:nvPr>
        </p:nvGraphicFramePr>
        <p:xfrm>
          <a:off x="318067" y="1068721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44633"/>
              </p:ext>
            </p:extLst>
          </p:nvPr>
        </p:nvGraphicFramePr>
        <p:xfrm>
          <a:off x="318067" y="2310797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47796"/>
              </p:ext>
            </p:extLst>
          </p:nvPr>
        </p:nvGraphicFramePr>
        <p:xfrm>
          <a:off x="318068" y="5334331"/>
          <a:ext cx="68816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startup func1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exit func2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CA716E-BCE0-A663-B15A-C103C8803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10578"/>
              </p:ext>
            </p:extLst>
          </p:nvPr>
        </p:nvGraphicFramePr>
        <p:xfrm>
          <a:off x="8199553" y="5334331"/>
          <a:ext cx="367437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562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__attribute__((constructor)) func1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__attribute__((destructor)) func2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Not function and Not macro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94A8222-2756-E1BE-F75E-17D4085D97EB}"/>
              </a:ext>
            </a:extLst>
          </p:cNvPr>
          <p:cNvSpPr/>
          <p:nvPr/>
        </p:nvSpPr>
        <p:spPr>
          <a:xfrm>
            <a:off x="7084194" y="6333422"/>
            <a:ext cx="398646" cy="255337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1DDE5F0-939A-120B-2DF5-3EDBF6CD8778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H="1">
            <a:off x="7482839" y="5913451"/>
            <a:ext cx="716713" cy="547640"/>
          </a:xfrm>
          <a:prstGeom prst="bentConnector3">
            <a:avLst>
              <a:gd name="adj1" fmla="val 38722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39779"/>
              </p:ext>
            </p:extLst>
          </p:nvPr>
        </p:nvGraphicFramePr>
        <p:xfrm>
          <a:off x="241700" y="1392650"/>
          <a:ext cx="4127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823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token9 = 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081310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41700" y="4624306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3" y="604971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24442"/>
              </p:ext>
            </p:extLst>
          </p:nvPr>
        </p:nvGraphicFramePr>
        <p:xfrm>
          <a:off x="256269" y="3252706"/>
          <a:ext cx="2069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1387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pseudo(void)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285750" indent="-285750" algn="l" defTabSz="914400" rtl="0" eaLnBrk="1" fontAlgn="t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t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Hello World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202A248-F180-B8C5-B9B4-6F1AF42D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325" y="1392650"/>
            <a:ext cx="6745675" cy="31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9F13C-4E40-154B-98C6-D936851B0E5C}"/>
              </a:ext>
            </a:extLst>
          </p:cNvPr>
          <p:cNvSpPr txBox="1"/>
          <p:nvPr/>
        </p:nvSpPr>
        <p:spPr>
          <a:xfrm>
            <a:off x="123824" y="771525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volatile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26384B7-154C-69C0-3288-0BB458FE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43834"/>
              </p:ext>
            </p:extLst>
          </p:nvPr>
        </p:nvGraphicFramePr>
        <p:xfrm>
          <a:off x="249691" y="1244848"/>
          <a:ext cx="5820909" cy="489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89985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컴파일러가 결정할 수 없는 방식으로 변경될 수 있는 개체에 대해 최적화 적용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사용하지 않고 항상 메모리 참조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결정할 수 없는 방식 예시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ISR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수정된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 스레드 내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 시 발생할 수 있는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활성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 활성화 후 코드가 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0x8003;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0x8005;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진행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코드만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 foo(char 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int size)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    int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volatile char *p = (volatile char*)0x8C0F;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    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= *p;             ...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한 번만 읽어온 후에 그 값을 반복해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MIMO(Memory map I/O, ISR, Multi Thread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7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34885"/>
              </p:ext>
            </p:extLst>
          </p:nvPr>
        </p:nvGraphicFramePr>
        <p:xfrm>
          <a:off x="266700" y="1408887"/>
          <a:ext cx="54991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97B5C1-DB60-FACF-3D14-1F49FF00F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28205"/>
              </p:ext>
            </p:extLst>
          </p:nvPr>
        </p:nvGraphicFramePr>
        <p:xfrm>
          <a:off x="5918200" y="1408887"/>
          <a:ext cx="60071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&amp; (n-1) == 0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거듭제곱인지 확인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clearing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= v &amp;&amp; !(v &amp; (v - 1));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 확인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y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  <a:b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x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&amp; 1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홀수인지 판별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2FE393-21FC-E9BD-B9C3-88367C147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48406"/>
              </p:ext>
            </p:extLst>
          </p:nvPr>
        </p:nvGraphicFramePr>
        <p:xfrm>
          <a:off x="5918200" y="3673800"/>
          <a:ext cx="6007100" cy="2885440"/>
        </p:xfrm>
        <a:graphic>
          <a:graphicData uri="http://schemas.openxmlformats.org/drawingml/2006/table">
            <a:tbl>
              <a:tblPr/>
              <a:tblGrid>
                <a:gridCol w="1748024">
                  <a:extLst>
                    <a:ext uri="{9D8B030D-6E8A-4147-A177-3AD203B41FA5}">
                      <a16:colId xmlns:a16="http://schemas.microsoft.com/office/drawing/2014/main" val="133638715"/>
                    </a:ext>
                  </a:extLst>
                </a:gridCol>
                <a:gridCol w="4259076">
                  <a:extLst>
                    <a:ext uri="{9D8B030D-6E8A-4147-A177-3AD203B41FA5}">
                      <a16:colId xmlns:a16="http://schemas.microsoft.com/office/drawing/2014/main" val="938525732"/>
                    </a:ext>
                  </a:extLst>
                </a:gridCol>
              </a:tblGrid>
              <a:tr h="309753">
                <a:tc>
                  <a:txBody>
                    <a:bodyPr/>
                    <a:lstStyle/>
                    <a:p>
                      <a:pPr algn="l" rtl="0" fontAlgn="base"/>
                      <a:r>
                        <a:rPr lang="nn-NO" sz="1200" b="1">
                          <a:effectLst/>
                        </a:rPr>
                        <a:t>x &amp; ~((1 &lt;&lt; i+1 )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LSB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446600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 ((1 &lt;&lt; i)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MSB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351949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&gt;&gt;1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Divides x by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37034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&lt;&lt; 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Multiplies x by 2 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2514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| ‘ ‘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Upper case English alphabet ch to lower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36980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&amp; ‘_’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Lower case English alphabet ch to upper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286597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&amp;&amp; !(x &amp; x-1)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Checking if given 32-bit integer is power of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823595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log2(n &amp; -n)+1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dirty="0">
                          <a:effectLst/>
                        </a:rPr>
                        <a:t>Find the last set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64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 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A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LSB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반전 시킴</a:t>
                          </a:r>
                          <a:endParaRPr lang="en-US" altLang="ko-KR" sz="16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짝수면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+1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홀수면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-1</a:t>
                          </a:r>
                          <a:endParaRPr lang="en-US" altLang="ko-KR" sz="16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6" t="-1149" r="-252" b="-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5119"/>
              </p:ext>
            </p:extLst>
          </p:nvPr>
        </p:nvGraphicFramePr>
        <p:xfrm>
          <a:off x="403224" y="1310851"/>
          <a:ext cx="54778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8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85DCDB-01B2-D6F5-5EF6-04AFB65AA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0117"/>
              </p:ext>
            </p:extLst>
          </p:nvPr>
        </p:nvGraphicFramePr>
        <p:xfrm>
          <a:off x="403224" y="2988365"/>
          <a:ext cx="607457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4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6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인접한 부분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내부의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배열에서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n*(n+1)/2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(2, 3), (3, 4), (1, 2, 3),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42ACCC-497A-AAB1-3D90-4538E46828F5}"/>
              </a:ext>
            </a:extLst>
          </p:cNvPr>
          <p:cNvSpPr txBox="1"/>
          <p:nvPr/>
        </p:nvSpPr>
        <p:spPr>
          <a:xfrm>
            <a:off x="123824" y="2526700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AB5B0-8F78-0946-6358-C82DE4C82051}"/>
              </a:ext>
            </a:extLst>
          </p:cNvPr>
          <p:cNvSpPr txBox="1"/>
          <p:nvPr/>
        </p:nvSpPr>
        <p:spPr>
          <a:xfrm>
            <a:off x="123826" y="3819043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Subsequence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017C95-07BD-70BD-C137-65327CBF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67229"/>
              </p:ext>
            </p:extLst>
          </p:nvPr>
        </p:nvGraphicFramePr>
        <p:xfrm>
          <a:off x="403225" y="4274623"/>
          <a:ext cx="88274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순서를 변경하지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요소를 제거하여 다른 시퀀스에서 파생될 수 있는 시퀀스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 있지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subsequence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(2^n-1)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(1, 3), (1, 4), (2, 3), (2, 4), (3, 4), (1, 2, 3), (1, 2, 4), (1, 3, 4),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4917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1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C41C73-260D-DD0A-D85E-B2CEBBE5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09" y="4839768"/>
            <a:ext cx="2033287" cy="15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CF73-710B-8698-9A9F-1D10122BF58C}"/>
              </a:ext>
            </a:extLst>
          </p:cNvPr>
          <p:cNvSpPr txBox="1"/>
          <p:nvPr/>
        </p:nvSpPr>
        <p:spPr>
          <a:xfrm>
            <a:off x="418599" y="750526"/>
            <a:ext cx="406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Single Pointer &amp; 1-D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8089"/>
              </p:ext>
            </p:extLst>
          </p:nvPr>
        </p:nvGraphicFramePr>
        <p:xfrm>
          <a:off x="639328" y="1198666"/>
          <a:ext cx="2834842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malloc((r * c)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 *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c + j]);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02BC4E-0209-3C3A-A542-A7B6E539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37586"/>
              </p:ext>
            </p:extLst>
          </p:nvPr>
        </p:nvGraphicFramePr>
        <p:xfrm>
          <a:off x="4442459" y="1198665"/>
          <a:ext cx="2921518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[r];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1F859-FC8D-CD21-17ED-A80DF87D8BAC}"/>
              </a:ext>
            </a:extLst>
          </p:cNvPr>
          <p:cNvSpPr txBox="1"/>
          <p:nvPr/>
        </p:nvSpPr>
        <p:spPr>
          <a:xfrm>
            <a:off x="4234722" y="750526"/>
            <a:ext cx="283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 of Pointer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2AB4D01-C649-5100-8FE9-9DE44BA3B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004"/>
              </p:ext>
            </p:extLst>
          </p:nvPr>
        </p:nvGraphicFramePr>
        <p:xfrm>
          <a:off x="8159618" y="1198666"/>
          <a:ext cx="3170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6386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(int**)malloc(r 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(int*));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B5268-C09A-EA55-234D-9B490C1BF7A1}"/>
              </a:ext>
            </a:extLst>
          </p:cNvPr>
          <p:cNvSpPr txBox="1"/>
          <p:nvPr/>
        </p:nvSpPr>
        <p:spPr>
          <a:xfrm>
            <a:off x="7894242" y="750526"/>
            <a:ext cx="501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Pointer(Double Pointer)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EF65D4-F8C6-8A82-46D9-43C602BF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7397"/>
              </p:ext>
            </p:extLst>
          </p:nvPr>
        </p:nvGraphicFramePr>
        <p:xfrm>
          <a:off x="639328" y="4404582"/>
          <a:ext cx="32057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r=3, c=4,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count = 0,i,j;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 *) * r +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 * c * r;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(int **)malloc(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 1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in 2D array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C8CFC1-392D-E8D7-FC0F-328866511F63}"/>
              </a:ext>
            </a:extLst>
          </p:cNvPr>
          <p:cNvSpPr txBox="1"/>
          <p:nvPr/>
        </p:nvSpPr>
        <p:spPr>
          <a:xfrm>
            <a:off x="418598" y="3965476"/>
            <a:ext cx="395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Double Pointer &amp; 1 malloc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435010-D685-0C86-145A-1EDEDDD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5656"/>
              </p:ext>
            </p:extLst>
          </p:nvPr>
        </p:nvGraphicFramePr>
        <p:xfrm>
          <a:off x="4473076" y="4404583"/>
          <a:ext cx="3065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)[row][col]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127BDC-6589-B3CB-313C-DF0B69C7F3E6}"/>
              </a:ext>
            </a:extLst>
          </p:cNvPr>
          <p:cNvSpPr txBox="1"/>
          <p:nvPr/>
        </p:nvSpPr>
        <p:spPr>
          <a:xfrm>
            <a:off x="423472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Variable Length Array(VLA)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350A00-9798-7E7D-25D4-10B019DA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8186"/>
              </p:ext>
            </p:extLst>
          </p:nvPr>
        </p:nvGraphicFramePr>
        <p:xfrm>
          <a:off x="8159618" y="4405246"/>
          <a:ext cx="2966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6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)[col]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(row,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3CA7C30-15DF-54AB-7DC4-10A5FE16989F}"/>
              </a:ext>
            </a:extLst>
          </p:cNvPr>
          <p:cNvSpPr txBox="1"/>
          <p:nvPr/>
        </p:nvSpPr>
        <p:spPr>
          <a:xfrm>
            <a:off x="789424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of VLA)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10253C-B7F3-5D59-BBB3-77EADB54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9285"/>
              </p:ext>
            </p:extLst>
          </p:nvPr>
        </p:nvGraphicFramePr>
        <p:xfrm>
          <a:off x="639328" y="3484666"/>
          <a:ext cx="2834842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 * 4byte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pointer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7EB40BF-49F1-8A9F-7779-8ABBA7E6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0738"/>
              </p:ext>
            </p:extLst>
          </p:nvPr>
        </p:nvGraphicFramePr>
        <p:xfrm>
          <a:off x="4442459" y="3484664"/>
          <a:ext cx="292151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2DC391-C753-415C-C6AF-0A882107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5349"/>
              </p:ext>
            </p:extLst>
          </p:nvPr>
        </p:nvGraphicFramePr>
        <p:xfrm>
          <a:off x="8159617" y="3484664"/>
          <a:ext cx="317012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* int*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pointer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할당된 포인터에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A8E62C-DF66-9799-452A-794EC402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66"/>
              </p:ext>
            </p:extLst>
          </p:nvPr>
        </p:nvGraphicFramePr>
        <p:xfrm>
          <a:off x="639328" y="6324822"/>
          <a:ext cx="320576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E49603-958F-EE0D-B3B7-AFF40ED4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9691"/>
              </p:ext>
            </p:extLst>
          </p:nvPr>
        </p:nvGraphicFramePr>
        <p:xfrm>
          <a:off x="4473077" y="6324321"/>
          <a:ext cx="306524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D2F14E2-C113-0E26-D185-DD1C43E5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3478"/>
              </p:ext>
            </p:extLst>
          </p:nvPr>
        </p:nvGraphicFramePr>
        <p:xfrm>
          <a:off x="8159617" y="6324321"/>
          <a:ext cx="29664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9105F347-D769-41AD-3767-596D6943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" y="751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height=8,width=6;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**arr;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= (int **) malloc ( sizeof(int *) * height);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arr[0] = (int *) malloc ( sizeof(int) * width*height 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 int i=1; i&lt;height; i++){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arr[i] = arr[ i-1 ] + width;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https://codeng.tistory.com/8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[도전!:티스토리]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978C98-E507-7D0B-3867-C5694738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321" y="4165531"/>
            <a:ext cx="7019925" cy="2619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90FE3-BFDB-5E9C-3CD3-BB583DFC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072" y="-481193"/>
            <a:ext cx="5171791" cy="4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Growing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1904"/>
              </p:ext>
            </p:extLst>
          </p:nvPr>
        </p:nvGraphicFramePr>
        <p:xfrm>
          <a:off x="422208" y="863200"/>
          <a:ext cx="3216141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INITIAL_SIZE 8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int* 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6;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+ 17);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6B007-FF51-A722-7BD8-14269A35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6317"/>
              </p:ext>
            </p:extLst>
          </p:nvPr>
        </p:nvGraphicFramePr>
        <p:xfrm>
          <a:off x="3769318" y="860660"/>
          <a:ext cx="4441031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545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*)malloc(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= INITIAL_SIZE;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(int *)malloc(INITIAL_SIZE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*temp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&lt;&lt;= 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("Out of Memory\n");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temp;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-&gt;size++]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D53751-C874-E5C8-B18B-C8A27D7D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5508"/>
              </p:ext>
            </p:extLst>
          </p:nvPr>
        </p:nvGraphicFramePr>
        <p:xfrm>
          <a:off x="8341318" y="860659"/>
          <a:ext cx="3478505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-&gt;size--;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("Array elements: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34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08322"/>
              </p:ext>
            </p:extLst>
          </p:nvPr>
        </p:nvGraphicFramePr>
        <p:xfrm>
          <a:off x="123824" y="921134"/>
          <a:ext cx="1191577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파일에 저장된 데이터는 언제 어디서나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있어 높은 재사용성을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데이터 손실 없이 파일을 컴퓨터 시스템의 다른 시스템으로 전송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결함이 발생할 위험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효율성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 처리를 사용하면 몇 가지 지침을 사용하여 파일의 일부에 쉽게 액세스할 수 있으므로 많은 시간이 절약되고 오류 가능성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프로그램에 모든 것을 동시에 저장하는 것에 대해 걱정할 필요 없이 많은 양의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Text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ASCII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형식 데이터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행은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끝남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data(0/1)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내에서만 생성되며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프로그램에서만 읽을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Operations</a:t>
                      </a: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파일 만들기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"a“, "a+", "w", "w+"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파일 열기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특정 위치로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닫기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구문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: 소스 파일과 동일한 디렉터리에 있는 파일의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그렇지 않으면 전체 경로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파일이 열리는 작업을 지정합니다.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성공적으로 열리면 파일 포인터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열려 있지 않으면 NULL 반환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3334E34-81BD-EE8E-1A28-D504EC54A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28333"/>
              </p:ext>
            </p:extLst>
          </p:nvPr>
        </p:nvGraphicFramePr>
        <p:xfrm>
          <a:off x="7793294" y="4030094"/>
          <a:ext cx="42463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81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6807298-378F-9A55-3753-0144F7B2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4710"/>
              </p:ext>
            </p:extLst>
          </p:nvPr>
        </p:nvGraphicFramePr>
        <p:xfrm>
          <a:off x="6271591" y="882633"/>
          <a:ext cx="579235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3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파일에서 입력을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행을 입력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단일 문자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숫자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파일에서 지정된 바이트 데이터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출력을 파일에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줄 인쇄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단일 문자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숫자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 지정된 크기의 바이트 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08928"/>
              </p:ext>
            </p:extLst>
          </p:nvPr>
        </p:nvGraphicFramePr>
        <p:xfrm>
          <a:off x="107782" y="882633"/>
          <a:ext cx="5988218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Opening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64E926-A72E-D820-1B30-2D49F35E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754"/>
              </p:ext>
            </p:extLst>
          </p:nvPr>
        </p:nvGraphicFramePr>
        <p:xfrm>
          <a:off x="203082" y="1158272"/>
          <a:ext cx="5781575" cy="5502811"/>
        </p:xfrm>
        <a:graphic>
          <a:graphicData uri="http://schemas.openxmlformats.org/drawingml/2006/table">
            <a:tbl>
              <a:tblPr/>
              <a:tblGrid>
                <a:gridCol w="676176">
                  <a:extLst>
                    <a:ext uri="{9D8B030D-6E8A-4147-A177-3AD203B41FA5}">
                      <a16:colId xmlns:a16="http://schemas.microsoft.com/office/drawing/2014/main" val="403660021"/>
                    </a:ext>
                  </a:extLst>
                </a:gridCol>
                <a:gridCol w="5105399">
                  <a:extLst>
                    <a:ext uri="{9D8B030D-6E8A-4147-A177-3AD203B41FA5}">
                      <a16:colId xmlns:a16="http://schemas.microsoft.com/office/drawing/2014/main" val="3424974277"/>
                    </a:ext>
                  </a:extLst>
                </a:gridCol>
              </a:tblGrid>
              <a:tr h="3257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Opening</a:t>
                      </a:r>
                    </a:p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</a:p>
                  </a:txBody>
                  <a:tcPr marL="19345" marR="19345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2242" marR="32242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173401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 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94050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5226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8613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기존 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53090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656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데이터는 파일 끝에 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7300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6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097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5467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0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24935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3979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21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8364F-C674-F91C-61A2-2F5D4373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3936"/>
              </p:ext>
            </p:extLst>
          </p:nvPr>
        </p:nvGraphicFramePr>
        <p:xfrm>
          <a:off x="7044613" y="2218041"/>
          <a:ext cx="38795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str1, str2, str3, &amp;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6453"/>
              </p:ext>
            </p:extLst>
          </p:nvPr>
        </p:nvGraphicFramePr>
        <p:xfrm>
          <a:off x="6861247" y="4691691"/>
          <a:ext cx="42463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(“fileName.txt”, “w”);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"%s %s %s %d", "We", "are", "in", 2012);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1D4E9D-568B-CD97-FFBC-72B0D0E89E70}"/>
              </a:ext>
            </a:extLst>
          </p:cNvPr>
          <p:cNvSpPr/>
          <p:nvPr/>
        </p:nvSpPr>
        <p:spPr>
          <a:xfrm>
            <a:off x="4101631" y="931326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dirty="0">
                <a:solidFill>
                  <a:srgbClr val="0000FF"/>
                </a:solidFill>
              </a:rPr>
              <a:t>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생성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B1627A-D0EE-9D0C-8FC7-4CB8018F691F}"/>
              </a:ext>
            </a:extLst>
          </p:cNvPr>
          <p:cNvSpPr/>
          <p:nvPr/>
        </p:nvSpPr>
        <p:spPr>
          <a:xfrm>
            <a:off x="2266736" y="929924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r, a, r+, a+: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메모리 적재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3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185005-73B5-FFBD-C96E-6AE6A7E0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7342"/>
              </p:ext>
            </p:extLst>
          </p:nvPr>
        </p:nvGraphicFramePr>
        <p:xfrm>
          <a:off x="6362595" y="875664"/>
          <a:ext cx="524547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More Functions</a:t>
                      </a:r>
                      <a:endParaRPr lang="en-US" altLang="ko-KR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3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7387"/>
              </p:ext>
            </p:extLst>
          </p:nvPr>
        </p:nvGraphicFramePr>
        <p:xfrm>
          <a:off x="935558" y="875664"/>
          <a:ext cx="4377592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5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Seeking Record in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지정된 레코드에 대한 커서를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long int offset, int pos);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실패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값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Rewind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가져오는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rewind(FILE *stream);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2B9476-E203-CEA0-F252-1B823BFC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3724"/>
              </p:ext>
            </p:extLst>
          </p:nvPr>
        </p:nvGraphicFramePr>
        <p:xfrm>
          <a:off x="1683569" y="2390835"/>
          <a:ext cx="28584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0, SEEK_END);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ftell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81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0792AF-BCE9-251C-BE04-CFCF48FC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5586"/>
              </p:ext>
            </p:extLst>
          </p:nvPr>
        </p:nvGraphicFramePr>
        <p:xfrm>
          <a:off x="1680550" y="4314386"/>
          <a:ext cx="285840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("file.txt", "w+");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"Geeks for Geeks\n");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"%[^\n]s",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 for Geeks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BBD08F-9027-4E5A-5FAB-B8EECECC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78709"/>
              </p:ext>
            </p:extLst>
          </p:nvPr>
        </p:nvGraphicFramePr>
        <p:xfrm>
          <a:off x="3756098" y="4313431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3B7169-6CC4-7808-69F1-AB0A0FD0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207"/>
              </p:ext>
            </p:extLst>
          </p:nvPr>
        </p:nvGraphicFramePr>
        <p:xfrm>
          <a:off x="3759117" y="2390835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D14602-9A9A-54A2-D0C1-6626B63C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4357"/>
              </p:ext>
            </p:extLst>
          </p:nvPr>
        </p:nvGraphicFramePr>
        <p:xfrm>
          <a:off x="6580372" y="1200046"/>
          <a:ext cx="4809916" cy="4443970"/>
        </p:xfrm>
        <a:graphic>
          <a:graphicData uri="http://schemas.openxmlformats.org/drawingml/2006/table">
            <a:tbl>
              <a:tblPr/>
              <a:tblGrid>
                <a:gridCol w="816311">
                  <a:extLst>
                    <a:ext uri="{9D8B030D-6E8A-4147-A177-3AD203B41FA5}">
                      <a16:colId xmlns:a16="http://schemas.microsoft.com/office/drawing/2014/main" val="3245684606"/>
                    </a:ext>
                  </a:extLst>
                </a:gridCol>
                <a:gridCol w="3993605">
                  <a:extLst>
                    <a:ext uri="{9D8B030D-6E8A-4147-A177-3AD203B41FA5}">
                      <a16:colId xmlns:a16="http://schemas.microsoft.com/office/drawing/2014/main" val="1866316649"/>
                    </a:ext>
                  </a:extLst>
                </a:gridCol>
              </a:tblGrid>
              <a:tr h="25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34829" marR="3482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8049" marR="5804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51110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fopen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생성하거나 파일을 열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056631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닫는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54303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fgets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읽는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8388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데이터 블록을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0606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fscanf()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데이터 블록을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4169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단일 문자를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07460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단일 문자를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02339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위치를 ​​언급된 위치로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2942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ftell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현재 위치를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7644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6753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정수를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7315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정수를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7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14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6703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4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6343"/>
              </p:ext>
            </p:extLst>
          </p:nvPr>
        </p:nvGraphicFramePr>
        <p:xfrm>
          <a:off x="488782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2878"/>
              </p:ext>
            </p:extLst>
          </p:nvPr>
        </p:nvGraphicFramePr>
        <p:xfrm>
          <a:off x="1240337" y="2816861"/>
          <a:ext cx="377925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5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9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n,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num.n1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num.n2 = 5 *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num.n3 = 5 * 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Failure");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Successful");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1343"/>
              </p:ext>
            </p:extLst>
          </p:nvPr>
        </p:nvGraphicFramePr>
        <p:xfrm>
          <a:off x="6729080" y="2816861"/>
          <a:ext cx="448810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("n1: %d\tn2: %d\tn3: %d\n", num.n1, num.n2, num.n3);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1 n2: 5 n3: 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2 n2: 10 n3: 11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3 n2: 15 n3: 16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4 n2: 20 n3: 21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FAB95-8EF1-15A4-3EE6-2ED973D8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0" y="771525"/>
            <a:ext cx="7573600" cy="6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119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vs gets()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(char *str, int n, FILE *stream);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읽은 문자열이 복사되는 문자 배열에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복사할 최대 문자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 널 문자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입력 스트림을 식별하는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바인딩을 확인하므로 안전하게 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줄 문자가 나타나거나 문자 배열의 한계까지 계속 읽음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*gets( char *str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문자나 파일 끝까지 문자열로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바인딩된 배열을 확인하지 않으므로 사용하는 것이 안전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5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8365"/>
              </p:ext>
            </p:extLst>
          </p:nvPr>
        </p:nvGraphicFramePr>
        <p:xfrm>
          <a:off x="488782" y="882633"/>
          <a:ext cx="5371266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2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 또는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EOF(-1)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EOF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문제를 해결하기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포인터가 파일의 끝을 가리키는지 여부 확인을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아닌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return)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2636"/>
              </p:ext>
            </p:extLst>
          </p:nvPr>
        </p:nvGraphicFramePr>
        <p:xfrm>
          <a:off x="1638687" y="2171969"/>
          <a:ext cx="2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EOF)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End of file reached.");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Something went wrong.");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3437"/>
              </p:ext>
            </p:extLst>
          </p:nvPr>
        </p:nvGraphicFramePr>
        <p:xfrm>
          <a:off x="6668575" y="3429000"/>
          <a:ext cx="46091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MAX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MAX, stdin);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gets(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string is: Hello and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최대 제한이 없어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overflow error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반환할 수 있음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20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02591"/>
              </p:ext>
            </p:extLst>
          </p:nvPr>
        </p:nvGraphicFramePr>
        <p:xfrm>
          <a:off x="6250822" y="878757"/>
          <a:ext cx="582698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9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 내용을 읽기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6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22051"/>
              </p:ext>
            </p:extLst>
          </p:nvPr>
        </p:nvGraphicFramePr>
        <p:xfrm>
          <a:off x="114199" y="878757"/>
          <a:ext cx="5921643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6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구조체의 내용을 쓰기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(const 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3042"/>
              </p:ext>
            </p:extLst>
          </p:nvPr>
        </p:nvGraphicFramePr>
        <p:xfrm>
          <a:off x="973095" y="2633271"/>
          <a:ext cx="420385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person.bin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opened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input1 = { 1,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rohan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sharma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(&amp;input1,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person),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("Contents of the structure written successfully");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 Writing to File!");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2642"/>
              </p:ext>
            </p:extLst>
          </p:nvPr>
        </p:nvGraphicFramePr>
        <p:xfrm>
          <a:off x="6377798" y="2629220"/>
          <a:ext cx="557302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("person1.dat",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opening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1, "Rohan", "Sharma"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("Name: %s %s 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read_struct.id);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8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system call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0789"/>
              </p:ext>
            </p:extLst>
          </p:nvPr>
        </p:nvGraphicFramePr>
        <p:xfrm>
          <a:off x="123824" y="817613"/>
          <a:ext cx="660690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9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프로세스의 열린 파일을 고유하게 식별하는 정수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Table Entry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요청 처리 시 생성되는 열린 파일에 대한 메모리 내 대체 구조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위치를 유지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Descriptor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요소가 파일 테이블 항목에 대한 포인터인 파일 설명자인 정수 배열 인덱스의 모음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하나의 고유한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Standard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프로세스가 시작되면 해당 프로세스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설명자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자동으로 열림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대한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table entry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키보드에서 문자를 쓸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읽고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저장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비디오 화면에 출력이 표시될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파일에서 출력되고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화면의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통해 화면의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 파일을 쓰는 경우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create()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 파일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권한 지정 가능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인자로 전달되는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create(char *filename, mode_t mode);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사용되지 않은 첫 번째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descriptor(0,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예약되어 있어 프로세스에서 처음 생성할 때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디스크에 빈 파일 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file table entry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Pointing FD to FTE  return FD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Read/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Writre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파일 열기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없으면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open (const char* Path, int flags);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path: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열려는 파일의 경로입니다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 하지 않는 경우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“/”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 절대 경로 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작업하는 경우 확장자를 포함한 파일 이름만 있는 상대 경로 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flags: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파일을 여는 방법을 지정하는 데 사용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close()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끝났음을 알리고 파일 닫기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close(int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 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참조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97E9C-CF84-63D9-1FDE-BE207553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308"/>
              </p:ext>
            </p:extLst>
          </p:nvPr>
        </p:nvGraphicFramePr>
        <p:xfrm>
          <a:off x="7415785" y="3280860"/>
          <a:ext cx="4002685" cy="3296920"/>
        </p:xfrm>
        <a:graphic>
          <a:graphicData uri="http://schemas.openxmlformats.org/drawingml/2006/table">
            <a:tbl>
              <a:tblPr/>
              <a:tblGrid>
                <a:gridCol w="1081685">
                  <a:extLst>
                    <a:ext uri="{9D8B030D-6E8A-4147-A177-3AD203B41FA5}">
                      <a16:colId xmlns:a16="http://schemas.microsoft.com/office/drawing/2014/main" val="300863180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904426490"/>
                    </a:ext>
                  </a:extLst>
                </a:gridCol>
              </a:tblGrid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24311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4836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O_WRONLY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전용 모드 열기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7412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O_RDWR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941256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O_CREAT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없으면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3188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존재 시 생성 방지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653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 APPEND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열기 및 커서를 끝으로 이동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5348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O_ASYNC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신호에 의한 입출력 제어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34883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O_CLOEXEC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대해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close-on-exec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모드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750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O_NONBLOCK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대한 차단 비활성화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6309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O_TMPFILE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경로에 이름없는 임시 파일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08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11FBD11-CC50-CC52-3C3A-BDC8BCB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6245"/>
              </p:ext>
            </p:extLst>
          </p:nvPr>
        </p:nvGraphicFramePr>
        <p:xfrm>
          <a:off x="7101061" y="807720"/>
          <a:ext cx="463213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read()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메모리 영역으로 지정된 크기 바이트를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읽은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write()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연결된 파일이나 소켓에 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write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4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81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프로세스가 프로세스에 알릴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프로세스로 전송되는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 인터럽트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신호는 정수로 식별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신호에 해당하는 비트와 함께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정수 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정수는 보류 중인 신호와 차단된 신호 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 정수를 사용하면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서로 다른 신호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중이지만 각 신호가 차단된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프로세스도 정상적으로 다시 시작되지만 신호는 여전히 보류 중으로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중이고 차단되지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프로세스 코드의 루틴을 실행하여 신호를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Signal Handler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신호는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 중 하나와 연관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루틴에는 일반적으로 다음 작업 중 하나가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종료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중지된 프로세스의 차단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Stop: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차단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Defined Signal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프로세스는 거의 모든 신호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(SIGKILL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기본 신호 처리기를 사용자 고유의 처리기 기능으로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처리기 함수의 이름은 무엇이든 가질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 유형이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있어야 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sigchld_handler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Sending Signals via kill()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signal);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SIGINT);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8586"/>
              </p:ext>
            </p:extLst>
          </p:nvPr>
        </p:nvGraphicFramePr>
        <p:xfrm>
          <a:off x="8285354" y="935789"/>
          <a:ext cx="30147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SIGHUP 1 /* Hangup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SIGINT 2 /* Interrupt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SIGQUIT 3 /* Quit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SIGILL 4 /* Illegal instruction.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SIGTRAP 5 /* Trace trap.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SIGABRT 6 /* Abort. */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8592"/>
              </p:ext>
            </p:extLst>
          </p:nvPr>
        </p:nvGraphicFramePr>
        <p:xfrm>
          <a:off x="8285354" y="2621280"/>
          <a:ext cx="2184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(SIGINT,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(1)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68789"/>
              </p:ext>
            </p:extLst>
          </p:nvPr>
        </p:nvGraphicFramePr>
        <p:xfrm>
          <a:off x="8285354" y="4403558"/>
          <a:ext cx="301470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sig)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("Caught signal %d\n", sig);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signal(SIGINT,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(1) 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// when user presses ctrl-c 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00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834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네트워크의 두 노드를 연결하여 서로 통신하는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socket(domain, type, protocol)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소켓 설명자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domain: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도메인을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호스트의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(IPV4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연결된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연결된 프로세스에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 NET 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type: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통신 유형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SOCK_STREAM: TCP(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SOCK_DGRAM: UDP(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protocol: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프로토콜 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패킷의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헤더에 있는 프로토콜 필드에 나타나는 숫자와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setockopt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level,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참조하는 소켓에 대한 옵션을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주소와 포트를 재사용하는 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bind(int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정의 데이터 구조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지정된 주소와 포트 번호에 바인딩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sv-SE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listen(int sockfd, int backlog);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소켓을 수동 모드로 전환하여 클라이언트가 연결을 위해 서버에 접근할 때까지 기다림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중인 연결 대기열이 커질 수 있는 최대 길이를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대기열이 가득 찼을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연결 요청 도착 시 클라이언트는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ECONNREFUSED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표시와 함께 오류 수신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accept(int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연결 대기열에서 첫 번째 연결 요청 추출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연결된 소켓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사이 연결 설정되고 데이터 전송 준비 완료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connect(int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99DECA7-76F1-8CC0-B90B-DD3E365E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1059" y="971571"/>
            <a:ext cx="3830941" cy="49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6070"/>
              </p:ext>
            </p:extLst>
          </p:nvPr>
        </p:nvGraphicFramePr>
        <p:xfrm>
          <a:off x="123824" y="904194"/>
          <a:ext cx="6086384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netinet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 = 1;;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server";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("socket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SOL_SOCKET, SO_REUSEADDR | SO_REUSEPORT, &amp;opt,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(opt)))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address.sin_addr.s_addr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INADDR_ANY;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(bind(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("bind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(listen(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("listen");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 accept(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("accept");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0163"/>
              </p:ext>
            </p:extLst>
          </p:nvPr>
        </p:nvGraphicFramePr>
        <p:xfrm>
          <a:off x="6380931" y="2062434"/>
          <a:ext cx="555163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arpa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status,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client";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Socket creation error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inet_pton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(AF_INET, "127.0.0.1",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&lt;=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nInvalid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address/ Address not supported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((status = connect(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nConnection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Failed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 1024 - 1);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6AF70E-24BB-D9D1-D779-924FB79C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4697"/>
              </p:ext>
            </p:extLst>
          </p:nvPr>
        </p:nvGraphicFramePr>
        <p:xfrm>
          <a:off x="11188660" y="2058351"/>
          <a:ext cx="74390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AF9E09-2607-D4C9-08DD-3DCC0A86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26301"/>
              </p:ext>
            </p:extLst>
          </p:nvPr>
        </p:nvGraphicFramePr>
        <p:xfrm>
          <a:off x="5438274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A1BB76-AFCC-A38D-451D-B661F1FA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0399"/>
              </p:ext>
            </p:extLst>
          </p:nvPr>
        </p:nvGraphicFramePr>
        <p:xfrm>
          <a:off x="6380931" y="904194"/>
          <a:ext cx="555163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 1024 - 1);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AE7395-2B1B-09A7-7F31-0C78ED766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51803"/>
              </p:ext>
            </p:extLst>
          </p:nvPr>
        </p:nvGraphicFramePr>
        <p:xfrm>
          <a:off x="11160632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75379"/>
              </p:ext>
            </p:extLst>
          </p:nvPr>
        </p:nvGraphicFramePr>
        <p:xfrm>
          <a:off x="10098157" y="2637471"/>
          <a:ext cx="183440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4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6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message sent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from server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client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message sent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43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_Generic Keyword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791"/>
              </p:ext>
            </p:extLst>
          </p:nvPr>
        </p:nvGraphicFramePr>
        <p:xfrm>
          <a:off x="304698" y="1010920"/>
          <a:ext cx="8066415" cy="55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제공된 인수 유형에 따라 명령문을 실행할 수 있는 일반 코드를 구현하는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오버로드를 모방하기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매크로로 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_Generic( (expression),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type_1: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type_2: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. . 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default: 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매크로와 함께 사용할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함수 오버로드를 자극하는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유형에 따라 코드를 실행하는 기능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오류에 취약하기 때문에 매크로에서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복잡한 구문과 확장된 코드의 제한된 보기로 인해 오류 발생 시 이해하고 디버그하기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18937"/>
              </p:ext>
            </p:extLst>
          </p:nvPr>
        </p:nvGraphicFramePr>
        <p:xfrm>
          <a:off x="452231" y="3998916"/>
          <a:ext cx="52616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6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7132"/>
              </p:ext>
            </p:extLst>
          </p:nvPr>
        </p:nvGraphicFramePr>
        <p:xfrm>
          <a:off x="5861446" y="3998916"/>
          <a:ext cx="22111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1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geeks(T) _Generic((T),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char* : "String",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: "Integer",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long : "Long 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default : "Others")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geeks("A"));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geeks(5));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geeks(5.12));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35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36518"/>
              </p:ext>
            </p:extLst>
          </p:nvPr>
        </p:nvGraphicFramePr>
        <p:xfrm>
          <a:off x="415923" y="998220"/>
          <a:ext cx="764857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85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 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sequence 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스레드에는 프로세스의 일부 속성이 있기 때문에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경량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라고도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실행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사용의 기본 단위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Similarity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공유하며 한 번에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활성화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차단되면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counter(PC), register set, stack 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Difference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서로 독립적이지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section, data section, open file, signal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resource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작업 중인 모든 주소에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무조건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시작될 수 있어 지원은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by case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병렬성을 통해 애플리케이션을 개선하는 인기 있는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브라우저에서는 여러 탭이 서로 다른 스레드일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MS 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스레드를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텍스트 형식을 지정하고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입력을 처리하는 등의 작업을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빠르게 동작하는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문맥 전환이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쉽게 종료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통신이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여부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표준에서 지원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 링크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https://www.personal.kent.edu/%7Ermuhamma/OpSystems/Myos/threads.htm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9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2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1275"/>
              </p:ext>
            </p:extLst>
          </p:nvPr>
        </p:nvGraphicFramePr>
        <p:xfrm>
          <a:off x="1423819" y="1532190"/>
          <a:ext cx="3732887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8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sleep(1);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("Printing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 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NULL;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("Before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// =wait()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("After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exit(0);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Before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Printing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After Thread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59609"/>
              </p:ext>
            </p:extLst>
          </p:nvPr>
        </p:nvGraphicFramePr>
        <p:xfrm>
          <a:off x="6096000" y="1532190"/>
          <a:ext cx="44949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g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static int s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++s; ++g;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("Thread ID: %d, Static: %d, Global: %d\n",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++s, ++g);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3;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(void 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2, Global: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4, Global: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6, Global: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51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1408"/>
              </p:ext>
            </p:extLst>
          </p:nvPr>
        </p:nvGraphicFramePr>
        <p:xfrm>
          <a:off x="241700" y="1277148"/>
          <a:ext cx="3940878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4663"/>
              </p:ext>
            </p:extLst>
          </p:nvPr>
        </p:nvGraphicFramePr>
        <p:xfrm>
          <a:off x="3747700" y="1277148"/>
          <a:ext cx="434878" cy="34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84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449179" y="2381112"/>
            <a:ext cx="3940878" cy="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26660"/>
              </p:ext>
            </p:extLst>
          </p:nvPr>
        </p:nvGraphicFramePr>
        <p:xfrm>
          <a:off x="241701" y="3324995"/>
          <a:ext cx="241204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90BF47-4D0B-45F5-119D-DC733B969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3370"/>
              </p:ext>
            </p:extLst>
          </p:nvPr>
        </p:nvGraphicFramePr>
        <p:xfrm>
          <a:off x="1344366" y="6524763"/>
          <a:ext cx="1309383" cy="3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54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12C704A-614A-E6A8-16AF-83CBD3D3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62606"/>
              </p:ext>
            </p:extLst>
          </p:nvPr>
        </p:nvGraphicFramePr>
        <p:xfrm>
          <a:off x="4691103" y="1269954"/>
          <a:ext cx="29974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246A63-EDC9-C92E-37E5-64A6C404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2752"/>
              </p:ext>
            </p:extLst>
          </p:nvPr>
        </p:nvGraphicFramePr>
        <p:xfrm>
          <a:off x="8227194" y="1267595"/>
          <a:ext cx="3628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^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공백으로 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10,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스페이스 포함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출력을 위한 데이터 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^^^^^^^^^^^^^^^^^^^a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FF981E-12F9-A151-3DD3-1E27296E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1291"/>
              </p:ext>
            </p:extLst>
          </p:nvPr>
        </p:nvGraphicFramePr>
        <p:xfrm>
          <a:off x="8227194" y="3315817"/>
          <a:ext cx="3628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공백을 포함한 문자열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﻿    s[100];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scanf("%[^\n]%*c",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길이제한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읽기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﻿scanf("%100[^\n]%*c",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%*s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공백이나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개행문자까지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무시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공백넣어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("%*c", n, ' ‘);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공백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CC1243-DF72-6527-82AA-5C68E98D1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5020"/>
              </p:ext>
            </p:extLst>
          </p:nvPr>
        </p:nvGraphicFramePr>
        <p:xfrm>
          <a:off x="8227194" y="5504586"/>
          <a:ext cx="3628256" cy="120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09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= 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Branch Prediction Macro in Linux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19212"/>
              </p:ext>
            </p:extLst>
          </p:nvPr>
        </p:nvGraphicFramePr>
        <p:xfrm>
          <a:off x="241699" y="1277148"/>
          <a:ext cx="46284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Linux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커널에서 가장 많이 사용되는 최적화 기술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Ref: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include/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compiler.h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likely(x)  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unlikely(x)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0811"/>
              </p:ext>
            </p:extLst>
          </p:nvPr>
        </p:nvGraphicFramePr>
        <p:xfrm>
          <a:off x="1501736" y="2234836"/>
          <a:ext cx="33684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4702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!!NULL = !!0 = 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x !=0, !!(x)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입력이 무엇이든 간에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906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변수와 함께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register int* a =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상수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통해서만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구조체에서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5224</TotalTime>
  <Words>22592</Words>
  <Application>Microsoft Office PowerPoint</Application>
  <PresentationFormat>와이드스크린</PresentationFormat>
  <Paragraphs>2909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Arial Unicode MS</vt:lpstr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286</cp:revision>
  <dcterms:created xsi:type="dcterms:W3CDTF">2023-11-29T11:04:36Z</dcterms:created>
  <dcterms:modified xsi:type="dcterms:W3CDTF">2024-01-15T14:34:12Z</dcterms:modified>
</cp:coreProperties>
</file>