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40" r:id="rId20"/>
    <p:sldId id="541" r:id="rId21"/>
    <p:sldId id="509" r:id="rId22"/>
    <p:sldId id="539" r:id="rId23"/>
    <p:sldId id="537" r:id="rId24"/>
    <p:sldId id="538" r:id="rId25"/>
    <p:sldId id="521" r:id="rId26"/>
    <p:sldId id="519" r:id="rId27"/>
    <p:sldId id="514" r:id="rId28"/>
    <p:sldId id="516" r:id="rId29"/>
    <p:sldId id="520" r:id="rId30"/>
    <p:sldId id="511" r:id="rId31"/>
    <p:sldId id="515" r:id="rId32"/>
    <p:sldId id="518" r:id="rId33"/>
    <p:sldId id="512" r:id="rId34"/>
    <p:sldId id="513" r:id="rId35"/>
    <p:sldId id="517" r:id="rId36"/>
    <p:sldId id="525" r:id="rId37"/>
    <p:sldId id="526" r:id="rId38"/>
    <p:sldId id="527" r:id="rId39"/>
    <p:sldId id="529" r:id="rId40"/>
    <p:sldId id="530" r:id="rId41"/>
    <p:sldId id="531" r:id="rId42"/>
    <p:sldId id="532" r:id="rId43"/>
    <p:sldId id="534" r:id="rId44"/>
    <p:sldId id="542" r:id="rId45"/>
    <p:sldId id="543" r:id="rId46"/>
    <p:sldId id="544" r:id="rId47"/>
    <p:sldId id="403" r:id="rId48"/>
    <p:sldId id="404" r:id="rId49"/>
    <p:sldId id="501" r:id="rId50"/>
    <p:sldId id="502" r:id="rId51"/>
    <p:sldId id="40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  <p14:sldId id="540"/>
            <p14:sldId id="541"/>
          </p14:sldIdLst>
        </p14:section>
        <p14:section name="Inductance" id="{A0F44850-B087-48E8-8D96-C0CD37809C34}">
          <p14:sldIdLst>
            <p14:sldId id="509"/>
            <p14:sldId id="539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</p14:sldIdLst>
        </p14:section>
        <p14:section name="Potentiometer" id="{EDF7A95E-5B8C-4D68-828C-7909416CBEB7}">
          <p14:sldIdLst>
            <p14:sldId id="534"/>
          </p14:sldIdLst>
        </p14:section>
        <p14:section name="AC-AC Transformer" id="{EACBD632-48A0-41AA-8708-629BEF3F69CB}">
          <p14:sldIdLst>
            <p14:sldId id="542"/>
            <p14:sldId id="543"/>
          </p14:sldIdLst>
        </p14:section>
        <p14:section name="AC-DC Power Supply" id="{880C8992-E3BF-4F12-B226-1028B7081801}">
          <p14:sldIdLst>
            <p14:sldId id="544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3020" autoAdjust="0"/>
  </p:normalViewPr>
  <p:slideViewPr>
    <p:cSldViewPr snapToGrid="0">
      <p:cViewPr>
        <p:scale>
          <a:sx n="66" d="100"/>
          <a:sy n="66" d="100"/>
        </p:scale>
        <p:origin x="160" y="-35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r>
              <a:rPr lang="en-US" altLang="ko-KR" dirty="0"/>
              <a:t>https://m.blog.naver.com/jsrhim516/221730434743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1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10108A7-7A55-0BDF-46FC-F0E74A2D88DC}"/>
              </a:ext>
            </a:extLst>
          </p:cNvPr>
          <p:cNvSpPr/>
          <p:nvPr/>
        </p:nvSpPr>
        <p:spPr>
          <a:xfrm>
            <a:off x="11228239" y="2040100"/>
            <a:ext cx="702733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CFF2A-DC3C-3ADC-1B87-257D8706CB36}"/>
              </a:ext>
            </a:extLst>
          </p:cNvPr>
          <p:cNvSpPr/>
          <p:nvPr/>
        </p:nvSpPr>
        <p:spPr>
          <a:xfrm>
            <a:off x="11228238" y="1862452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353B0-5383-BD5E-9F45-F30279E1227D}"/>
              </a:ext>
            </a:extLst>
          </p:cNvPr>
          <p:cNvGrpSpPr/>
          <p:nvPr/>
        </p:nvGrpSpPr>
        <p:grpSpPr>
          <a:xfrm>
            <a:off x="11438570" y="2208281"/>
            <a:ext cx="282068" cy="120835"/>
            <a:chOff x="11245296" y="1475288"/>
            <a:chExt cx="282068" cy="120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BFB765-4F43-AACB-FCB4-508FDAD09776}"/>
                </a:ext>
              </a:extLst>
            </p:cNvPr>
            <p:cNvGrpSpPr/>
            <p:nvPr/>
          </p:nvGrpSpPr>
          <p:grpSpPr>
            <a:xfrm>
              <a:off x="11245296" y="1475288"/>
              <a:ext cx="120835" cy="120835"/>
              <a:chOff x="11245296" y="1475288"/>
              <a:chExt cx="120835" cy="120835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F4561B2-8B92-5CB3-8FA5-3F685F6A1C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305714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7653895-08B7-9EA8-0FB4-E78C2E896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804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5E836A-ACEC-CEE0-5F88-71709C9EFAEB}"/>
                </a:ext>
              </a:extLst>
            </p:cNvPr>
            <p:cNvGrpSpPr/>
            <p:nvPr/>
          </p:nvGrpSpPr>
          <p:grpSpPr>
            <a:xfrm>
              <a:off x="11401833" y="1475288"/>
              <a:ext cx="125531" cy="120835"/>
              <a:chOff x="11401833" y="1475288"/>
              <a:chExt cx="125531" cy="12083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E52ED92-F946-9C4B-5959-AB50BA9E5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66947" y="1475289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1BD1931-32E8-EB89-C477-6BB98DD2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1833" y="147528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자레이터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(Gyrator):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코일 기반 인덕터의 기능 일부를 구현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반도체는 회로에 따라 트랜지스터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효과를 유도하지 않아 포화나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문제를 일으키지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 발생하지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신호를 약화시킨 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서서히 낮춰 인덕터의 기능을 흉내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크기가 커서 사용할 수 없을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품질이 중요할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접지할 필요가 없지만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자이레이터는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접지 연결이 필요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기생 효과 없이 높은 인덕턴스 구현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정확한 캘리브레이션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부품에 영향을 미치는 자기장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32656"/>
                  </p:ext>
                </p:extLst>
              </p:nvPr>
            </p:nvGraphicFramePr>
            <p:xfrm>
              <a:off x="83626" y="868117"/>
              <a:ext cx="12019474" cy="521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165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3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93972EC-F0FA-8FD8-FA13-F2AF697727EF}"/>
              </a:ext>
            </a:extLst>
          </p:cNvPr>
          <p:cNvGrpSpPr/>
          <p:nvPr/>
        </p:nvGrpSpPr>
        <p:grpSpPr>
          <a:xfrm>
            <a:off x="10559770" y="2917894"/>
            <a:ext cx="1348129" cy="1091834"/>
            <a:chOff x="10141916" y="2823947"/>
            <a:chExt cx="1348129" cy="1091834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C3DC977-0179-CF9B-6091-C689978277E0}"/>
                </a:ext>
              </a:extLst>
            </p:cNvPr>
            <p:cNvGrpSpPr/>
            <p:nvPr/>
          </p:nvGrpSpPr>
          <p:grpSpPr>
            <a:xfrm>
              <a:off x="10184578" y="2915964"/>
              <a:ext cx="1245873" cy="731277"/>
              <a:chOff x="9138590" y="2154524"/>
              <a:chExt cx="1245873" cy="73127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D5BDE9F8-03FD-9B7B-901B-1CA47501561A}"/>
                  </a:ext>
                </a:extLst>
              </p:cNvPr>
              <p:cNvGrpSpPr/>
              <p:nvPr/>
            </p:nvGrpSpPr>
            <p:grpSpPr>
              <a:xfrm>
                <a:off x="9279570" y="2328259"/>
                <a:ext cx="669293" cy="120835"/>
                <a:chOff x="11245296" y="1475288"/>
                <a:chExt cx="669293" cy="120835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F9E0B61-B61E-44B9-A9A0-4E82FEB980F0}"/>
                    </a:ext>
                  </a:extLst>
                </p:cNvPr>
                <p:cNvGrpSpPr/>
                <p:nvPr/>
              </p:nvGrpSpPr>
              <p:grpSpPr>
                <a:xfrm>
                  <a:off x="11245296" y="1475288"/>
                  <a:ext cx="120835" cy="120835"/>
                  <a:chOff x="11245296" y="1475288"/>
                  <a:chExt cx="120835" cy="120835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3C0A05F-666F-2C5F-FB33-34CF89C9A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1305714" y="1475289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연결선 10">
                    <a:extLst>
                      <a:ext uri="{FF2B5EF4-FFF2-40B4-BE49-F238E27FC236}">
                        <a16:creationId xmlns:a16="http://schemas.microsoft.com/office/drawing/2014/main" id="{CF3B0D83-2AC9-4AE1-89AC-621311CAD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0028F6D3-2AE6-C05B-14A9-48A0232B3D87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512756" cy="120835"/>
                  <a:chOff x="11401833" y="1475288"/>
                  <a:chExt cx="512756" cy="120835"/>
                </a:xfrm>
              </p:grpSpPr>
              <p:cxnSp>
                <p:nvCxnSpPr>
                  <p:cNvPr id="8" name="직선 연결선 7">
                    <a:extLst>
                      <a:ext uri="{FF2B5EF4-FFF2-40B4-BE49-F238E27FC236}">
                        <a16:creationId xmlns:a16="http://schemas.microsoft.com/office/drawing/2014/main" id="{65CFC8B1-808F-DB9B-2799-38270005D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406530" y="1535707"/>
                    <a:ext cx="50805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A93C7C93-8035-9AA1-BB7A-31486A114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549956C-308E-1A7D-54AF-722CB6713FCB}"/>
                  </a:ext>
                </a:extLst>
              </p:cNvPr>
              <p:cNvGrpSpPr/>
              <p:nvPr/>
            </p:nvGrpSpPr>
            <p:grpSpPr>
              <a:xfrm>
                <a:off x="9334569" y="2495735"/>
                <a:ext cx="614292" cy="75126"/>
                <a:chOff x="10837424" y="1447352"/>
                <a:chExt cx="1155275" cy="141287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8D5B251-3D59-8349-DC19-A62888187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7424" y="1525165"/>
                  <a:ext cx="6085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1C089C55-FF4B-5228-D0BF-A656EBF04E7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887B52F-4BEE-A42A-DF1B-76019C6E91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4759" y="1525165"/>
                  <a:ext cx="2579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7CFB13C0-D339-7DE8-A95E-7ADB6BD82998}"/>
                  </a:ext>
                </a:extLst>
              </p:cNvPr>
              <p:cNvSpPr/>
              <p:nvPr/>
            </p:nvSpPr>
            <p:spPr>
              <a:xfrm rot="5400000">
                <a:off x="9938093" y="2362093"/>
                <a:ext cx="228598" cy="20705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0AE8F8C-49A1-967E-44BE-4C057B780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55921" y="2466700"/>
                <a:ext cx="1215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CEBBC54-439E-3243-E2E7-17CC9ED55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7475" y="2238200"/>
                <a:ext cx="0" cy="234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AE6D9FF-5D34-FB4C-154B-8600D856EB3B}"/>
                  </a:ext>
                </a:extLst>
              </p:cNvPr>
              <p:cNvGrpSpPr/>
              <p:nvPr/>
            </p:nvGrpSpPr>
            <p:grpSpPr>
              <a:xfrm>
                <a:off x="9463323" y="2388679"/>
                <a:ext cx="121554" cy="497122"/>
                <a:chOff x="9469548" y="2197434"/>
                <a:chExt cx="121554" cy="497122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E34BCA7-2907-D61C-A483-AAB22C4310F8}"/>
                    </a:ext>
                  </a:extLst>
                </p:cNvPr>
                <p:cNvGrpSpPr/>
                <p:nvPr/>
              </p:nvGrpSpPr>
              <p:grpSpPr>
                <a:xfrm rot="5400000">
                  <a:off x="9297480" y="2396528"/>
                  <a:ext cx="473313" cy="75126"/>
                  <a:chOff x="10965453" y="1447352"/>
                  <a:chExt cx="890140" cy="141287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81D8E1EC-542C-9837-9353-D79984B8D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205705" y="1284912"/>
                    <a:ext cx="0" cy="48050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자유형: 도형 21">
                    <a:extLst>
                      <a:ext uri="{FF2B5EF4-FFF2-40B4-BE49-F238E27FC236}">
                        <a16:creationId xmlns:a16="http://schemas.microsoft.com/office/drawing/2014/main" id="{C591167A-6C33-8E5D-BD68-39480B433109}"/>
                      </a:ext>
                    </a:extLst>
                  </p:cNvPr>
                  <p:cNvSpPr/>
                  <p:nvPr/>
                </p:nvSpPr>
                <p:spPr>
                  <a:xfrm>
                    <a:off x="11444536" y="1447352"/>
                    <a:ext cx="295274" cy="141287"/>
                  </a:xfrm>
                  <a:custGeom>
                    <a:avLst/>
                    <a:gdLst>
                      <a:gd name="connsiteX0" fmla="*/ 0 w 296862"/>
                      <a:gd name="connsiteY0" fmla="*/ 79375 h 141287"/>
                      <a:gd name="connsiteX1" fmla="*/ 46037 w 296862"/>
                      <a:gd name="connsiteY1" fmla="*/ 0 h 141287"/>
                      <a:gd name="connsiteX2" fmla="*/ 85725 w 296862"/>
                      <a:gd name="connsiteY2" fmla="*/ 141287 h 141287"/>
                      <a:gd name="connsiteX3" fmla="*/ 138112 w 296862"/>
                      <a:gd name="connsiteY3" fmla="*/ 4762 h 141287"/>
                      <a:gd name="connsiteX4" fmla="*/ 180975 w 296862"/>
                      <a:gd name="connsiteY4" fmla="*/ 138112 h 141287"/>
                      <a:gd name="connsiteX5" fmla="*/ 233362 w 296862"/>
                      <a:gd name="connsiteY5" fmla="*/ 6350 h 141287"/>
                      <a:gd name="connsiteX6" fmla="*/ 266700 w 296862"/>
                      <a:gd name="connsiteY6" fmla="*/ 138112 h 141287"/>
                      <a:gd name="connsiteX7" fmla="*/ 296862 w 296862"/>
                      <a:gd name="connsiteY7" fmla="*/ 65087 h 141287"/>
                      <a:gd name="connsiteX0" fmla="*/ 0 w 295274"/>
                      <a:gd name="connsiteY0" fmla="*/ 79375 h 141287"/>
                      <a:gd name="connsiteX1" fmla="*/ 46037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33362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80975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303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  <a:gd name="connsiteX0" fmla="*/ 0 w 295274"/>
                      <a:gd name="connsiteY0" fmla="*/ 79375 h 141287"/>
                      <a:gd name="connsiteX1" fmla="*/ 36512 w 295274"/>
                      <a:gd name="connsiteY1" fmla="*/ 0 h 141287"/>
                      <a:gd name="connsiteX2" fmla="*/ 85725 w 295274"/>
                      <a:gd name="connsiteY2" fmla="*/ 141287 h 141287"/>
                      <a:gd name="connsiteX3" fmla="*/ 138112 w 295274"/>
                      <a:gd name="connsiteY3" fmla="*/ 4762 h 141287"/>
                      <a:gd name="connsiteX4" fmla="*/ 179387 w 295274"/>
                      <a:gd name="connsiteY4" fmla="*/ 138112 h 141287"/>
                      <a:gd name="connsiteX5" fmla="*/ 228600 w 295274"/>
                      <a:gd name="connsiteY5" fmla="*/ 6350 h 141287"/>
                      <a:gd name="connsiteX6" fmla="*/ 266700 w 295274"/>
                      <a:gd name="connsiteY6" fmla="*/ 138112 h 141287"/>
                      <a:gd name="connsiteX7" fmla="*/ 295274 w 295274"/>
                      <a:gd name="connsiteY7" fmla="*/ 74612 h 141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5274" h="141287">
                        <a:moveTo>
                          <a:pt x="0" y="79375"/>
                        </a:moveTo>
                        <a:lnTo>
                          <a:pt x="36512" y="0"/>
                        </a:lnTo>
                        <a:lnTo>
                          <a:pt x="85725" y="141287"/>
                        </a:lnTo>
                        <a:lnTo>
                          <a:pt x="138112" y="4762"/>
                        </a:lnTo>
                        <a:lnTo>
                          <a:pt x="179387" y="138112"/>
                        </a:lnTo>
                        <a:lnTo>
                          <a:pt x="228600" y="6350"/>
                        </a:lnTo>
                        <a:lnTo>
                          <a:pt x="266700" y="138112"/>
                        </a:lnTo>
                        <a:cubicBezTo>
                          <a:pt x="276754" y="113770"/>
                          <a:pt x="285220" y="98954"/>
                          <a:pt x="295274" y="7461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D7D93767-6825-1316-ABAC-FB69DF592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1795176" y="1464747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4EDD1BFE-F822-7A3F-EC00-E9FF7128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69548" y="2670743"/>
                  <a:ext cx="12155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70D7CF7-7288-EB46-C548-DD21436E8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2435" y="2694556"/>
                  <a:ext cx="7926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079835C-FB41-73D4-C8D1-FB5A2FBDA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920" y="2255902"/>
                <a:ext cx="0" cy="1327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33F2CBB-5B35-BE0C-0205-1F29E726E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6794" y="2543186"/>
                <a:ext cx="0" cy="1193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5757719-63B7-A9EF-B22E-825CA1742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6698" y="2460620"/>
                <a:ext cx="0" cy="195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58C91F1-12B9-D3A6-2587-58A5D47B9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1759" y="2656012"/>
                <a:ext cx="3449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10BCA6D-AE0D-9B57-A7AA-08B392534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216" y="2391020"/>
                <a:ext cx="0" cy="1422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55B9490-9B4C-92C1-FA1C-B60DEDFFA34B}"/>
                  </a:ext>
                </a:extLst>
              </p:cNvPr>
              <p:cNvSpPr/>
              <p:nvPr/>
            </p:nvSpPr>
            <p:spPr>
              <a:xfrm>
                <a:off x="9172581" y="2154524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5983958-A40F-12A3-2460-F8412A1DC23C}"/>
                  </a:ext>
                </a:extLst>
              </p:cNvPr>
              <p:cNvSpPr/>
              <p:nvPr/>
            </p:nvSpPr>
            <p:spPr>
              <a:xfrm>
                <a:off x="10170486" y="2156038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2538E5-561F-3457-1A49-FE286952E78B}"/>
                  </a:ext>
                </a:extLst>
              </p:cNvPr>
              <p:cNvSpPr txBox="1"/>
              <p:nvPr/>
            </p:nvSpPr>
            <p:spPr>
              <a:xfrm>
                <a:off x="9920949" y="235132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+</a:t>
                </a:r>
                <a:endParaRPr lang="ko-KR" altLang="en-US" sz="800" b="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0F278-E7DF-1709-954A-CF7E5EBF7B90}"/>
                  </a:ext>
                </a:extLst>
              </p:cNvPr>
              <p:cNvSpPr txBox="1"/>
              <p:nvPr/>
            </p:nvSpPr>
            <p:spPr>
              <a:xfrm>
                <a:off x="9920948" y="2450053"/>
                <a:ext cx="13490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800" b="1" dirty="0"/>
                  <a:t>-</a:t>
                </a:r>
                <a:endParaRPr lang="ko-KR" altLang="en-US" sz="800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C361EC7-46DD-CDE2-E59E-460A56D12578}"/>
                  </a:ext>
                </a:extLst>
              </p:cNvPr>
              <p:cNvSpPr/>
              <p:nvPr/>
            </p:nvSpPr>
            <p:spPr>
              <a:xfrm>
                <a:off x="9499792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73790A8-67F0-F423-5E50-F5193E70A6C2}"/>
                  </a:ext>
                </a:extLst>
              </p:cNvPr>
              <p:cNvSpPr/>
              <p:nvPr/>
            </p:nvSpPr>
            <p:spPr>
              <a:xfrm>
                <a:off x="9314553" y="2367159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853CBD6-BE72-8033-AF85-EB0C3C592F97}"/>
                  </a:ext>
                </a:extLst>
              </p:cNvPr>
              <p:cNvSpPr/>
              <p:nvPr/>
            </p:nvSpPr>
            <p:spPr>
              <a:xfrm>
                <a:off x="9852311" y="2516428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A91D67D-4007-51FA-73A8-70A85C43EA6A}"/>
                  </a:ext>
                </a:extLst>
              </p:cNvPr>
              <p:cNvSpPr/>
              <p:nvPr/>
            </p:nvSpPr>
            <p:spPr>
              <a:xfrm>
                <a:off x="10195526" y="2446530"/>
                <a:ext cx="4778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A24AB7-D389-2FC2-1C04-7B56DC661C3C}"/>
                  </a:ext>
                </a:extLst>
              </p:cNvPr>
              <p:cNvSpPr txBox="1"/>
              <p:nvPr/>
            </p:nvSpPr>
            <p:spPr>
              <a:xfrm>
                <a:off x="9358020" y="2250068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0.01 </a:t>
                </a:r>
                <a:r>
                  <a:rPr lang="en-US" altLang="ko-KR" sz="600" b="1" dirty="0" err="1"/>
                  <a:t>uF</a:t>
                </a:r>
                <a:endParaRPr lang="ko-KR" altLang="en-US" sz="600" b="1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38C114-7CFD-3539-C860-89BA6BBAAB37}"/>
                  </a:ext>
                </a:extLst>
              </p:cNvPr>
              <p:cNvSpPr txBox="1"/>
              <p:nvPr/>
            </p:nvSpPr>
            <p:spPr>
              <a:xfrm>
                <a:off x="9138590" y="2668116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100K</a:t>
                </a:r>
                <a:endParaRPr lang="ko-KR" altLang="en-US" sz="600" b="1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4AA7791-BE31-F563-046B-7F5F77C42804}"/>
                  </a:ext>
                </a:extLst>
              </p:cNvPr>
              <p:cNvSpPr txBox="1"/>
              <p:nvPr/>
            </p:nvSpPr>
            <p:spPr>
              <a:xfrm>
                <a:off x="9517977" y="2597707"/>
                <a:ext cx="445555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100</a:t>
                </a:r>
                <a:endParaRPr lang="ko-KR" altLang="en-US" sz="600" b="1" dirty="0"/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E2F5C3-734E-87FB-AD87-B44CEA5FD6FA}"/>
                </a:ext>
              </a:extLst>
            </p:cNvPr>
            <p:cNvSpPr/>
            <p:nvPr/>
          </p:nvSpPr>
          <p:spPr>
            <a:xfrm>
              <a:off x="10142359" y="2823947"/>
              <a:ext cx="1347686" cy="9150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5BD7611-2B41-28F7-5CFE-A76D7107C600}"/>
                </a:ext>
              </a:extLst>
            </p:cNvPr>
            <p:cNvSpPr/>
            <p:nvPr/>
          </p:nvSpPr>
          <p:spPr>
            <a:xfrm>
              <a:off x="10141916" y="3736289"/>
              <a:ext cx="134768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자이레이터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회로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972"/>
              </p:ext>
            </p:extLst>
          </p:nvPr>
        </p:nvGraphicFramePr>
        <p:xfrm>
          <a:off x="83626" y="868117"/>
          <a:ext cx="1201947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이력 현상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Hysteresis)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큰 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힘이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불연속적이면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자기 구역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(Magnetic domain)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부분적 임의 상태로 돌아가고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약한 영구 자석의 형태로 남음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철심이 교류전류가 양에서 음으로 방향을 바꾸는 주기 동안 자기장을 기억하는 상태로 남으려는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(Retentivity):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 극성을 유지하려는 경향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철심은 보자성이 강함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(Eddy Current)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자기장으로 인해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코어를 통해 순환하려는 경향이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폐열을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발생시켜 효율을 떨어뜨리고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높을 때 특히 그러함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맴돌이 전류는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사이클에서 에너지 손실을 유발하고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손실은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증가할 때 선형적으로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 코어는 고주파수에는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철심을 넣은 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10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KHz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주파수에서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코어를 이용하면 맴돌이 전류와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문제는 없지만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같은 인덕턴스를 갖는 자기 코어 인덕터보다 크기가 매우 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잔류 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(Remanent Magnetism):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약한 잔여 자기장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인덕터에 연결될 때 자기장이 생성되고 자기장은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(EMF)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유도됨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최대 크기로 증가하는 동안에만 지속되고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자기장이 정상 상태에 흐르면 코일에는 전류가 정상적으로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자체 유도로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자체 유도는 완충 전까지 전류 유입을 촉진하고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완충 이후 전류 흐름을 차단하는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동작 방해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고주파수의 교류 전류가 인덕터에 흐르려고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펄스가 작아 역기전력을 극복하지 못하면 코일에 전류가 차단됨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코일을 특정 주파수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 주파수 통과하도록 설계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없는 단순회로라도 자체 인덕턴스가 있지만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작아 무시할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끊기면 코일로 생성한 자기장이 무너지고 에너지 방출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(Forward EMF)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발생하고 다른 부품들에 간섭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과도 전압의 차단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(Clamping voltage transient):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순기전력은 코일에 다이오드를 병렬로 연결해 전류가 다이오드 쪽으로 순환하도록 만들어 처리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스너버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공급기처럼 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전압 변화가 일어나는 장비에서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매우중요한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기능을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오실레이터를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조정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공급기의 스파이크 차단에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(3)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17954"/>
              </p:ext>
            </p:extLst>
          </p:nvPr>
        </p:nvGraphicFramePr>
        <p:xfrm>
          <a:off x="62980" y="844833"/>
          <a:ext cx="1201947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활용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인덕터는 누설자계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Magnetic Field)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생성하는 경향이 있어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다루기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기생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(Parasitic Capacitance)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은 인접한 코일 사이에서 발생하고 높은 주파수에서 크기가 커지며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 자기 공진하도록 이끎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기하학적 모양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재질을 적절히 선택해야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코어가 포화되면 전류에 의해 증가되던 인덕턴스는 더이상 증가하지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히스테리시스가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 크기를 키우거나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낮추거나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권선 횟수를 줄이거나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투자율이 낮은 코어 사용 등 여러 조치를 취해야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라디오 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(RF, Radio Frequency)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인덕터 효율을 떨어뜨리는 문제를 일으킴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표피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(Skin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주파수가 높은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주로 도선 표면으로 흐르려는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근접 효과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(Proximity Effect):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도선에서 발생한 자기장이 인접 코일에 맴돌이 전류를 유도하려는 경향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코일의 실효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CBB7EAC-6D18-18B8-1FFA-B866C7B1160F}"/>
              </a:ext>
            </a:extLst>
          </p:cNvPr>
          <p:cNvGrpSpPr/>
          <p:nvPr/>
        </p:nvGrpSpPr>
        <p:grpSpPr>
          <a:xfrm>
            <a:off x="592722" y="1598267"/>
            <a:ext cx="1439824" cy="773459"/>
            <a:chOff x="253266" y="1211044"/>
            <a:chExt cx="982891" cy="52799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285AAB-6FB7-C00B-BAB8-0666445CD2DE}"/>
                </a:ext>
              </a:extLst>
            </p:cNvPr>
            <p:cNvGrpSpPr/>
            <p:nvPr/>
          </p:nvGrpSpPr>
          <p:grpSpPr>
            <a:xfrm>
              <a:off x="253266" y="1211044"/>
              <a:ext cx="982891" cy="515105"/>
              <a:chOff x="616507" y="1185747"/>
              <a:chExt cx="982891" cy="51510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C8CB9CB-6CEE-DE55-25CB-D9E20F933B9A}"/>
                  </a:ext>
                </a:extLst>
              </p:cNvPr>
              <p:cNvSpPr/>
              <p:nvPr/>
            </p:nvSpPr>
            <p:spPr>
              <a:xfrm>
                <a:off x="616507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입력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B8DD-5F5A-16FE-F7A6-0842C5F76D34}"/>
                  </a:ext>
                </a:extLst>
              </p:cNvPr>
              <p:cNvGrpSpPr/>
              <p:nvPr/>
            </p:nvGrpSpPr>
            <p:grpSpPr>
              <a:xfrm rot="5400000">
                <a:off x="1075908" y="833335"/>
                <a:ext cx="71868" cy="776691"/>
                <a:chOff x="453865" y="1902069"/>
                <a:chExt cx="100745" cy="1088770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7754C43D-E057-6F07-B1D2-9ED260EB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4854" y="2163437"/>
                  <a:ext cx="5227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BF79A97-643D-6135-FAA9-2EE7CDA22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9625" y="2854242"/>
                  <a:ext cx="2731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원호 87">
                  <a:extLst>
                    <a:ext uri="{FF2B5EF4-FFF2-40B4-BE49-F238E27FC236}">
                      <a16:creationId xmlns:a16="http://schemas.microsoft.com/office/drawing/2014/main" id="{06050063-7B94-2B36-216E-24584A8790E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D7941F7-A99B-BCE2-F239-3789409417F1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원호 89">
                  <a:extLst>
                    <a:ext uri="{FF2B5EF4-FFF2-40B4-BE49-F238E27FC236}">
                      <a16:creationId xmlns:a16="http://schemas.microsoft.com/office/drawing/2014/main" id="{03ABB6F0-1CC3-E551-43AD-5BC936D207CE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D5A4AB03-FF00-DD91-7A5B-18CDE6605218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E868422B-4FEC-F765-78CA-BE27B279149E}"/>
                  </a:ext>
                </a:extLst>
              </p:cNvPr>
              <p:cNvGrpSpPr/>
              <p:nvPr/>
            </p:nvGrpSpPr>
            <p:grpSpPr>
              <a:xfrm rot="5400000">
                <a:off x="968860" y="1421360"/>
                <a:ext cx="477504" cy="75126"/>
                <a:chOff x="11192730" y="1447352"/>
                <a:chExt cx="898023" cy="141287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1A9FF3F0-3F95-4B02-12C3-C4C5288DC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92730" y="1525165"/>
                  <a:ext cx="2532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id="{01BDB774-81D1-7A06-FA4B-0E564DE8C836}"/>
                    </a:ext>
                  </a:extLst>
                </p:cNvPr>
                <p:cNvSpPr/>
                <p:nvPr/>
              </p:nvSpPr>
              <p:spPr>
                <a:xfrm>
                  <a:off x="11444536" y="1447352"/>
                  <a:ext cx="295274" cy="141287"/>
                </a:xfrm>
                <a:custGeom>
                  <a:avLst/>
                  <a:gdLst>
                    <a:gd name="connsiteX0" fmla="*/ 0 w 296862"/>
                    <a:gd name="connsiteY0" fmla="*/ 79375 h 141287"/>
                    <a:gd name="connsiteX1" fmla="*/ 46037 w 296862"/>
                    <a:gd name="connsiteY1" fmla="*/ 0 h 141287"/>
                    <a:gd name="connsiteX2" fmla="*/ 85725 w 296862"/>
                    <a:gd name="connsiteY2" fmla="*/ 141287 h 141287"/>
                    <a:gd name="connsiteX3" fmla="*/ 138112 w 296862"/>
                    <a:gd name="connsiteY3" fmla="*/ 4762 h 141287"/>
                    <a:gd name="connsiteX4" fmla="*/ 180975 w 296862"/>
                    <a:gd name="connsiteY4" fmla="*/ 138112 h 141287"/>
                    <a:gd name="connsiteX5" fmla="*/ 233362 w 296862"/>
                    <a:gd name="connsiteY5" fmla="*/ 6350 h 141287"/>
                    <a:gd name="connsiteX6" fmla="*/ 266700 w 296862"/>
                    <a:gd name="connsiteY6" fmla="*/ 138112 h 141287"/>
                    <a:gd name="connsiteX7" fmla="*/ 296862 w 296862"/>
                    <a:gd name="connsiteY7" fmla="*/ 65087 h 141287"/>
                    <a:gd name="connsiteX0" fmla="*/ 0 w 295274"/>
                    <a:gd name="connsiteY0" fmla="*/ 79375 h 141287"/>
                    <a:gd name="connsiteX1" fmla="*/ 46037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33362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80975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303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  <a:gd name="connsiteX0" fmla="*/ 0 w 295274"/>
                    <a:gd name="connsiteY0" fmla="*/ 79375 h 141287"/>
                    <a:gd name="connsiteX1" fmla="*/ 36512 w 295274"/>
                    <a:gd name="connsiteY1" fmla="*/ 0 h 141287"/>
                    <a:gd name="connsiteX2" fmla="*/ 85725 w 295274"/>
                    <a:gd name="connsiteY2" fmla="*/ 141287 h 141287"/>
                    <a:gd name="connsiteX3" fmla="*/ 138112 w 295274"/>
                    <a:gd name="connsiteY3" fmla="*/ 4762 h 141287"/>
                    <a:gd name="connsiteX4" fmla="*/ 179387 w 295274"/>
                    <a:gd name="connsiteY4" fmla="*/ 138112 h 141287"/>
                    <a:gd name="connsiteX5" fmla="*/ 228600 w 295274"/>
                    <a:gd name="connsiteY5" fmla="*/ 6350 h 141287"/>
                    <a:gd name="connsiteX6" fmla="*/ 266700 w 295274"/>
                    <a:gd name="connsiteY6" fmla="*/ 138112 h 141287"/>
                    <a:gd name="connsiteX7" fmla="*/ 295274 w 295274"/>
                    <a:gd name="connsiteY7" fmla="*/ 74612 h 141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274" h="141287">
                      <a:moveTo>
                        <a:pt x="0" y="79375"/>
                      </a:moveTo>
                      <a:lnTo>
                        <a:pt x="36512" y="0"/>
                      </a:lnTo>
                      <a:lnTo>
                        <a:pt x="85725" y="141287"/>
                      </a:lnTo>
                      <a:lnTo>
                        <a:pt x="138112" y="4762"/>
                      </a:lnTo>
                      <a:lnTo>
                        <a:pt x="179387" y="138112"/>
                      </a:lnTo>
                      <a:lnTo>
                        <a:pt x="228600" y="6350"/>
                      </a:lnTo>
                      <a:lnTo>
                        <a:pt x="266700" y="138112"/>
                      </a:lnTo>
                      <a:cubicBezTo>
                        <a:pt x="276754" y="113770"/>
                        <a:pt x="285220" y="98954"/>
                        <a:pt x="295274" y="7461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B972338-1395-8BFA-7CEF-13A3954E7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912756" y="1347168"/>
                  <a:ext cx="0" cy="3559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86D30E-C68D-C244-606C-D6E54BA10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96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6153AEC-E1A8-C0F4-A892-282D2BD59FFE}"/>
                  </a:ext>
                </a:extLst>
              </p:cNvPr>
              <p:cNvSpPr/>
              <p:nvPr/>
            </p:nvSpPr>
            <p:spPr>
              <a:xfrm>
                <a:off x="1385421" y="1408899"/>
                <a:ext cx="213977" cy="1011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출력</a:t>
                </a: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E30D416-6FC0-16F3-554D-67706EB2B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219132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D0B37BA-6897-69E1-6D7C-13600E61D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496" y="1514217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E692638-728E-71DF-CF90-6E369DEF7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20" y="1697676"/>
                <a:ext cx="7737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0CAB5E0-8429-5F04-A0DE-5909756CF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110" y="1511040"/>
                <a:ext cx="0" cy="186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0D99FB10-1D5D-2F80-06EB-FDF5D4BB6AC8}"/>
                </a:ext>
              </a:extLst>
            </p:cNvPr>
            <p:cNvSpPr/>
            <p:nvPr/>
          </p:nvSpPr>
          <p:spPr>
            <a:xfrm>
              <a:off x="820329" y="1227421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06D52F93-63B4-6CAB-E994-950ADA50E851}"/>
                </a:ext>
              </a:extLst>
            </p:cNvPr>
            <p:cNvSpPr/>
            <p:nvPr/>
          </p:nvSpPr>
          <p:spPr>
            <a:xfrm>
              <a:off x="820329" y="169332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63F7F2D-8B6D-B272-C2C6-91A52F8C19E0}"/>
              </a:ext>
            </a:extLst>
          </p:cNvPr>
          <p:cNvGrpSpPr/>
          <p:nvPr/>
        </p:nvGrpSpPr>
        <p:grpSpPr>
          <a:xfrm>
            <a:off x="2959430" y="1596938"/>
            <a:ext cx="1428802" cy="768673"/>
            <a:chOff x="1527000" y="1221765"/>
            <a:chExt cx="982891" cy="52878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E0704D8-B96C-D0C4-767C-8188C95522B7}"/>
                </a:ext>
              </a:extLst>
            </p:cNvPr>
            <p:cNvSpPr/>
            <p:nvPr/>
          </p:nvSpPr>
          <p:spPr>
            <a:xfrm>
              <a:off x="1527000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2816FB7-3D7C-C8ED-B7A3-A24A36B3C8A3}"/>
                </a:ext>
              </a:extLst>
            </p:cNvPr>
            <p:cNvGrpSpPr/>
            <p:nvPr/>
          </p:nvGrpSpPr>
          <p:grpSpPr>
            <a:xfrm rot="10800000">
              <a:off x="2003517" y="1258858"/>
              <a:ext cx="71868" cy="475212"/>
              <a:chOff x="453865" y="2250314"/>
              <a:chExt cx="100745" cy="666155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3F7C909-616A-B2FF-4DBA-2CA393B99D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2" y="2250314"/>
                <a:ext cx="0" cy="1744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16D6512E-F298-5523-AD5A-214DCCD0D1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6221" y="2717644"/>
                <a:ext cx="1" cy="198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A4394B90-8123-8B31-266E-237F790E7CAD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A7791C89-5F68-5D0E-E548-05F044D735D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09AC5619-FEA4-8EDF-E040-1322BAE2DCD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6E1B3719-51BE-747D-9B83-8FB7DE24200E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2B48FD-EACC-D17E-4669-05EA3C2E05DA}"/>
                </a:ext>
              </a:extLst>
            </p:cNvPr>
            <p:cNvGrpSpPr/>
            <p:nvPr/>
          </p:nvGrpSpPr>
          <p:grpSpPr>
            <a:xfrm>
              <a:off x="1630490" y="1221765"/>
              <a:ext cx="772412" cy="75126"/>
              <a:chOff x="11192730" y="1447352"/>
              <a:chExt cx="1452645" cy="141287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E5995E6-7FEF-5210-9B16-AF9B98939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FA598D2E-3458-FA70-17AC-661BEE77B806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F4EDE00A-28B5-D7AB-6661-20120905A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6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B09B5FD4-402A-1BEB-755E-E0D826AC92E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89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95CC38-F3A8-A860-4C87-E1B0F18DC06D}"/>
                </a:ext>
              </a:extLst>
            </p:cNvPr>
            <p:cNvSpPr/>
            <p:nvPr/>
          </p:nvSpPr>
          <p:spPr>
            <a:xfrm>
              <a:off x="2295914" y="144529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5D0600-EA21-99E3-5541-9ADD2AFCF3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25552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EC2C54-78B4-AC79-57DD-8FC9A7D5B53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989" y="155061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854E8FD-4ED8-4A58-3198-B860BD59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813" y="173407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B9FF676-9D2F-70F3-939C-A0C15FC281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603" y="154743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CB1F618-A492-1BAA-5EE4-A450491BF100}"/>
                </a:ext>
              </a:extLst>
            </p:cNvPr>
            <p:cNvSpPr/>
            <p:nvPr/>
          </p:nvSpPr>
          <p:spPr>
            <a:xfrm>
              <a:off x="2020135" y="124682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ACEC52C9-02D7-60A0-538B-644B2F1EFFF4}"/>
                </a:ext>
              </a:extLst>
            </p:cNvPr>
            <p:cNvSpPr/>
            <p:nvPr/>
          </p:nvSpPr>
          <p:spPr>
            <a:xfrm>
              <a:off x="2013730" y="1704826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E7DF389-FD64-8B68-B75F-234E8C1BA829}"/>
              </a:ext>
            </a:extLst>
          </p:cNvPr>
          <p:cNvGrpSpPr/>
          <p:nvPr/>
        </p:nvGrpSpPr>
        <p:grpSpPr>
          <a:xfrm>
            <a:off x="5281212" y="1562746"/>
            <a:ext cx="1442405" cy="829940"/>
            <a:chOff x="272599" y="1936134"/>
            <a:chExt cx="982891" cy="5655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99173D-18AF-6226-A188-0DAC5CE244F2}"/>
                </a:ext>
              </a:extLst>
            </p:cNvPr>
            <p:cNvSpPr/>
            <p:nvPr/>
          </p:nvSpPr>
          <p:spPr>
            <a:xfrm>
              <a:off x="272599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B3D11C1-8DD0-184B-12EE-8857641222B8}"/>
                </a:ext>
              </a:extLst>
            </p:cNvPr>
            <p:cNvGrpSpPr/>
            <p:nvPr/>
          </p:nvGrpSpPr>
          <p:grpSpPr>
            <a:xfrm rot="5400000">
              <a:off x="496189" y="1844788"/>
              <a:ext cx="71868" cy="302264"/>
              <a:chOff x="453865" y="2364861"/>
              <a:chExt cx="100745" cy="423716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BCC326D8-2CE5-FD96-69C6-E800F5D06D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250" y="2394833"/>
                <a:ext cx="59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F34043A-3F68-3AD1-2C01-B2433BFE44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756" y="2753112"/>
                <a:ext cx="709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4AC1EA40-CA4B-5FD3-BCAC-0E254D2243F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AD16CD9D-9F90-726F-492A-B7B165B6F8FA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E7512FEB-C2FD-DB44-7A8E-77B7D274941A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A4E60305-524B-3C7A-3981-4932BC1D7B0F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7AD03-98A5-3BC7-50F0-EFAE0FB6A199}"/>
                </a:ext>
              </a:extLst>
            </p:cNvPr>
            <p:cNvGrpSpPr/>
            <p:nvPr/>
          </p:nvGrpSpPr>
          <p:grpSpPr>
            <a:xfrm rot="5400000">
              <a:off x="624952" y="2195599"/>
              <a:ext cx="477504" cy="75126"/>
              <a:chOff x="11192730" y="1447352"/>
              <a:chExt cx="898023" cy="141287"/>
            </a:xfrm>
          </p:grpSpPr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9F762CA-891E-EDE4-669D-DBC950C8E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34F1FF0-ED00-88AE-34C3-9EF414B554E9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BEA2EDD-BB5A-0CEF-2057-04C3B8B565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912756" y="1347168"/>
                <a:ext cx="0" cy="355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6437441-A8D7-611D-C30E-5496D2B31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288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24331F8-57A2-EA8E-414B-9E9674A2A038}"/>
                </a:ext>
              </a:extLst>
            </p:cNvPr>
            <p:cNvSpPr/>
            <p:nvPr/>
          </p:nvSpPr>
          <p:spPr>
            <a:xfrm>
              <a:off x="1041513" y="2183138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DE906FB-B982-CA55-CC50-6CBD48B16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1993371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55E1F13-C854-559B-505B-286573BD77B8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8" y="2288456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E2DD46E-43B9-CC9B-5062-FC9EA8E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412" y="2471915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533390A-BACA-D8E0-756E-D13D37B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0202" y="2285279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10EF8F7-040C-3ACC-D726-EB5459DB2361}"/>
                </a:ext>
              </a:extLst>
            </p:cNvPr>
            <p:cNvGrpSpPr/>
            <p:nvPr/>
          </p:nvGrpSpPr>
          <p:grpSpPr>
            <a:xfrm>
              <a:off x="669026" y="1936134"/>
              <a:ext cx="479475" cy="120835"/>
              <a:chOff x="11321401" y="1475288"/>
              <a:chExt cx="479475" cy="120835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53B3530-F971-689C-1C91-3C21526F7213}"/>
                  </a:ext>
                </a:extLst>
              </p:cNvPr>
              <p:cNvGrpSpPr/>
              <p:nvPr/>
            </p:nvGrpSpPr>
            <p:grpSpPr>
              <a:xfrm>
                <a:off x="11321401" y="1475288"/>
                <a:ext cx="44731" cy="120835"/>
                <a:chOff x="11321401" y="1475288"/>
                <a:chExt cx="44731" cy="120835"/>
              </a:xfrm>
            </p:grpSpPr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FCB8E8A8-AA7C-056B-4D1F-7EDB6B7F8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21401" y="1535707"/>
                  <a:ext cx="447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54B6576F-EE85-EB1E-F3D1-7548EE04D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668440D0-E7A2-17D1-A671-84BF5D50E3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99043" cy="120835"/>
                <a:chOff x="11401833" y="1475288"/>
                <a:chExt cx="399043" cy="120835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D054C98-D799-1B3E-DB2F-F20C70E09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6530" y="1535707"/>
                  <a:ext cx="3943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983F6A-59F1-47F2-DB12-AD07DBED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8D1AA41-C90C-0697-6AD1-D3356F86A522}"/>
                </a:ext>
              </a:extLst>
            </p:cNvPr>
            <p:cNvSpPr/>
            <p:nvPr/>
          </p:nvSpPr>
          <p:spPr>
            <a:xfrm>
              <a:off x="836679" y="1978338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05F8038-12DC-3E20-0032-C167F2DBD761}"/>
                </a:ext>
              </a:extLst>
            </p:cNvPr>
            <p:cNvSpPr/>
            <p:nvPr/>
          </p:nvSpPr>
          <p:spPr>
            <a:xfrm>
              <a:off x="834146" y="2455957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9A3C162-F0DF-6807-060F-7FB356510C37}"/>
              </a:ext>
            </a:extLst>
          </p:cNvPr>
          <p:cNvGrpSpPr/>
          <p:nvPr/>
        </p:nvGrpSpPr>
        <p:grpSpPr>
          <a:xfrm>
            <a:off x="7628165" y="1591316"/>
            <a:ext cx="1440317" cy="802130"/>
            <a:chOff x="284101" y="2593928"/>
            <a:chExt cx="982891" cy="547384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CB2C83D-5A46-468B-9CF8-B92F9637F7E4}"/>
                </a:ext>
              </a:extLst>
            </p:cNvPr>
            <p:cNvSpPr/>
            <p:nvPr/>
          </p:nvSpPr>
          <p:spPr>
            <a:xfrm>
              <a:off x="284101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입력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96E8B9-3288-3A68-2315-3522F6671689}"/>
                </a:ext>
              </a:extLst>
            </p:cNvPr>
            <p:cNvGrpSpPr/>
            <p:nvPr/>
          </p:nvGrpSpPr>
          <p:grpSpPr>
            <a:xfrm>
              <a:off x="387916" y="2593928"/>
              <a:ext cx="772089" cy="75126"/>
              <a:chOff x="11192730" y="1447352"/>
              <a:chExt cx="1452037" cy="141287"/>
            </a:xfrm>
          </p:grpSpPr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AEABAE8-0E17-1B8B-0934-48043BD1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2730" y="1525165"/>
                <a:ext cx="253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91FAB332-28D1-5349-8432-6CD152F9306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78F8637-1F41-46F7-6AD5-7D3D3D5B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759" y="1525165"/>
                <a:ext cx="9100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A8FA3A08-851C-B70A-1AE8-5BB67CA4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92790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4F6937E-2D27-DC8F-6102-CC8B1F4C14E9}"/>
                </a:ext>
              </a:extLst>
            </p:cNvPr>
            <p:cNvSpPr/>
            <p:nvPr/>
          </p:nvSpPr>
          <p:spPr>
            <a:xfrm>
              <a:off x="1053015" y="2822774"/>
              <a:ext cx="213977" cy="101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39D422-05CB-7177-CA7A-9F7ACB0C76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633007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C47A59CE-0149-E10D-B731-707AC456D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90" y="2928092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46218DF-DC8D-968D-2312-406F32577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14" y="3111551"/>
              <a:ext cx="773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FF7F09A8-9EF7-AD6A-BFC2-5C9B114EEA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04" y="2924915"/>
              <a:ext cx="0" cy="186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E09EE2E0-96F8-2DE7-1899-5292992BE1E4}"/>
                </a:ext>
              </a:extLst>
            </p:cNvPr>
            <p:cNvGrpSpPr/>
            <p:nvPr/>
          </p:nvGrpSpPr>
          <p:grpSpPr>
            <a:xfrm rot="5400000">
              <a:off x="644362" y="2805149"/>
              <a:ext cx="456040" cy="120835"/>
              <a:chOff x="392493" y="2575770"/>
              <a:chExt cx="456040" cy="120835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88428A86-B62E-B872-DEF1-B9A27C2D43B0}"/>
                  </a:ext>
                </a:extLst>
              </p:cNvPr>
              <p:cNvGrpSpPr/>
              <p:nvPr/>
            </p:nvGrpSpPr>
            <p:grpSpPr>
              <a:xfrm rot="5400000">
                <a:off x="507691" y="2484424"/>
                <a:ext cx="71868" cy="302264"/>
                <a:chOff x="453865" y="2364861"/>
                <a:chExt cx="100745" cy="423716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4012801-8334-2AF6-6287-298247F6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250" y="2394833"/>
                  <a:ext cx="599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00B83E7C-EC3B-8F2A-FE37-3E80914A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0756" y="2753112"/>
                  <a:ext cx="709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원호 225">
                  <a:extLst>
                    <a:ext uri="{FF2B5EF4-FFF2-40B4-BE49-F238E27FC236}">
                      <a16:creationId xmlns:a16="http://schemas.microsoft.com/office/drawing/2014/main" id="{191A85AB-ADA6-DB63-7E57-5826322CE53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원호 226">
                  <a:extLst>
                    <a:ext uri="{FF2B5EF4-FFF2-40B4-BE49-F238E27FC236}">
                      <a16:creationId xmlns:a16="http://schemas.microsoft.com/office/drawing/2014/main" id="{4B30DC7B-A96C-2B10-0359-FA9E4BC6352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원호 227">
                  <a:extLst>
                    <a:ext uri="{FF2B5EF4-FFF2-40B4-BE49-F238E27FC236}">
                      <a16:creationId xmlns:a16="http://schemas.microsoft.com/office/drawing/2014/main" id="{918F8784-D696-C246-B9E3-6E84F456158C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원호 228">
                  <a:extLst>
                    <a:ext uri="{FF2B5EF4-FFF2-40B4-BE49-F238E27FC236}">
                      <a16:creationId xmlns:a16="http://schemas.microsoft.com/office/drawing/2014/main" id="{CD46E540-2B82-9ED3-EE26-FD1BC72D6400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BCD17C1D-3444-EBF5-9AB3-17F7AB856C51}"/>
                  </a:ext>
                </a:extLst>
              </p:cNvPr>
              <p:cNvGrpSpPr/>
              <p:nvPr/>
            </p:nvGrpSpPr>
            <p:grpSpPr>
              <a:xfrm>
                <a:off x="680528" y="2575770"/>
                <a:ext cx="168005" cy="120835"/>
                <a:chOff x="11321401" y="1475288"/>
                <a:chExt cx="168005" cy="120835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59398602-73EA-3BE9-940D-49387BEF6922}"/>
                    </a:ext>
                  </a:extLst>
                </p:cNvPr>
                <p:cNvGrpSpPr/>
                <p:nvPr/>
              </p:nvGrpSpPr>
              <p:grpSpPr>
                <a:xfrm>
                  <a:off x="11321401" y="1475288"/>
                  <a:ext cx="44731" cy="120835"/>
                  <a:chOff x="11321401" y="1475288"/>
                  <a:chExt cx="44731" cy="120835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64B0EA95-1D9E-085B-4344-DEC086F94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21401" y="1535707"/>
                    <a:ext cx="4473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32F33DB3-9CEB-9CED-C746-D7139283E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1804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9F8BB0C4-1E92-AF6A-2699-430197FD005D}"/>
                    </a:ext>
                  </a:extLst>
                </p:cNvPr>
                <p:cNvGrpSpPr/>
                <p:nvPr/>
              </p:nvGrpSpPr>
              <p:grpSpPr>
                <a:xfrm>
                  <a:off x="11401833" y="1475288"/>
                  <a:ext cx="87573" cy="120835"/>
                  <a:chOff x="11401833" y="1475288"/>
                  <a:chExt cx="87573" cy="120835"/>
                </a:xfrm>
              </p:grpSpPr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98FA7825-B064-3443-6DFD-B4A92DEF0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447968" y="1494269"/>
                    <a:ext cx="0" cy="828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직선 연결선 217">
                    <a:extLst>
                      <a:ext uri="{FF2B5EF4-FFF2-40B4-BE49-F238E27FC236}">
                        <a16:creationId xmlns:a16="http://schemas.microsoft.com/office/drawing/2014/main" id="{6FB2C1A6-BFE4-25C5-6A3B-26F0F3164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01833" y="1475288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E37066B2-4F70-54A8-DC72-8CC7F5DC1088}"/>
                </a:ext>
              </a:extLst>
            </p:cNvPr>
            <p:cNvSpPr/>
            <p:nvPr/>
          </p:nvSpPr>
          <p:spPr>
            <a:xfrm>
              <a:off x="848181" y="2617974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CDD3987-0832-AAAA-F7D7-3CF6C0853795}"/>
                </a:ext>
              </a:extLst>
            </p:cNvPr>
            <p:cNvSpPr/>
            <p:nvPr/>
          </p:nvSpPr>
          <p:spPr>
            <a:xfrm>
              <a:off x="845648" y="3095593"/>
              <a:ext cx="4778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6" name="표 235">
            <a:extLst>
              <a:ext uri="{FF2B5EF4-FFF2-40B4-BE49-F238E27FC236}">
                <a16:creationId xmlns:a16="http://schemas.microsoft.com/office/drawing/2014/main" id="{2914B821-133C-B74B-DA57-2B4D5188E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2153"/>
              </p:ext>
            </p:extLst>
          </p:nvPr>
        </p:nvGraphicFramePr>
        <p:xfrm>
          <a:off x="579508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37" name="TextBox 236">
            <a:extLst>
              <a:ext uri="{FF2B5EF4-FFF2-40B4-BE49-F238E27FC236}">
                <a16:creationId xmlns:a16="http://schemas.microsoft.com/office/drawing/2014/main" id="{D8D8C132-22F3-2CCC-86D9-9D84B536D92D}"/>
              </a:ext>
            </a:extLst>
          </p:cNvPr>
          <p:cNvSpPr txBox="1"/>
          <p:nvPr/>
        </p:nvSpPr>
        <p:spPr>
          <a:xfrm>
            <a:off x="739781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2BF63AD-809B-586F-0C30-9B54D67B1DB9}"/>
              </a:ext>
            </a:extLst>
          </p:cNvPr>
          <p:cNvSpPr txBox="1"/>
          <p:nvPr/>
        </p:nvSpPr>
        <p:spPr>
          <a:xfrm rot="16200000">
            <a:off x="-131910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1677138-7348-FE85-9F09-D33ECDEF81A1}"/>
              </a:ext>
            </a:extLst>
          </p:cNvPr>
          <p:cNvSpPr txBox="1"/>
          <p:nvPr/>
        </p:nvSpPr>
        <p:spPr>
          <a:xfrm>
            <a:off x="334054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7952CD-EA9E-BF3C-1156-4B647CD23DFC}"/>
              </a:ext>
            </a:extLst>
          </p:cNvPr>
          <p:cNvSpPr txBox="1"/>
          <p:nvPr/>
        </p:nvSpPr>
        <p:spPr>
          <a:xfrm>
            <a:off x="334054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1788306-4E6D-0CB7-0B66-C6B8081EEA6B}"/>
              </a:ext>
            </a:extLst>
          </p:cNvPr>
          <p:cNvSpPr txBox="1"/>
          <p:nvPr/>
        </p:nvSpPr>
        <p:spPr>
          <a:xfrm>
            <a:off x="334054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D7BBC7-CC1B-226A-7F77-9A8A19C1B96F}"/>
              </a:ext>
            </a:extLst>
          </p:cNvPr>
          <p:cNvSpPr txBox="1"/>
          <p:nvPr/>
        </p:nvSpPr>
        <p:spPr>
          <a:xfrm>
            <a:off x="334054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69C621E-6262-2964-AC7C-47F200D7D76A}"/>
              </a:ext>
            </a:extLst>
          </p:cNvPr>
          <p:cNvSpPr txBox="1"/>
          <p:nvPr/>
        </p:nvSpPr>
        <p:spPr>
          <a:xfrm>
            <a:off x="454856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B41B4B-EB84-DAAD-A9E6-F55FC12F6747}"/>
              </a:ext>
            </a:extLst>
          </p:cNvPr>
          <p:cNvSpPr txBox="1"/>
          <p:nvPr/>
        </p:nvSpPr>
        <p:spPr>
          <a:xfrm>
            <a:off x="688453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9EB7A16-C93D-8120-7A59-0A4AA32E88F0}"/>
              </a:ext>
            </a:extLst>
          </p:cNvPr>
          <p:cNvSpPr txBox="1"/>
          <p:nvPr/>
        </p:nvSpPr>
        <p:spPr>
          <a:xfrm>
            <a:off x="909760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23A5DC-82BA-6B96-BAFA-9BB8ABE31135}"/>
              </a:ext>
            </a:extLst>
          </p:cNvPr>
          <p:cNvSpPr txBox="1"/>
          <p:nvPr/>
        </p:nvSpPr>
        <p:spPr>
          <a:xfrm>
            <a:off x="1188469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5F2F15-2722-06F5-E07B-58870EE6CD2A}"/>
              </a:ext>
            </a:extLst>
          </p:cNvPr>
          <p:cNvSpPr txBox="1"/>
          <p:nvPr/>
        </p:nvSpPr>
        <p:spPr>
          <a:xfrm>
            <a:off x="1413686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C8788F-D2DE-1CC2-9649-99EB0B13256E}"/>
              </a:ext>
            </a:extLst>
          </p:cNvPr>
          <p:cNvSpPr txBox="1"/>
          <p:nvPr/>
        </p:nvSpPr>
        <p:spPr>
          <a:xfrm>
            <a:off x="1639060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F557BAEA-2ACF-D38D-4FBC-C617C217E815}"/>
              </a:ext>
            </a:extLst>
          </p:cNvPr>
          <p:cNvSpPr/>
          <p:nvPr/>
        </p:nvSpPr>
        <p:spPr>
          <a:xfrm>
            <a:off x="581572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A7FFA35-9E2A-6FB1-29CC-0228DC72E379}"/>
              </a:ext>
            </a:extLst>
          </p:cNvPr>
          <p:cNvSpPr txBox="1"/>
          <p:nvPr/>
        </p:nvSpPr>
        <p:spPr>
          <a:xfrm>
            <a:off x="614917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(Low-pass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911DB4A7-10B9-B1FF-1028-E080654E6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2109"/>
              </p:ext>
            </p:extLst>
          </p:nvPr>
        </p:nvGraphicFramePr>
        <p:xfrm>
          <a:off x="2951761" y="2473474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55" name="TextBox 254">
            <a:extLst>
              <a:ext uri="{FF2B5EF4-FFF2-40B4-BE49-F238E27FC236}">
                <a16:creationId xmlns:a16="http://schemas.microsoft.com/office/drawing/2014/main" id="{AEC4432C-0714-21E2-9B5B-886544B8D435}"/>
              </a:ext>
            </a:extLst>
          </p:cNvPr>
          <p:cNvSpPr txBox="1"/>
          <p:nvPr/>
        </p:nvSpPr>
        <p:spPr>
          <a:xfrm>
            <a:off x="3112034" y="356013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D818B2F-037B-3A38-53AD-94F9F2CBBB6F}"/>
              </a:ext>
            </a:extLst>
          </p:cNvPr>
          <p:cNvSpPr txBox="1"/>
          <p:nvPr/>
        </p:nvSpPr>
        <p:spPr>
          <a:xfrm rot="16200000">
            <a:off x="2240343" y="28117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0D5AFE-B786-3548-6EA1-4AE9787097AF}"/>
              </a:ext>
            </a:extLst>
          </p:cNvPr>
          <p:cNvSpPr txBox="1"/>
          <p:nvPr/>
        </p:nvSpPr>
        <p:spPr>
          <a:xfrm>
            <a:off x="2706307" y="31170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2048BA3-EFD0-614B-E288-B6F01A3E57A8}"/>
              </a:ext>
            </a:extLst>
          </p:cNvPr>
          <p:cNvSpPr txBox="1"/>
          <p:nvPr/>
        </p:nvSpPr>
        <p:spPr>
          <a:xfrm>
            <a:off x="2706307" y="2934820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F6CA353-9CB0-F643-8F76-0F326FF556C8}"/>
              </a:ext>
            </a:extLst>
          </p:cNvPr>
          <p:cNvSpPr txBox="1"/>
          <p:nvPr/>
        </p:nvSpPr>
        <p:spPr>
          <a:xfrm>
            <a:off x="2706307" y="273986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358B9EA-41E2-9460-5DA7-E7E5CA1AC9FC}"/>
              </a:ext>
            </a:extLst>
          </p:cNvPr>
          <p:cNvSpPr txBox="1"/>
          <p:nvPr/>
        </p:nvSpPr>
        <p:spPr>
          <a:xfrm>
            <a:off x="2706307" y="255159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BF9E5B-238F-3071-B0DD-BA2364CBD304}"/>
              </a:ext>
            </a:extLst>
          </p:cNvPr>
          <p:cNvSpPr txBox="1"/>
          <p:nvPr/>
        </p:nvSpPr>
        <p:spPr>
          <a:xfrm>
            <a:off x="2827109" y="33921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0C2258-D463-8235-D9FB-CBAA053E1233}"/>
              </a:ext>
            </a:extLst>
          </p:cNvPr>
          <p:cNvSpPr txBox="1"/>
          <p:nvPr/>
        </p:nvSpPr>
        <p:spPr>
          <a:xfrm>
            <a:off x="3060706" y="339214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3357B9-B7D0-1D1D-A456-5B8F2CE9CA41}"/>
              </a:ext>
            </a:extLst>
          </p:cNvPr>
          <p:cNvSpPr txBox="1"/>
          <p:nvPr/>
        </p:nvSpPr>
        <p:spPr>
          <a:xfrm>
            <a:off x="3282013" y="339214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FACAE0F-A975-53C6-A33A-44800E5BB43E}"/>
              </a:ext>
            </a:extLst>
          </p:cNvPr>
          <p:cNvSpPr txBox="1"/>
          <p:nvPr/>
        </p:nvSpPr>
        <p:spPr>
          <a:xfrm>
            <a:off x="3560722" y="339214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3064549-9E2E-BA5F-7E97-D3A42C42CCFC}"/>
              </a:ext>
            </a:extLst>
          </p:cNvPr>
          <p:cNvSpPr txBox="1"/>
          <p:nvPr/>
        </p:nvSpPr>
        <p:spPr>
          <a:xfrm>
            <a:off x="3785939" y="3392141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932BA0A-68D1-5BE7-06E2-64B5E3028E45}"/>
              </a:ext>
            </a:extLst>
          </p:cNvPr>
          <p:cNvSpPr txBox="1"/>
          <p:nvPr/>
        </p:nvSpPr>
        <p:spPr>
          <a:xfrm>
            <a:off x="4011313" y="339214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6BA6B9A-0E5D-A94E-9254-803B8CEE5FFA}"/>
              </a:ext>
            </a:extLst>
          </p:cNvPr>
          <p:cNvSpPr/>
          <p:nvPr/>
        </p:nvSpPr>
        <p:spPr>
          <a:xfrm flipH="1">
            <a:off x="2953825" y="2657168"/>
            <a:ext cx="1515533" cy="385233"/>
          </a:xfrm>
          <a:custGeom>
            <a:avLst/>
            <a:gdLst>
              <a:gd name="connsiteX0" fmla="*/ 0 w 1515533"/>
              <a:gd name="connsiteY0" fmla="*/ 8467 h 385233"/>
              <a:gd name="connsiteX1" fmla="*/ 757767 w 1515533"/>
              <a:gd name="connsiteY1" fmla="*/ 0 h 385233"/>
              <a:gd name="connsiteX2" fmla="*/ 1515533 w 1515533"/>
              <a:gd name="connsiteY2" fmla="*/ 3852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533" h="385233">
                <a:moveTo>
                  <a:pt x="0" y="8467"/>
                </a:moveTo>
                <a:lnTo>
                  <a:pt x="757767" y="0"/>
                </a:lnTo>
                <a:lnTo>
                  <a:pt x="1515533" y="385233"/>
                </a:ln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C7C2FB69-A48C-715B-4A17-6C12A601E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52232"/>
              </p:ext>
            </p:extLst>
          </p:nvPr>
        </p:nvGraphicFramePr>
        <p:xfrm>
          <a:off x="5379808" y="2480468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72" name="TextBox 271">
            <a:extLst>
              <a:ext uri="{FF2B5EF4-FFF2-40B4-BE49-F238E27FC236}">
                <a16:creationId xmlns:a16="http://schemas.microsoft.com/office/drawing/2014/main" id="{242A0457-D229-CE03-F9F4-7C9099685ED9}"/>
              </a:ext>
            </a:extLst>
          </p:cNvPr>
          <p:cNvSpPr txBox="1"/>
          <p:nvPr/>
        </p:nvSpPr>
        <p:spPr>
          <a:xfrm>
            <a:off x="5540081" y="35671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51E3D20-3C8E-BE95-9887-06D1C896B164}"/>
              </a:ext>
            </a:extLst>
          </p:cNvPr>
          <p:cNvSpPr txBox="1"/>
          <p:nvPr/>
        </p:nvSpPr>
        <p:spPr>
          <a:xfrm rot="16200000">
            <a:off x="4668390" y="2818703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67FB67B-BFAB-26B5-825D-6FCC8BA218C4}"/>
              </a:ext>
            </a:extLst>
          </p:cNvPr>
          <p:cNvSpPr txBox="1"/>
          <p:nvPr/>
        </p:nvSpPr>
        <p:spPr>
          <a:xfrm>
            <a:off x="5134354" y="31240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27DA0E8-2F51-78A9-8C7D-F6E5C1ECCE37}"/>
              </a:ext>
            </a:extLst>
          </p:cNvPr>
          <p:cNvSpPr txBox="1"/>
          <p:nvPr/>
        </p:nvSpPr>
        <p:spPr>
          <a:xfrm>
            <a:off x="5134354" y="2941814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E829C6F-E81E-E610-3908-7FD57C545B18}"/>
              </a:ext>
            </a:extLst>
          </p:cNvPr>
          <p:cNvSpPr txBox="1"/>
          <p:nvPr/>
        </p:nvSpPr>
        <p:spPr>
          <a:xfrm>
            <a:off x="5134354" y="274685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98BA5C-E025-75FB-BC6C-84BFEDC2AC9D}"/>
              </a:ext>
            </a:extLst>
          </p:cNvPr>
          <p:cNvSpPr txBox="1"/>
          <p:nvPr/>
        </p:nvSpPr>
        <p:spPr>
          <a:xfrm>
            <a:off x="5134354" y="2558591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B9F9CB-05CB-D106-D3CB-0DA0C2BF5BEA}"/>
              </a:ext>
            </a:extLst>
          </p:cNvPr>
          <p:cNvSpPr txBox="1"/>
          <p:nvPr/>
        </p:nvSpPr>
        <p:spPr>
          <a:xfrm>
            <a:off x="5255156" y="339913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F561A9E-890F-C0E7-E63B-596A34E9372A}"/>
              </a:ext>
            </a:extLst>
          </p:cNvPr>
          <p:cNvSpPr txBox="1"/>
          <p:nvPr/>
        </p:nvSpPr>
        <p:spPr>
          <a:xfrm>
            <a:off x="5488753" y="3399135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AEC71BF-C862-6854-7CFF-E430B2DE81B5}"/>
              </a:ext>
            </a:extLst>
          </p:cNvPr>
          <p:cNvSpPr txBox="1"/>
          <p:nvPr/>
        </p:nvSpPr>
        <p:spPr>
          <a:xfrm>
            <a:off x="5710060" y="33991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11EF193-BEC4-5345-D5AC-4898FC56C893}"/>
              </a:ext>
            </a:extLst>
          </p:cNvPr>
          <p:cNvSpPr txBox="1"/>
          <p:nvPr/>
        </p:nvSpPr>
        <p:spPr>
          <a:xfrm>
            <a:off x="5988769" y="3399135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5978AA9-DECB-0EB1-BB2B-EC9EF428DDC4}"/>
              </a:ext>
            </a:extLst>
          </p:cNvPr>
          <p:cNvSpPr txBox="1"/>
          <p:nvPr/>
        </p:nvSpPr>
        <p:spPr>
          <a:xfrm>
            <a:off x="6213986" y="3399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F45CE7-872D-8BE7-E3CD-DF20D584926D}"/>
              </a:ext>
            </a:extLst>
          </p:cNvPr>
          <p:cNvSpPr txBox="1"/>
          <p:nvPr/>
        </p:nvSpPr>
        <p:spPr>
          <a:xfrm>
            <a:off x="6439360" y="33991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graphicFrame>
        <p:nvGraphicFramePr>
          <p:cNvPr id="285" name="표 284">
            <a:extLst>
              <a:ext uri="{FF2B5EF4-FFF2-40B4-BE49-F238E27FC236}">
                <a16:creationId xmlns:a16="http://schemas.microsoft.com/office/drawing/2014/main" id="{8D915942-9AFE-8C7D-9C28-6CE717892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01418"/>
              </p:ext>
            </p:extLst>
          </p:nvPr>
        </p:nvGraphicFramePr>
        <p:xfrm>
          <a:off x="7715645" y="2474446"/>
          <a:ext cx="1518108" cy="94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18">
                  <a:extLst>
                    <a:ext uri="{9D8B030D-6E8A-4147-A177-3AD203B41FA5}">
                      <a16:colId xmlns:a16="http://schemas.microsoft.com/office/drawing/2014/main" val="4131607944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414562496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851820649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3372358133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461730691"/>
                    </a:ext>
                  </a:extLst>
                </a:gridCol>
                <a:gridCol w="253018">
                  <a:extLst>
                    <a:ext uri="{9D8B030D-6E8A-4147-A177-3AD203B41FA5}">
                      <a16:colId xmlns:a16="http://schemas.microsoft.com/office/drawing/2014/main" val="2681141186"/>
                    </a:ext>
                  </a:extLst>
                </a:gridCol>
              </a:tblGrid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04248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26375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337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100880"/>
                  </a:ext>
                </a:extLst>
              </a:tr>
              <a:tr h="1890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6627" marR="46627" marT="23314" marB="2331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562669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3D3379CE-3378-5430-B05B-BBF776BD6D27}"/>
              </a:ext>
            </a:extLst>
          </p:cNvPr>
          <p:cNvSpPr txBox="1"/>
          <p:nvPr/>
        </p:nvSpPr>
        <p:spPr>
          <a:xfrm>
            <a:off x="7875918" y="3561105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주파수</a:t>
            </a:r>
            <a:r>
              <a:rPr lang="en-US" altLang="ko-KR" sz="1000" b="1" dirty="0"/>
              <a:t>(log scale)</a:t>
            </a:r>
            <a:endParaRPr lang="ko-KR" altLang="en-US" sz="1000" b="1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2FF2D98-2390-3F1B-4C87-10D8850BD2C1}"/>
              </a:ext>
            </a:extLst>
          </p:cNvPr>
          <p:cNvSpPr txBox="1"/>
          <p:nvPr/>
        </p:nvSpPr>
        <p:spPr>
          <a:xfrm rot="16200000">
            <a:off x="7004227" y="281268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데시벨</a:t>
            </a:r>
            <a:r>
              <a:rPr lang="en-US" altLang="ko-KR" sz="1000" b="1" dirty="0"/>
              <a:t>(dB)</a:t>
            </a:r>
            <a:endParaRPr lang="ko-KR" altLang="en-US" sz="10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2AA90A-70F5-A274-69AB-CE415CD52728}"/>
              </a:ext>
            </a:extLst>
          </p:cNvPr>
          <p:cNvSpPr txBox="1"/>
          <p:nvPr/>
        </p:nvSpPr>
        <p:spPr>
          <a:xfrm>
            <a:off x="7470191" y="311806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  <a:endParaRPr lang="ko-KR" altLang="en-US" sz="8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E8A8271-258F-07E3-BBA8-0737B48058F9}"/>
              </a:ext>
            </a:extLst>
          </p:cNvPr>
          <p:cNvSpPr txBox="1"/>
          <p:nvPr/>
        </p:nvSpPr>
        <p:spPr>
          <a:xfrm>
            <a:off x="7470191" y="2935792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40</a:t>
            </a:r>
            <a:endParaRPr lang="ko-KR" altLang="en-US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E7EE3F-80C3-3849-6E09-E8B22C740A44}"/>
              </a:ext>
            </a:extLst>
          </p:cNvPr>
          <p:cNvSpPr txBox="1"/>
          <p:nvPr/>
        </p:nvSpPr>
        <p:spPr>
          <a:xfrm>
            <a:off x="7470191" y="2740837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60</a:t>
            </a:r>
            <a:endParaRPr lang="ko-KR" altLang="en-US" sz="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5618C30-4231-7B8E-B4D0-3FF7ED1DE1C0}"/>
              </a:ext>
            </a:extLst>
          </p:cNvPr>
          <p:cNvSpPr txBox="1"/>
          <p:nvPr/>
        </p:nvSpPr>
        <p:spPr>
          <a:xfrm>
            <a:off x="7470191" y="2552569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</a:t>
            </a:r>
            <a:endParaRPr lang="ko-KR" altLang="en-US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F59E376-925D-7843-D55C-228A490BE9C5}"/>
              </a:ext>
            </a:extLst>
          </p:cNvPr>
          <p:cNvSpPr txBox="1"/>
          <p:nvPr/>
        </p:nvSpPr>
        <p:spPr>
          <a:xfrm>
            <a:off x="7590993" y="339311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C977605-9C5D-ACE0-1D20-B563B5364441}"/>
              </a:ext>
            </a:extLst>
          </p:cNvPr>
          <p:cNvSpPr txBox="1"/>
          <p:nvPr/>
        </p:nvSpPr>
        <p:spPr>
          <a:xfrm>
            <a:off x="7824590" y="3393113"/>
            <a:ext cx="296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13270D-81A8-F56D-B5BE-FDC41F7BA3B3}"/>
              </a:ext>
            </a:extLst>
          </p:cNvPr>
          <p:cNvSpPr txBox="1"/>
          <p:nvPr/>
        </p:nvSpPr>
        <p:spPr>
          <a:xfrm>
            <a:off x="8045897" y="339311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E605007-8C2E-AEEA-8FDE-62A5CB65B759}"/>
              </a:ext>
            </a:extLst>
          </p:cNvPr>
          <p:cNvSpPr txBox="1"/>
          <p:nvPr/>
        </p:nvSpPr>
        <p:spPr>
          <a:xfrm>
            <a:off x="8324606" y="3393113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1K</a:t>
            </a:r>
            <a:endParaRPr lang="ko-KR" altLang="en-US" sz="8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AFB89A6-65EF-D772-FB75-5657956DFAE1}"/>
              </a:ext>
            </a:extLst>
          </p:cNvPr>
          <p:cNvSpPr txBox="1"/>
          <p:nvPr/>
        </p:nvSpPr>
        <p:spPr>
          <a:xfrm>
            <a:off x="8549823" y="339311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10K</a:t>
            </a:r>
            <a:endParaRPr lang="ko-KR" altLang="en-US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3E5BEB4-06D7-00C7-ED18-D57DF1B87765}"/>
              </a:ext>
            </a:extLst>
          </p:cNvPr>
          <p:cNvSpPr txBox="1"/>
          <p:nvPr/>
        </p:nvSpPr>
        <p:spPr>
          <a:xfrm>
            <a:off x="8775197" y="339311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100K</a:t>
            </a:r>
            <a:endParaRPr lang="ko-KR" altLang="en-US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6BB7228-3B3D-B8DC-C4DE-3887A929DDC7}"/>
              </a:ext>
            </a:extLst>
          </p:cNvPr>
          <p:cNvSpPr txBox="1"/>
          <p:nvPr/>
        </p:nvSpPr>
        <p:spPr>
          <a:xfrm>
            <a:off x="2954765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고대역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25DE0C1-8093-CE6B-E4CA-8C6F52F1DAB5}"/>
              </a:ext>
            </a:extLst>
          </p:cNvPr>
          <p:cNvSpPr txBox="1"/>
          <p:nvPr/>
        </p:nvSpPr>
        <p:spPr>
          <a:xfrm>
            <a:off x="5289121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대역 통과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(Bandpass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D7FF53E-75C4-347E-C390-09691EDA8183}"/>
              </a:ext>
            </a:extLst>
          </p:cNvPr>
          <p:cNvSpPr txBox="1"/>
          <p:nvPr/>
        </p:nvSpPr>
        <p:spPr>
          <a:xfrm>
            <a:off x="7652680" y="1083748"/>
            <a:ext cx="142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노치 필터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Norch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filter)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BF35AA30-4797-FE5E-51BF-BA2B2BC8A9E1}"/>
              </a:ext>
            </a:extLst>
          </p:cNvPr>
          <p:cNvSpPr/>
          <p:nvPr/>
        </p:nvSpPr>
        <p:spPr>
          <a:xfrm>
            <a:off x="5376333" y="2667001"/>
            <a:ext cx="1515534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534" h="639233">
                <a:moveTo>
                  <a:pt x="0" y="639233"/>
                </a:moveTo>
                <a:cubicBezTo>
                  <a:pt x="449880" y="578467"/>
                  <a:pt x="613306" y="297039"/>
                  <a:pt x="656168" y="192088"/>
                </a:cubicBezTo>
                <a:cubicBezTo>
                  <a:pt x="699030" y="87137"/>
                  <a:pt x="703880" y="44891"/>
                  <a:pt x="762000" y="0"/>
                </a:cubicBezTo>
                <a:cubicBezTo>
                  <a:pt x="828499" y="41805"/>
                  <a:pt x="839610" y="111831"/>
                  <a:pt x="876300" y="186266"/>
                </a:cubicBezTo>
                <a:cubicBezTo>
                  <a:pt x="912990" y="260701"/>
                  <a:pt x="1050043" y="579261"/>
                  <a:pt x="1515534" y="618067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자유형: 도형 303">
            <a:extLst>
              <a:ext uri="{FF2B5EF4-FFF2-40B4-BE49-F238E27FC236}">
                <a16:creationId xmlns:a16="http://schemas.microsoft.com/office/drawing/2014/main" id="{E09B29DC-C182-C254-844C-5F9741E2EE8B}"/>
              </a:ext>
            </a:extLst>
          </p:cNvPr>
          <p:cNvSpPr/>
          <p:nvPr/>
        </p:nvSpPr>
        <p:spPr>
          <a:xfrm flipV="1">
            <a:off x="7710231" y="2662455"/>
            <a:ext cx="1517121" cy="639233"/>
          </a:xfrm>
          <a:custGeom>
            <a:avLst/>
            <a:gdLst>
              <a:gd name="connsiteX0" fmla="*/ 0 w 1515534"/>
              <a:gd name="connsiteY0" fmla="*/ 639262 h 639262"/>
              <a:gd name="connsiteX1" fmla="*/ 762000 w 1515534"/>
              <a:gd name="connsiteY1" fmla="*/ 29 h 639262"/>
              <a:gd name="connsiteX2" fmla="*/ 1515534 w 1515534"/>
              <a:gd name="connsiteY2" fmla="*/ 618096 h 639262"/>
              <a:gd name="connsiteX0" fmla="*/ 0 w 1515534"/>
              <a:gd name="connsiteY0" fmla="*/ 696979 h 696979"/>
              <a:gd name="connsiteX1" fmla="*/ 762000 w 1515534"/>
              <a:gd name="connsiteY1" fmla="*/ 57746 h 696979"/>
              <a:gd name="connsiteX2" fmla="*/ 922867 w 1515534"/>
              <a:gd name="connsiteY2" fmla="*/ 100079 h 696979"/>
              <a:gd name="connsiteX3" fmla="*/ 1515534 w 1515534"/>
              <a:gd name="connsiteY3" fmla="*/ 675813 h 696979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7956 h 667956"/>
              <a:gd name="connsiteX1" fmla="*/ 762000 w 1515534"/>
              <a:gd name="connsiteY1" fmla="*/ 28723 h 667956"/>
              <a:gd name="connsiteX2" fmla="*/ 876300 w 1515534"/>
              <a:gd name="connsiteY2" fmla="*/ 214989 h 667956"/>
              <a:gd name="connsiteX3" fmla="*/ 1515534 w 1515534"/>
              <a:gd name="connsiteY3" fmla="*/ 646790 h 667956"/>
              <a:gd name="connsiteX0" fmla="*/ 0 w 1515534"/>
              <a:gd name="connsiteY0" fmla="*/ 664472 h 664472"/>
              <a:gd name="connsiteX1" fmla="*/ 762000 w 1515534"/>
              <a:gd name="connsiteY1" fmla="*/ 25239 h 664472"/>
              <a:gd name="connsiteX2" fmla="*/ 876300 w 1515534"/>
              <a:gd name="connsiteY2" fmla="*/ 211505 h 664472"/>
              <a:gd name="connsiteX3" fmla="*/ 1515534 w 1515534"/>
              <a:gd name="connsiteY3" fmla="*/ 643306 h 664472"/>
              <a:gd name="connsiteX0" fmla="*/ 0 w 1515534"/>
              <a:gd name="connsiteY0" fmla="*/ 639233 h 639233"/>
              <a:gd name="connsiteX1" fmla="*/ 762000 w 1515534"/>
              <a:gd name="connsiteY1" fmla="*/ 0 h 639233"/>
              <a:gd name="connsiteX2" fmla="*/ 876300 w 1515534"/>
              <a:gd name="connsiteY2" fmla="*/ 186266 h 639233"/>
              <a:gd name="connsiteX3" fmla="*/ 1515534 w 1515534"/>
              <a:gd name="connsiteY3" fmla="*/ 618067 h 639233"/>
              <a:gd name="connsiteX0" fmla="*/ 0 w 1515534"/>
              <a:gd name="connsiteY0" fmla="*/ 682229 h 682229"/>
              <a:gd name="connsiteX1" fmla="*/ 660930 w 1515534"/>
              <a:gd name="connsiteY1" fmla="*/ 60459 h 682229"/>
              <a:gd name="connsiteX2" fmla="*/ 762000 w 1515534"/>
              <a:gd name="connsiteY2" fmla="*/ 42996 h 682229"/>
              <a:gd name="connsiteX3" fmla="*/ 876300 w 1515534"/>
              <a:gd name="connsiteY3" fmla="*/ 229262 h 682229"/>
              <a:gd name="connsiteX4" fmla="*/ 1515534 w 1515534"/>
              <a:gd name="connsiteY4" fmla="*/ 661063 h 682229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3578 h 643578"/>
              <a:gd name="connsiteX1" fmla="*/ 656168 w 1515534"/>
              <a:gd name="connsiteY1" fmla="*/ 196433 h 643578"/>
              <a:gd name="connsiteX2" fmla="*/ 762000 w 1515534"/>
              <a:gd name="connsiteY2" fmla="*/ 4345 h 643578"/>
              <a:gd name="connsiteX3" fmla="*/ 876300 w 1515534"/>
              <a:gd name="connsiteY3" fmla="*/ 190611 h 643578"/>
              <a:gd name="connsiteX4" fmla="*/ 1515534 w 1515534"/>
              <a:gd name="connsiteY4" fmla="*/ 622412 h 643578"/>
              <a:gd name="connsiteX0" fmla="*/ 0 w 1515534"/>
              <a:gd name="connsiteY0" fmla="*/ 642862 h 642862"/>
              <a:gd name="connsiteX1" fmla="*/ 656168 w 1515534"/>
              <a:gd name="connsiteY1" fmla="*/ 195717 h 642862"/>
              <a:gd name="connsiteX2" fmla="*/ 762000 w 1515534"/>
              <a:gd name="connsiteY2" fmla="*/ 3629 h 642862"/>
              <a:gd name="connsiteX3" fmla="*/ 876300 w 1515534"/>
              <a:gd name="connsiteY3" fmla="*/ 189895 h 642862"/>
              <a:gd name="connsiteX4" fmla="*/ 1515534 w 1515534"/>
              <a:gd name="connsiteY4" fmla="*/ 621696 h 642862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5534"/>
              <a:gd name="connsiteY0" fmla="*/ 639233 h 639233"/>
              <a:gd name="connsiteX1" fmla="*/ 656168 w 1515534"/>
              <a:gd name="connsiteY1" fmla="*/ 192088 h 639233"/>
              <a:gd name="connsiteX2" fmla="*/ 762000 w 1515534"/>
              <a:gd name="connsiteY2" fmla="*/ 0 h 639233"/>
              <a:gd name="connsiteX3" fmla="*/ 876300 w 1515534"/>
              <a:gd name="connsiteY3" fmla="*/ 186266 h 639233"/>
              <a:gd name="connsiteX4" fmla="*/ 1515534 w 1515534"/>
              <a:gd name="connsiteY4" fmla="*/ 618067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56168 w 1517121"/>
              <a:gd name="connsiteY1" fmla="*/ 19208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76300 w 1517121"/>
              <a:gd name="connsiteY3" fmla="*/ 1862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75218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692680 w 1517121"/>
              <a:gd name="connsiteY1" fmla="*/ 261938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46138 w 1517121"/>
              <a:gd name="connsiteY3" fmla="*/ 260878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17563 w 1517121"/>
              <a:gd name="connsiteY3" fmla="*/ 262466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  <a:gd name="connsiteX0" fmla="*/ 0 w 1517121"/>
              <a:gd name="connsiteY0" fmla="*/ 639233 h 639233"/>
              <a:gd name="connsiteX1" fmla="*/ 703793 w 1517121"/>
              <a:gd name="connsiteY1" fmla="*/ 260351 h 639233"/>
              <a:gd name="connsiteX2" fmla="*/ 762000 w 1517121"/>
              <a:gd name="connsiteY2" fmla="*/ 0 h 639233"/>
              <a:gd name="connsiteX3" fmla="*/ 822325 w 1517121"/>
              <a:gd name="connsiteY3" fmla="*/ 259291 h 639233"/>
              <a:gd name="connsiteX4" fmla="*/ 1517121 w 1517121"/>
              <a:gd name="connsiteY4" fmla="*/ 635530 h 63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121" h="639233">
                <a:moveTo>
                  <a:pt x="0" y="639233"/>
                </a:moveTo>
                <a:cubicBezTo>
                  <a:pt x="813417" y="638792"/>
                  <a:pt x="694269" y="363715"/>
                  <a:pt x="703793" y="260351"/>
                </a:cubicBezTo>
                <a:cubicBezTo>
                  <a:pt x="713317" y="156987"/>
                  <a:pt x="686417" y="71878"/>
                  <a:pt x="762000" y="0"/>
                </a:cubicBezTo>
                <a:cubicBezTo>
                  <a:pt x="844374" y="67204"/>
                  <a:pt x="813947" y="159719"/>
                  <a:pt x="822325" y="259291"/>
                </a:cubicBezTo>
                <a:cubicBezTo>
                  <a:pt x="830703" y="358863"/>
                  <a:pt x="721430" y="639586"/>
                  <a:pt x="1517121" y="63553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230282"/>
                  </p:ext>
                </p:extLst>
              </p:nvPr>
            </p:nvGraphicFramePr>
            <p:xfrm>
              <a:off x="83626" y="868117"/>
              <a:ext cx="12019474" cy="5472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7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2" r="-253" b="-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크기로 인덕턴스 대략적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𝑫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반지름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데이터시트 용어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인덱스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 Index)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쇳가루 코어 인덕터에 도선을 감은 수로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코어는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회당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DCR(DC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 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순수하게 도선의 반경과 길이로 도출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SRF(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Self-Resonant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인덕터에 흐르는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SRF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절대로 근접하지 않는 것을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ISAT(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코어 내부에 포화 전류가 생기면 자기 포화 상태가 발생해 기능 상실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급격히 상승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 구조에 따른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시간 상수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인덕터가 생성하는 기전력을 거슬러 특정 비율까지 전류가 흐르는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(63%)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내부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 코일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전류를 모두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가정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수렴하지 않지만 실제로는 시간 상수의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배면 최대 전류가 흐르기에 적절한 시간으로 간주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769351"/>
                  </p:ext>
                </p:extLst>
              </p:nvPr>
            </p:nvGraphicFramePr>
            <p:xfrm>
              <a:off x="83626" y="868117"/>
              <a:ext cx="12019474" cy="4669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6697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1" r="-253" b="-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414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94836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9283993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4989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(Reluctance)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기자력에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의해 나타난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흐름을 방해하는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회로의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자로 자체의 특징을 바탕으로 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𝑵𝑰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회로를 구성하는 전류와 자속에서 요구하는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A/Wb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754056"/>
                  </p:ext>
                </p:extLst>
              </p:nvPr>
            </p:nvGraphicFramePr>
            <p:xfrm>
              <a:off x="83626" y="868117"/>
              <a:ext cx="12019474" cy="4847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479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51" r="-253" b="-10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25BD751-CE04-93FE-ED2A-FD6B1B40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2777" y="4173570"/>
            <a:ext cx="2535040" cy="1481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0E3-CA43-D11D-44B6-2F1B845677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7817" y="4112720"/>
            <a:ext cx="2055283" cy="1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1195"/>
              </p:ext>
            </p:extLst>
          </p:nvPr>
        </p:nvGraphicFramePr>
        <p:xfrm>
          <a:off x="90304" y="872351"/>
          <a:ext cx="1201139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(AC-AC Transformer)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입력받아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하나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전압값으로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변환하는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 입력은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항상 왼쪽으로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왼쪽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오른쪽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코일을 통해 흐르면 얇은 판을 여러 겹 붙여 만든 코어에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자속이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유도되고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변화는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전류 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상호유도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[Mutual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Induction])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연결하면 부하와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전기적 연결이 없어도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전류를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끌어감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이상적인 손실 없는 변압기는 입력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출력 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(VI)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(Step-down)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많고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승압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(Step-up)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수보다 적음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변압기에 부하가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코일은 인덕터가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리액턴스로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전류가 흐르지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플러그를 빼놓거나 부하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미연결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 전기를 거의 소모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강자성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(Ferromagnetic)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코어는 철보다 투자율이 높은 실리콘강으로 제작함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전류로 인한 손실을 줄이기 위해 얇은 판을 여러 장 겹쳐 코어를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맴돌이 전류는 각 판 안에서만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머뭄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각 판은 절연체로 코팅됨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전압은 자기 포화를 발생시키기 때문에 교류 전류로 작동시켜야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셸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(shell core)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폐쇄된 사각형 모양이며 효율이 높지만 제조 비용이 가장 많이 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E-I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 판을 겹치고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아래 위 두 변에 코일을 감거나 가운데 변을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동축으로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감고 직선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모양의 판으로 개방 부분을 막아 자기 회로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코일이나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중간 접점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증가시킴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권선 수 감소와 출력 전압 감소시킴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Ex) 230VAC/115VAC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공용 전원 어댑터는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스위치를 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230VAC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걸거나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탭을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115VAC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입력할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탭을 추가하는 비용은 상대적으로 저렴하여 대다수 변압기는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출력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출력 제공을 위해 독립된 코일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개를 이용하기도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코일에 점을 찍어 코일의 시작점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같은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180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 위상차가 발생해 신호가 반전됨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 중간에 탭을 저지하면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두 출력 신호는 서로 위상이 반대가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점쪽은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점 반대편은 신호 반전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 코일의 점이 반대 위치에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입력과 출력은 같은 위상을 가져 신호가 반전되지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95E293-FA15-39E4-4785-2D89BC80FBA2}"/>
              </a:ext>
            </a:extLst>
          </p:cNvPr>
          <p:cNvGrpSpPr/>
          <p:nvPr/>
        </p:nvGrpSpPr>
        <p:grpSpPr>
          <a:xfrm>
            <a:off x="9762067" y="987560"/>
            <a:ext cx="2228850" cy="727004"/>
            <a:chOff x="228600" y="1656427"/>
            <a:chExt cx="2228850" cy="72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74098-79C3-DD55-4674-25112CAD4412}"/>
                </a:ext>
              </a:extLst>
            </p:cNvPr>
            <p:cNvSpPr/>
            <p:nvPr/>
          </p:nvSpPr>
          <p:spPr>
            <a:xfrm>
              <a:off x="228601" y="1834075"/>
              <a:ext cx="2228849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55E2C6-E6E7-7EE7-BA19-6BEC135FE964}"/>
                </a:ext>
              </a:extLst>
            </p:cNvPr>
            <p:cNvSpPr/>
            <p:nvPr/>
          </p:nvSpPr>
          <p:spPr>
            <a:xfrm>
              <a:off x="228600" y="1656427"/>
              <a:ext cx="2228847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576E6D8-0A4C-F316-0FC4-8BC15CE3B48B}"/>
                </a:ext>
              </a:extLst>
            </p:cNvPr>
            <p:cNvGrpSpPr/>
            <p:nvPr/>
          </p:nvGrpSpPr>
          <p:grpSpPr>
            <a:xfrm>
              <a:off x="1139052" y="1890476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B469BE3-AB87-180C-063E-A7416414A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25E04EA-7060-DFDB-3F6F-D2E9EA3C7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18803C23-353F-EE04-9011-5F567B0B830F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AC18599-CD13-F247-37D4-AE1D7B7FEFBC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25254129-011A-57AA-5642-BBA03D26418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2A242611-038F-D1BE-3401-B19F6059F5C6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785574A-05D7-9801-4392-EAFE1735CE26}"/>
                </a:ext>
              </a:extLst>
            </p:cNvPr>
            <p:cNvGrpSpPr/>
            <p:nvPr/>
          </p:nvGrpSpPr>
          <p:grpSpPr>
            <a:xfrm>
              <a:off x="2289828" y="1905189"/>
              <a:ext cx="71868" cy="381300"/>
              <a:chOff x="453865" y="2303972"/>
              <a:chExt cx="100745" cy="534509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B37F67D-FBE1-96FE-4121-1E02DF3B7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253849-ADA3-1B74-3540-3D7424920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7026DA7-C4A3-AECA-97CB-0A6CD19265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96A35F2-BF1F-9418-ABDD-959471172397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40B9AEC-B844-33C0-B018-E02585D420A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C250F64C-598D-6549-F028-B77A8A26C479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8F0CB-F346-211F-720F-4CFC70A78188}"/>
                </a:ext>
              </a:extLst>
            </p:cNvPr>
            <p:cNvSpPr txBox="1"/>
            <p:nvPr/>
          </p:nvSpPr>
          <p:spPr>
            <a:xfrm>
              <a:off x="1299752" y="198799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332C737-4401-4948-50BA-E5E92E79D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2134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B3BED2B-BEEF-8A63-EFFB-7C8BAF9647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3096" y="1974837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E0174-97C9-21CC-E337-FC14A9A81588}"/>
                </a:ext>
              </a:extLst>
            </p:cNvPr>
            <p:cNvSpPr txBox="1"/>
            <p:nvPr/>
          </p:nvSpPr>
          <p:spPr>
            <a:xfrm>
              <a:off x="318308" y="197272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B4B44C-3DAB-6971-8B53-7ADACE078C38}"/>
                </a:ext>
              </a:extLst>
            </p:cNvPr>
            <p:cNvGrpSpPr/>
            <p:nvPr/>
          </p:nvGrpSpPr>
          <p:grpSpPr>
            <a:xfrm rot="10800000">
              <a:off x="1000436" y="1889559"/>
              <a:ext cx="71868" cy="381300"/>
              <a:chOff x="453865" y="2303972"/>
              <a:chExt cx="100745" cy="534509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796E2A5-77BD-7EA6-0218-5BEAC5599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109174F-F42F-F203-D9AD-130D2D6D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265DD21B-ED3E-A321-22CB-4443EBBC5629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0E0BB1B4-286E-700B-B84B-3C1AD84DD95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38A36F-4A62-D3CD-D5C1-BE0B783F34FB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6B0ACF40-03F7-7DB9-34F8-2CBB17241B05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FF002D-F804-138F-0628-EFB3092E2680}"/>
                </a:ext>
              </a:extLst>
            </p:cNvPr>
            <p:cNvGrpSpPr/>
            <p:nvPr/>
          </p:nvGrpSpPr>
          <p:grpSpPr>
            <a:xfrm flipH="1">
              <a:off x="2109738" y="1905189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44D38DD-5520-7B25-E855-84CE0243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D39D6A1-347E-8E14-57D9-70CFF726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DF73E93-564A-DDA0-85A6-57B138DE25A6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2B52376E-2603-0E3B-BC15-2924AD66471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F98D6002-E1C8-3382-4EFD-938351C64FA6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82142754-EA9A-1CC0-0D28-5301FF2D0692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622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AC-AC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변압기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(AC-AC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Transformer)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플러그인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권선 수 비가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1:1,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전자제품을 연결하면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분리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전자제품과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전위차는 무시할 수준이 되어 사고 위험 줄일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단권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(Autotransformer):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코일과 코어로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탭을 이용해 전압 출력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 사이에는 상호 유도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입력과 출력이 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오디오 회로에서 임피던스 매칭에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입력 전압에 비해 아주 약간만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바리악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Variac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와이퍼가 회전하면서 코일의 임의 지점과 접촉하는 방식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전압과 출력 전압이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임피던스를 갖는 회로의 두 위상 사이에 신호가 전송되면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신호는 부분적 반송되거나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감쇠됨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 임피던스가 낮으면 전원에서 많은 전류를 끌어당기는데 전원의 출력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입피던스가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높으면 결과로 전압이 상당히 떨어짐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장치의 입력 임피던스는 그 장치를 구동하는 장치의 출력 임피던스보다 최소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이상이어야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입력단에 연결하는 장치의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 출력단에서 에너지를 전달받는 장치의 임피던스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𝑺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분할 보빈 형태의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코일이 나란히 놓여 있어 용량 결합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coupling)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최소화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장착형 변압기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 매칭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선로 커플링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5 MHz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주파수에서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변의 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0.2’’(0.5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부품값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먼저 전력 처리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고려해야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(W[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(Apparent power)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고려한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최악의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W=0.65 VA(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대략적인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변압기는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변환하는 정류기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(Rectifier)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공급 전원을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평탄화하는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(Smoothing 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함께 구성해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140690"/>
                  </p:ext>
                </p:extLst>
              </p:nvPr>
            </p:nvGraphicFramePr>
            <p:xfrm>
              <a:off x="90304" y="872351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10" r="-203" b="-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00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AC-DC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전원 공급기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(AC-DC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Power Supply)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0081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(AC-DC Power Supply)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교류 전류를 직류 전류로 변환하는 장치이고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보통 전압도 함께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전압 조정기형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Regulated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변압기가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입력의 전압 낮춤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3)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결합해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과도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(Transient)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조정기는 선형 전압 조정기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(Linear voltage regulator)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조정기 내부 트랜지스터가 포화 상태에 이르기 전 베이스 전류 변화에 따라 선형적으로 응답하기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펄스를 다이오드로 통과시키기 때문에 피크 전류에서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1.2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정도의 전압 강하가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리플을 제거하면서 전압을 약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 V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정도 떨어뜨림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변환기의 출력은 원하는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출력보다 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8 VAC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 높아야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민감한 전자기기의 전원용으로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고사양은 실험실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저잡음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신호 처리용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성능이 우수하고 리플이 낮은 출력을 필요로 하는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 전원 공급기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(Switching Power Supply)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SMPS(Switched-mode power supply)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 변환기가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변환 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정류기가 전력 변압기 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평탄화하지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않은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 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평균 실효 전압을 낮추기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DC-DC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PWM(Pulse width modulation,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펄스 폭 변조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이용해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초고주파에서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신호의 스위치를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컨버터는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변압기를 포함하는 플라이백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(Flyback)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방시이지만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스위칭이 가능해 변압기 크기가 선형 전압 조정기형보다 작음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가볍고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작고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가격이 저렴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효율이 높고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열이 덜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전자기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(Electromagnetic interference)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일으킬 수 있어 필터링으로 출력을 보호하고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간섭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전원선으로 되먹임 하지 않게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전원은 고조파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(Harmonics)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발생하여 이것도 차단 해야함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전하가 축적됨에 따라 초기 돌입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(Inrush of current)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또는 서지 전류가 생길 수 있어 퓨즈를 사용해야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474098-79C3-DD55-4674-25112CAD4412}"/>
              </a:ext>
            </a:extLst>
          </p:cNvPr>
          <p:cNvSpPr/>
          <p:nvPr/>
        </p:nvSpPr>
        <p:spPr>
          <a:xfrm>
            <a:off x="9762068" y="1165207"/>
            <a:ext cx="2228849" cy="112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5E2C6-E6E7-7EE7-BA19-6BEC135FE964}"/>
              </a:ext>
            </a:extLst>
          </p:cNvPr>
          <p:cNvSpPr/>
          <p:nvPr/>
        </p:nvSpPr>
        <p:spPr>
          <a:xfrm>
            <a:off x="9762067" y="987560"/>
            <a:ext cx="2228847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기본 회로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7077892-586C-70A1-D3D3-D472DA2ED36E}"/>
              </a:ext>
            </a:extLst>
          </p:cNvPr>
          <p:cNvGrpSpPr/>
          <p:nvPr/>
        </p:nvGrpSpPr>
        <p:grpSpPr>
          <a:xfrm>
            <a:off x="10111999" y="1282431"/>
            <a:ext cx="1528979" cy="911459"/>
            <a:chOff x="9868343" y="1940611"/>
            <a:chExt cx="1528979" cy="9114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80676-46BF-89B1-8485-62A8EC8F8FC5}"/>
                </a:ext>
              </a:extLst>
            </p:cNvPr>
            <p:cNvGrpSpPr/>
            <p:nvPr/>
          </p:nvGrpSpPr>
          <p:grpSpPr>
            <a:xfrm>
              <a:off x="10122414" y="1940611"/>
              <a:ext cx="251958" cy="381300"/>
              <a:chOff x="11643205" y="1236322"/>
              <a:chExt cx="251958" cy="3813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574A-05D7-9801-4392-EAFE1735CE26}"/>
                  </a:ext>
                </a:extLst>
              </p:cNvPr>
              <p:cNvGrpSpPr/>
              <p:nvPr/>
            </p:nvGrpSpPr>
            <p:grpSpPr>
              <a:xfrm>
                <a:off x="1182329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1B37F67D-FBE1-96FE-4121-1E02DF3B7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2253849-ADA3-1B74-3540-3D7424920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>
                  <a:extLst>
                    <a:ext uri="{FF2B5EF4-FFF2-40B4-BE49-F238E27FC236}">
                      <a16:creationId xmlns:a16="http://schemas.microsoft.com/office/drawing/2014/main" id="{C7026DA7-C4A3-AECA-97CB-0A6CD19265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396A35F2-BF1F-9418-ABDD-959471172397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원호 35">
                  <a:extLst>
                    <a:ext uri="{FF2B5EF4-FFF2-40B4-BE49-F238E27FC236}">
                      <a16:creationId xmlns:a16="http://schemas.microsoft.com/office/drawing/2014/main" id="{840B9AEC-B844-33C0-B018-E02585D420A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호 38">
                  <a:extLst>
                    <a:ext uri="{FF2B5EF4-FFF2-40B4-BE49-F238E27FC236}">
                      <a16:creationId xmlns:a16="http://schemas.microsoft.com/office/drawing/2014/main" id="{C250F64C-598D-6549-F028-B77A8A26C47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332C737-4401-4948-50BA-E5E92E79D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481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B3BED2B-BEEF-8A63-EFFB-7C8BAF964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6563" y="1305970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FF002D-F804-138F-0628-EFB3092E2680}"/>
                  </a:ext>
                </a:extLst>
              </p:cNvPr>
              <p:cNvGrpSpPr/>
              <p:nvPr/>
            </p:nvGrpSpPr>
            <p:grpSpPr>
              <a:xfrm flipH="1">
                <a:off x="11643205" y="1236322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44D38DD-5520-7B25-E855-84CE0243A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0D39D6A1-347E-8E14-57D9-70CFF726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원호 63">
                  <a:extLst>
                    <a:ext uri="{FF2B5EF4-FFF2-40B4-BE49-F238E27FC236}">
                      <a16:creationId xmlns:a16="http://schemas.microsoft.com/office/drawing/2014/main" id="{4DF73E93-564A-DDA0-85A6-57B138DE25A6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호 64">
                  <a:extLst>
                    <a:ext uri="{FF2B5EF4-FFF2-40B4-BE49-F238E27FC236}">
                      <a16:creationId xmlns:a16="http://schemas.microsoft.com/office/drawing/2014/main" id="{2B52376E-2603-0E3B-BC15-2924AD66471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호 65">
                  <a:extLst>
                    <a:ext uri="{FF2B5EF4-FFF2-40B4-BE49-F238E27FC236}">
                      <a16:creationId xmlns:a16="http://schemas.microsoft.com/office/drawing/2014/main" id="{F98D6002-E1C8-3382-4EFD-938351C64FA6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호 66">
                  <a:extLst>
                    <a:ext uri="{FF2B5EF4-FFF2-40B4-BE49-F238E27FC236}">
                      <a16:creationId xmlns:a16="http://schemas.microsoft.com/office/drawing/2014/main" id="{82142754-EA9A-1CC0-0D28-5301FF2D0692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4239CAB-DE35-0449-C3EC-5FE023937C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81381" y="1903197"/>
              <a:ext cx="0" cy="86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7D28581-02BE-47CA-9C38-8FB40A607DEC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338282" y="2321911"/>
              <a:ext cx="75718" cy="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46C781-141B-CA02-D95C-18424C845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7" y="1946297"/>
              <a:ext cx="2057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3FEFED-2E87-3413-4342-6697FC94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28" y="2321911"/>
              <a:ext cx="2103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109137-30B2-71EA-15BC-9B170D81DFB2}"/>
                </a:ext>
              </a:extLst>
            </p:cNvPr>
            <p:cNvGrpSpPr/>
            <p:nvPr/>
          </p:nvGrpSpPr>
          <p:grpSpPr>
            <a:xfrm>
              <a:off x="9868343" y="2046901"/>
              <a:ext cx="179990" cy="179990"/>
              <a:chOff x="7760050" y="1290259"/>
              <a:chExt cx="720000" cy="72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8F0AE7-2090-B31C-A31B-6F28C24C3CC7}"/>
                  </a:ext>
                </a:extLst>
              </p:cNvPr>
              <p:cNvSpPr/>
              <p:nvPr/>
            </p:nvSpPr>
            <p:spPr>
              <a:xfrm>
                <a:off x="7760050" y="1290259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D24F9E2-2A70-A2C3-2964-F7C899651359}"/>
                  </a:ext>
                </a:extLst>
              </p:cNvPr>
              <p:cNvSpPr/>
              <p:nvPr/>
            </p:nvSpPr>
            <p:spPr>
              <a:xfrm>
                <a:off x="7861816" y="1472331"/>
                <a:ext cx="516467" cy="355856"/>
              </a:xfrm>
              <a:custGeom>
                <a:avLst/>
                <a:gdLst>
                  <a:gd name="connsiteX0" fmla="*/ 0 w 516467"/>
                  <a:gd name="connsiteY0" fmla="*/ 211853 h 355856"/>
                  <a:gd name="connsiteX1" fmla="*/ 143934 w 516467"/>
                  <a:gd name="connsiteY1" fmla="*/ 186 h 355856"/>
                  <a:gd name="connsiteX2" fmla="*/ 254000 w 516467"/>
                  <a:gd name="connsiteY2" fmla="*/ 177986 h 355856"/>
                  <a:gd name="connsiteX3" fmla="*/ 355600 w 516467"/>
                  <a:gd name="connsiteY3" fmla="*/ 355786 h 355856"/>
                  <a:gd name="connsiteX4" fmla="*/ 516467 w 516467"/>
                  <a:gd name="connsiteY4" fmla="*/ 194919 h 35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467" h="355856">
                    <a:moveTo>
                      <a:pt x="0" y="211853"/>
                    </a:moveTo>
                    <a:cubicBezTo>
                      <a:pt x="50800" y="108842"/>
                      <a:pt x="101601" y="5831"/>
                      <a:pt x="143934" y="186"/>
                    </a:cubicBezTo>
                    <a:cubicBezTo>
                      <a:pt x="186267" y="-5459"/>
                      <a:pt x="218722" y="118719"/>
                      <a:pt x="254000" y="177986"/>
                    </a:cubicBezTo>
                    <a:cubicBezTo>
                      <a:pt x="289278" y="237253"/>
                      <a:pt x="311856" y="352964"/>
                      <a:pt x="355600" y="355786"/>
                    </a:cubicBezTo>
                    <a:cubicBezTo>
                      <a:pt x="399344" y="358608"/>
                      <a:pt x="457905" y="276763"/>
                      <a:pt x="516467" y="19491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B9EBD4F-2BAB-4C79-45F9-DAFEEF8B8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1940611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32C881-1985-F439-4D09-B34B9B1A7C8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338" y="2223405"/>
              <a:ext cx="0" cy="108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5B13898-F75C-0F3A-86CF-5DF0778D1DFD}"/>
                </a:ext>
              </a:extLst>
            </p:cNvPr>
            <p:cNvGrpSpPr/>
            <p:nvPr/>
          </p:nvGrpSpPr>
          <p:grpSpPr>
            <a:xfrm>
              <a:off x="10031738" y="2521513"/>
              <a:ext cx="267549" cy="272135"/>
              <a:chOff x="9524223" y="2261034"/>
              <a:chExt cx="267549" cy="2721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0BBA38A-7CA5-5AAE-2811-835FB3C24D54}"/>
                  </a:ext>
                </a:extLst>
              </p:cNvPr>
              <p:cNvGrpSpPr/>
              <p:nvPr/>
            </p:nvGrpSpPr>
            <p:grpSpPr>
              <a:xfrm rot="2700000">
                <a:off x="9527705" y="2264470"/>
                <a:ext cx="91543" cy="84671"/>
                <a:chOff x="9519422" y="2270798"/>
                <a:chExt cx="91543" cy="84671"/>
              </a:xfrm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53BC5C1-2FE7-22B5-4B98-BB6A9F131B84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4EEA569D-A048-D3A2-264C-1A467B893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496A4EC-CA93-23B9-CB5F-ADA8F9F12929}"/>
                  </a:ext>
                </a:extLst>
              </p:cNvPr>
              <p:cNvGrpSpPr/>
              <p:nvPr/>
            </p:nvGrpSpPr>
            <p:grpSpPr>
              <a:xfrm rot="2700000">
                <a:off x="9698640" y="2445062"/>
                <a:ext cx="91543" cy="84671"/>
                <a:chOff x="9519422" y="2270798"/>
                <a:chExt cx="91543" cy="84671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510CC509-B33C-1D14-C33C-DEE5074B7DFB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8B4C13F7-E33E-8CF9-E501-F14954605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EC561ED-4EFF-6368-44F9-48688CD7FC35}"/>
                  </a:ext>
                </a:extLst>
              </p:cNvPr>
              <p:cNvGrpSpPr/>
              <p:nvPr/>
            </p:nvGrpSpPr>
            <p:grpSpPr>
              <a:xfrm rot="18900000">
                <a:off x="9700229" y="2266589"/>
                <a:ext cx="91543" cy="84671"/>
                <a:chOff x="9519422" y="2270798"/>
                <a:chExt cx="91543" cy="84671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12DC40F7-F4A2-68F3-D62F-8C35EA1859AA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5104645-142C-9FF1-B72B-A89E87AAC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3AFE317-02CE-E0ED-62D8-8171509A5C04}"/>
                  </a:ext>
                </a:extLst>
              </p:cNvPr>
              <p:cNvGrpSpPr/>
              <p:nvPr/>
            </p:nvGrpSpPr>
            <p:grpSpPr>
              <a:xfrm rot="18900000">
                <a:off x="9524223" y="2444902"/>
                <a:ext cx="91543" cy="84671"/>
                <a:chOff x="9519422" y="2270798"/>
                <a:chExt cx="91543" cy="84671"/>
              </a:xfrm>
            </p:grpSpPr>
            <p:sp>
              <p:nvSpPr>
                <p:cNvPr id="58" name="이등변 삼각형 57">
                  <a:extLst>
                    <a:ext uri="{FF2B5EF4-FFF2-40B4-BE49-F238E27FC236}">
                      <a16:creationId xmlns:a16="http://schemas.microsoft.com/office/drawing/2014/main" id="{CA093150-910E-EA4E-C2EB-F95A941E0C29}"/>
                    </a:ext>
                  </a:extLst>
                </p:cNvPr>
                <p:cNvSpPr/>
                <p:nvPr/>
              </p:nvSpPr>
              <p:spPr>
                <a:xfrm>
                  <a:off x="9525516" y="2277859"/>
                  <a:ext cx="79354" cy="7761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12CADDE-C5E3-84F4-8B72-C58874D68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9422" y="2270798"/>
                  <a:ext cx="91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A0CDD9-FF3B-0440-D26C-195C2793C249}"/>
                  </a:ext>
                </a:extLst>
              </p:cNvPr>
              <p:cNvSpPr/>
              <p:nvPr/>
            </p:nvSpPr>
            <p:spPr>
              <a:xfrm rot="2700000">
                <a:off x="9527821" y="2275215"/>
                <a:ext cx="250165" cy="2501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4ED1FCD-E0A5-8D38-9217-3838932113CC}"/>
                </a:ext>
              </a:extLst>
            </p:cNvPr>
            <p:cNvSpPr/>
            <p:nvPr/>
          </p:nvSpPr>
          <p:spPr>
            <a:xfrm>
              <a:off x="10321490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4CA3F97-EB16-692F-733D-BC0910CE9903}"/>
                </a:ext>
              </a:extLst>
            </p:cNvPr>
            <p:cNvSpPr/>
            <p:nvPr/>
          </p:nvSpPr>
          <p:spPr>
            <a:xfrm>
              <a:off x="9969125" y="2646376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25BD182-D81C-0724-720D-170B9F2024CD}"/>
                </a:ext>
              </a:extLst>
            </p:cNvPr>
            <p:cNvSpPr/>
            <p:nvPr/>
          </p:nvSpPr>
          <p:spPr>
            <a:xfrm>
              <a:off x="10146018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9B77C-8C3D-3252-6E11-DE6A576EFD00}"/>
                </a:ext>
              </a:extLst>
            </p:cNvPr>
            <p:cNvSpPr/>
            <p:nvPr/>
          </p:nvSpPr>
          <p:spPr>
            <a:xfrm>
              <a:off x="10146018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486085B-EB37-5F4F-B100-660E51856ED5}"/>
                </a:ext>
              </a:extLst>
            </p:cNvPr>
            <p:cNvSpPr/>
            <p:nvPr/>
          </p:nvSpPr>
          <p:spPr>
            <a:xfrm>
              <a:off x="9982200" y="2321983"/>
              <a:ext cx="431800" cy="330200"/>
            </a:xfrm>
            <a:custGeom>
              <a:avLst/>
              <a:gdLst>
                <a:gd name="connsiteX0" fmla="*/ 431800 w 431800"/>
                <a:gd name="connsiteY0" fmla="*/ 0 h 330200"/>
                <a:gd name="connsiteX1" fmla="*/ 431800 w 431800"/>
                <a:gd name="connsiteY1" fmla="*/ 93134 h 330200"/>
                <a:gd name="connsiteX2" fmla="*/ 0 w 431800"/>
                <a:gd name="connsiteY2" fmla="*/ 93134 h 330200"/>
                <a:gd name="connsiteX3" fmla="*/ 0 w 431800"/>
                <a:gd name="connsiteY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330200">
                  <a:moveTo>
                    <a:pt x="431800" y="0"/>
                  </a:moveTo>
                  <a:lnTo>
                    <a:pt x="431800" y="93134"/>
                  </a:lnTo>
                  <a:lnTo>
                    <a:pt x="0" y="93134"/>
                  </a:lnTo>
                  <a:lnTo>
                    <a:pt x="0" y="3302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AABB823-56BE-AE5B-5F85-051AD915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818" y="2489210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CBDC29C-92B7-1E8E-880C-0EDA864283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00" y="2839797"/>
              <a:ext cx="10729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DF63FBD-F476-3F8B-D6BD-3E81D8EF138D}"/>
                </a:ext>
              </a:extLst>
            </p:cNvPr>
            <p:cNvSpPr/>
            <p:nvPr/>
          </p:nvSpPr>
          <p:spPr>
            <a:xfrm>
              <a:off x="10331450" y="1947333"/>
              <a:ext cx="167217" cy="706967"/>
            </a:xfrm>
            <a:custGeom>
              <a:avLst/>
              <a:gdLst>
                <a:gd name="connsiteX0" fmla="*/ 86783 w 167217"/>
                <a:gd name="connsiteY0" fmla="*/ 0 h 706967"/>
                <a:gd name="connsiteX1" fmla="*/ 167217 w 167217"/>
                <a:gd name="connsiteY1" fmla="*/ 0 h 706967"/>
                <a:gd name="connsiteX2" fmla="*/ 167217 w 167217"/>
                <a:gd name="connsiteY2" fmla="*/ 503767 h 706967"/>
                <a:gd name="connsiteX3" fmla="*/ 0 w 167217"/>
                <a:gd name="connsiteY3" fmla="*/ 503767 h 706967"/>
                <a:gd name="connsiteX4" fmla="*/ 0 w 167217"/>
                <a:gd name="connsiteY4" fmla="*/ 706967 h 70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17" h="706967">
                  <a:moveTo>
                    <a:pt x="86783" y="0"/>
                  </a:moveTo>
                  <a:lnTo>
                    <a:pt x="167217" y="0"/>
                  </a:lnTo>
                  <a:lnTo>
                    <a:pt x="167217" y="503767"/>
                  </a:lnTo>
                  <a:lnTo>
                    <a:pt x="0" y="503767"/>
                  </a:lnTo>
                  <a:lnTo>
                    <a:pt x="0" y="70696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6F1925-CB8A-7ED1-FA24-C0F2E05D1908}"/>
                </a:ext>
              </a:extLst>
            </p:cNvPr>
            <p:cNvSpPr/>
            <p:nvPr/>
          </p:nvSpPr>
          <p:spPr>
            <a:xfrm>
              <a:off x="10573357" y="2476183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AA5F500-8714-7263-9097-4F9967849C12}"/>
                </a:ext>
              </a:extLst>
            </p:cNvPr>
            <p:cNvSpPr/>
            <p:nvPr/>
          </p:nvSpPr>
          <p:spPr>
            <a:xfrm>
              <a:off x="10573357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9E9C274-BD3D-BAF3-9B05-75C5CC71F11D}"/>
                </a:ext>
              </a:extLst>
            </p:cNvPr>
            <p:cNvSpPr/>
            <p:nvPr/>
          </p:nvSpPr>
          <p:spPr>
            <a:xfrm>
              <a:off x="10803659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02F580-05C4-7356-7E0D-51F76BB154C2}"/>
                </a:ext>
              </a:extLst>
            </p:cNvPr>
            <p:cNvSpPr/>
            <p:nvPr/>
          </p:nvSpPr>
          <p:spPr>
            <a:xfrm>
              <a:off x="11005161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5C4440A-D8E1-178F-8DB4-AFA0E01234AB}"/>
                </a:ext>
              </a:extLst>
            </p:cNvPr>
            <p:cNvSpPr/>
            <p:nvPr/>
          </p:nvSpPr>
          <p:spPr>
            <a:xfrm>
              <a:off x="11005161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D6A9E6-3113-017B-CA62-EB87A4102994}"/>
                </a:ext>
              </a:extLst>
            </p:cNvPr>
            <p:cNvSpPr/>
            <p:nvPr/>
          </p:nvSpPr>
          <p:spPr>
            <a:xfrm>
              <a:off x="11228905" y="2475957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7ED473-7B0D-9F23-D323-9718C338CA84}"/>
                </a:ext>
              </a:extLst>
            </p:cNvPr>
            <p:cNvSpPr/>
            <p:nvPr/>
          </p:nvSpPr>
          <p:spPr>
            <a:xfrm>
              <a:off x="11228905" y="2823270"/>
              <a:ext cx="28800" cy="2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5570-AD7F-23EB-09B3-97F7DFA8990B}"/>
                </a:ext>
              </a:extLst>
            </p:cNvPr>
            <p:cNvGrpSpPr/>
            <p:nvPr/>
          </p:nvGrpSpPr>
          <p:grpSpPr>
            <a:xfrm>
              <a:off x="10528413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F54BE04-DFE3-849C-0615-E7CC7A373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ADB1EC-7278-4E07-6EFA-297428BA52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531AC0C-A37F-12E5-0F6C-57909A538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E8D3E298-CFAB-0AF4-460F-ABF6E7C8F2E3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A83F1-BCBD-762E-A9D1-745318326829}"/>
                </a:ext>
              </a:extLst>
            </p:cNvPr>
            <p:cNvGrpSpPr/>
            <p:nvPr/>
          </p:nvGrpSpPr>
          <p:grpSpPr>
            <a:xfrm>
              <a:off x="10961181" y="2504757"/>
              <a:ext cx="116760" cy="318513"/>
              <a:chOff x="10528413" y="2504757"/>
              <a:chExt cx="116760" cy="318513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00525E3-3BAA-0800-5C48-B05A1EB2F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504757"/>
                <a:ext cx="0" cy="118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2FC60D2-D316-E94D-DDDD-238DAC955C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87757" y="2580214"/>
                <a:ext cx="0" cy="86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607C6A2-7763-969E-9A5B-90C53DA9B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7864" y="2654300"/>
                <a:ext cx="0" cy="168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C78B9D5A-A556-CAC2-E0A0-E0C6FF57B417}"/>
                  </a:ext>
                </a:extLst>
              </p:cNvPr>
              <p:cNvSpPr/>
              <p:nvPr/>
            </p:nvSpPr>
            <p:spPr>
              <a:xfrm rot="19146182">
                <a:off x="10528413" y="2652197"/>
                <a:ext cx="116760" cy="110967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B2782AF-49E4-5B89-81E2-356B55800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059" y="2490357"/>
              <a:ext cx="0" cy="332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5CCF96-55F0-033C-8A82-22B083C3D7A5}"/>
                </a:ext>
              </a:extLst>
            </p:cNvPr>
            <p:cNvSpPr/>
            <p:nvPr/>
          </p:nvSpPr>
          <p:spPr>
            <a:xfrm>
              <a:off x="10695449" y="2416107"/>
              <a:ext cx="250165" cy="118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 dirty="0">
                  <a:solidFill>
                    <a:schemeClr val="tx1"/>
                  </a:solidFill>
                </a:rPr>
                <a:t>전압조정기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05E6D6-C23D-1942-33BB-0E70FC969824}"/>
                </a:ext>
              </a:extLst>
            </p:cNvPr>
            <p:cNvSpPr/>
            <p:nvPr/>
          </p:nvSpPr>
          <p:spPr>
            <a:xfrm>
              <a:off x="11147157" y="2620027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50">
                  <a:solidFill>
                    <a:schemeClr val="tx1"/>
                  </a:solidFill>
                </a:rPr>
                <a:t>출력</a:t>
              </a:r>
              <a:endParaRPr lang="ko-KR" altLang="en-US" sz="35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6DCA09-F8CC-8BCE-7F00-8D2D6E78990F}"/>
                </a:ext>
              </a:extLst>
            </p:cNvPr>
            <p:cNvSpPr/>
            <p:nvPr/>
          </p:nvSpPr>
          <p:spPr>
            <a:xfrm>
              <a:off x="10974708" y="2502238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02E3B2E-0002-E3B1-0EB4-4E07AB928AE5}"/>
                </a:ext>
              </a:extLst>
            </p:cNvPr>
            <p:cNvSpPr/>
            <p:nvPr/>
          </p:nvSpPr>
          <p:spPr>
            <a:xfrm>
              <a:off x="10513085" y="2491912"/>
              <a:ext cx="250165" cy="118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+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362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37179</TotalTime>
  <Words>14509</Words>
  <Application>Microsoft Office PowerPoint</Application>
  <PresentationFormat>와이드스크린</PresentationFormat>
  <Paragraphs>1262</Paragraphs>
  <Slides>51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1366</cp:revision>
  <dcterms:created xsi:type="dcterms:W3CDTF">2023-11-29T11:04:36Z</dcterms:created>
  <dcterms:modified xsi:type="dcterms:W3CDTF">2024-06-20T15:15:46Z</dcterms:modified>
</cp:coreProperties>
</file>