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8" r:id="rId3"/>
    <p:sldId id="327" r:id="rId4"/>
    <p:sldId id="309" r:id="rId5"/>
    <p:sldId id="293" r:id="rId6"/>
    <p:sldId id="311" r:id="rId7"/>
    <p:sldId id="299" r:id="rId8"/>
    <p:sldId id="300" r:id="rId9"/>
    <p:sldId id="301" r:id="rId10"/>
    <p:sldId id="302" r:id="rId11"/>
    <p:sldId id="266" r:id="rId12"/>
    <p:sldId id="277" r:id="rId13"/>
    <p:sldId id="261" r:id="rId14"/>
    <p:sldId id="259" r:id="rId15"/>
    <p:sldId id="256" r:id="rId16"/>
    <p:sldId id="303" r:id="rId17"/>
    <p:sldId id="296" r:id="rId18"/>
    <p:sldId id="304" r:id="rId19"/>
    <p:sldId id="274" r:id="rId20"/>
    <p:sldId id="290" r:id="rId21"/>
    <p:sldId id="307" r:id="rId22"/>
    <p:sldId id="308" r:id="rId23"/>
    <p:sldId id="272" r:id="rId24"/>
    <p:sldId id="298" r:id="rId25"/>
    <p:sldId id="28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63" r:id="rId35"/>
    <p:sldId id="264" r:id="rId36"/>
    <p:sldId id="267" r:id="rId37"/>
    <p:sldId id="268" r:id="rId38"/>
    <p:sldId id="269" r:id="rId39"/>
    <p:sldId id="270" r:id="rId40"/>
    <p:sldId id="271" r:id="rId41"/>
    <p:sldId id="275" r:id="rId42"/>
    <p:sldId id="276" r:id="rId43"/>
    <p:sldId id="258" r:id="rId44"/>
    <p:sldId id="306" r:id="rId45"/>
    <p:sldId id="305" r:id="rId46"/>
    <p:sldId id="257" r:id="rId47"/>
    <p:sldId id="295" r:id="rId48"/>
    <p:sldId id="297" r:id="rId49"/>
    <p:sldId id="291" r:id="rId50"/>
    <p:sldId id="310" r:id="rId51"/>
    <p:sldId id="312" r:id="rId52"/>
    <p:sldId id="292" r:id="rId53"/>
    <p:sldId id="294" r:id="rId54"/>
    <p:sldId id="278" r:id="rId55"/>
    <p:sldId id="279" r:id="rId56"/>
    <p:sldId id="314" r:id="rId57"/>
    <p:sldId id="315" r:id="rId58"/>
    <p:sldId id="317" r:id="rId59"/>
    <p:sldId id="316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273" r:id="rId70"/>
    <p:sldId id="262" r:id="rId71"/>
    <p:sldId id="265" r:id="rId72"/>
    <p:sldId id="313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droid-app-development-fundamentals-for-beginners/" TargetMode="External"/><Relationship Id="rId2" Type="http://schemas.openxmlformats.org/officeDocument/2006/relationships/hyperlink" Target="https://www.geeksforgeeks.org/linux-vs-uni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between-high-level-and-low-level-languages/" TargetMode="External"/><Relationship Id="rId5" Type="http://schemas.openxmlformats.org/officeDocument/2006/relationships/hyperlink" Target="https://www.geeksforgeeks.org/sql-tutorial/" TargetMode="External"/><Relationship Id="rId4" Type="http://schemas.openxmlformats.org/officeDocument/2006/relationships/hyperlink" Target="https://www.geeksforgeeks.org/dbm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ng.tistory.com/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seek-in-c-with-example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fseek-in-c-with-example/" TargetMode="External"/><Relationship Id="rId3" Type="http://schemas.openxmlformats.org/officeDocument/2006/relationships/hyperlink" Target="https://www.geeksforgeeks.org/fgets-gets-c-language/" TargetMode="External"/><Relationship Id="rId7" Type="http://schemas.openxmlformats.org/officeDocument/2006/relationships/hyperlink" Target="https://www.geeksforgeeks.org/c-library-function-putc/" TargetMode="External"/><Relationship Id="rId2" Type="http://schemas.openxmlformats.org/officeDocument/2006/relationships/hyperlink" Target="https://www.geeksforgeeks.org/c-fopen-function-with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getchar-getch-getc-getche/" TargetMode="External"/><Relationship Id="rId5" Type="http://schemas.openxmlformats.org/officeDocument/2006/relationships/hyperlink" Target="https://www.geeksforgeeks.org/scanf-and-fscanf-in-c/" TargetMode="External"/><Relationship Id="rId4" Type="http://schemas.openxmlformats.org/officeDocument/2006/relationships/hyperlink" Target="https://www.geeksforgeeks.org/fprintf-in-c/" TargetMode="External"/><Relationship Id="rId9" Type="http://schemas.openxmlformats.org/officeDocument/2006/relationships/hyperlink" Target="https://www.geeksforgeeks.org/ftell-c-example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sonal.kent.edu/~rmuhamma/OpSystems/Myos/threads.htm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lxr.linux.no/linux+v3.6.5/include/" TargetMode="External"/><Relationship Id="rId2" Type="http://schemas.openxmlformats.org/officeDocument/2006/relationships/hyperlink" Target="https://lxr.linux.no/linux+v3.6.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xr.linux.no/linux+v3.6.5/include/linux/compiler.h" TargetMode="External"/><Relationship Id="rId4" Type="http://schemas.openxmlformats.org/officeDocument/2006/relationships/hyperlink" Target="https://lxr.linux.no/linux+v3.6.5/include/linux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Feature of C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3691"/>
              </p:ext>
            </p:extLst>
          </p:nvPr>
        </p:nvGraphicFramePr>
        <p:xfrm>
          <a:off x="191557" y="971871"/>
          <a:ext cx="682730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절차적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빠르고 효율적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같은 최신 언어는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보다 더 많은 기능을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처리로 인해 성능 속도 저하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하드웨어를 직접 조작할 수 있는 권한을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고급 언어에서는 이를 허용하지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추가 사용을 위해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형태로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정적으로 입력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컴파일 시 확인되지만 런타임에는 확인되지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범용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OS: Windows,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iOS,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Android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OXS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DB: PostgreSQL, Oracle,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MySQL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MS SQL Server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기능을 갖춘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중급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어셈블리 언어의 기능과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고급 언어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의 기능을 결합한 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시스템에서 실행 및 컴파일할 수 있으므로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언어는 이식성이 뛰어남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확장이 용이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92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Function Specifier (C99)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424"/>
              </p:ext>
            </p:extLst>
          </p:nvPr>
        </p:nvGraphicFramePr>
        <p:xfrm>
          <a:off x="347848" y="1168344"/>
          <a:ext cx="86564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컴파일러가 그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"inline"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하도록 강제하는 것은 아니고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inline double average(double a, double b)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(a + b) / 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파일에서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average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정의는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definition)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keyword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static inline double average(double a, double b) {…}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2.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definition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#ifndef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#define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inline double average(double a, double b) {...}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#include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extern double average(double a, double b);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Restrictions on Inline Functions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inline function with 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수정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정의할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갖는 변수의 참조를 포함할 수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4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46684"/>
              </p:ext>
            </p:extLst>
          </p:nvPr>
        </p:nvGraphicFramePr>
        <p:xfrm>
          <a:off x="123824" y="959646"/>
          <a:ext cx="51339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1405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입력될 때까지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숫자만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받지않고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바로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버퍼를 사용하지 않아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버퍼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받지 않고 바로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반복문으로 입력을 받다가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'\n')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'\r')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‘\r’)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*stream);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(stdin)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0540"/>
              </p:ext>
            </p:extLst>
          </p:nvPr>
        </p:nvGraphicFramePr>
        <p:xfrm>
          <a:off x="5859779" y="959645"/>
          <a:ext cx="5581584" cy="325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2567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gets()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변환하여 문자 끝에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크기가 정해진 배열만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\n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이동시키지 않으므로 주의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gets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FC7170-FC20-373D-F715-D6AED79A74F1}"/>
              </a:ext>
            </a:extLst>
          </p:cNvPr>
          <p:cNvSpPr txBox="1"/>
          <p:nvPr/>
        </p:nvSpPr>
        <p:spPr>
          <a:xfrm>
            <a:off x="11677584" y="1277147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(void);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 c, 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553CF-43DA-111D-EC49-F1AC3BFEFB00}"/>
              </a:ext>
            </a:extLst>
          </p:cNvPr>
          <p:cNvSpPr txBox="1"/>
          <p:nvPr/>
        </p:nvSpPr>
        <p:spPr>
          <a:xfrm>
            <a:off x="13373670" y="2610683"/>
            <a:ext cx="90175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차이와 유사하다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항상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도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(stdin)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선호한다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 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함수도 에러가 발생했을 때 똑같은 행동을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파일의 끝이 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읽기 에러가 발생한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error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둘 중 어떤 문제가 발생했는지 알기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호출해야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가장 흔한 사용법은 파일에서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나타날 때까지 문자를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한개씩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읽는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그런 목적을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6C0BD-2D10-9474-4B09-468185054423}"/>
              </a:ext>
            </a:extLst>
          </p:cNvPr>
          <p:cNvSpPr txBox="1"/>
          <p:nvPr/>
        </p:nvSpPr>
        <p:spPr>
          <a:xfrm>
            <a:off x="11677584" y="7061151"/>
            <a:ext cx="10428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!= EOF) {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...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D82AC-01C3-8162-511E-162F92B6FAA7}"/>
              </a:ext>
            </a:extLst>
          </p:cNvPr>
          <p:cNvSpPr txBox="1"/>
          <p:nvPr/>
        </p:nvSpPr>
        <p:spPr>
          <a:xfrm>
            <a:off x="11677584" y="8187632"/>
            <a:ext cx="1112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리턴 값을 언제나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변수가 아닌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형식 변수에 저장해야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테스트하는 것은 틀린 결과를 낳을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5DF01-4B55-333C-8E77-893EB0A7D295}"/>
              </a:ext>
            </a:extLst>
          </p:cNvPr>
          <p:cNvSpPr txBox="1"/>
          <p:nvPr/>
        </p:nvSpPr>
        <p:spPr>
          <a:xfrm>
            <a:off x="11677584" y="9624943"/>
            <a:ext cx="114786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스트림에서 읽은 문자를 되돌리고 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clear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이것은 우리가 입력 도중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미리보기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문자를 필요로 할 때 유용하다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연속된 숫자를 읽기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nondigit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멈추려면 다음과 같이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isdigit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))) {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  ...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}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);    /* pushes back last character read */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읽기 작업을 방해하지 않으면서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  연속 호출해서 되돌릴 수 있는 문자의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갯수는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implementation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스트림의 종류에 따라 다르다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첫번째로 호출한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 성공이 보장된다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file-positioning function(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fseek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fsetpos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rewind)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호출시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pushed-back character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잃어버린다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0E23F-5C9F-5029-7464-335EC523979F}"/>
              </a:ext>
            </a:extLst>
          </p:cNvPr>
          <p:cNvSpPr txBox="1"/>
          <p:nvPr/>
        </p:nvSpPr>
        <p:spPr>
          <a:xfrm>
            <a:off x="11677584" y="14671241"/>
            <a:ext cx="11691256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(char * restrict s, int n,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*gets(char *s);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b="1" dirty="0">
                <a:effectLst/>
              </a:rPr>
              <a:t>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13.3</a:t>
            </a:r>
            <a:r>
              <a:rPr lang="ko-KR" altLang="en-US" dirty="0">
                <a:effectLst/>
              </a:rPr>
              <a:t>에서 다룬 바 있다</a:t>
            </a:r>
            <a:r>
              <a:rPr lang="en-US" altLang="ko-KR" dirty="0">
                <a:effectLst/>
              </a:rPr>
              <a:t>. stdin</a:t>
            </a:r>
            <a:r>
              <a:rPr lang="ko-KR" altLang="en-US" dirty="0">
                <a:effectLst/>
              </a:rPr>
              <a:t>으로부터 한 줄의 라인을 읽는다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gets(str);    /* reads a line from stdin 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문자들을 하나씩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문자를 읽을 때까지 읽어서</a:t>
            </a:r>
            <a:r>
              <a:rPr lang="en-US" altLang="ko-KR" dirty="0">
                <a:effectLst/>
              </a:rPr>
              <a:t>, str</a:t>
            </a:r>
            <a:r>
              <a:rPr lang="ko-KR" altLang="en-US" dirty="0">
                <a:effectLst/>
              </a:rPr>
              <a:t>이 가리키는 배열에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문자는 버려진다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b="1" dirty="0" err="1">
                <a:effectLst/>
              </a:rPr>
              <a:t>fgets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의 일반적인 버전으로 어떤 </a:t>
            </a:r>
            <a:r>
              <a:rPr lang="ko-KR" altLang="en-US" dirty="0" err="1">
                <a:effectLst/>
              </a:rPr>
              <a:t>스트림에서든</a:t>
            </a:r>
            <a:r>
              <a:rPr lang="ko-KR" altLang="en-US" dirty="0">
                <a:effectLst/>
              </a:rPr>
              <a:t> 읽을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더 안전한데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읽어들일</a:t>
            </a:r>
            <a:r>
              <a:rPr lang="ko-KR" altLang="en-US" dirty="0">
                <a:effectLst/>
              </a:rPr>
              <a:t> 문자의 개수를 제한하기 때문이다</a:t>
            </a:r>
            <a:r>
              <a:rPr lang="en-US" altLang="ko-KR" dirty="0">
                <a:effectLst/>
              </a:rPr>
              <a:t>. str</a:t>
            </a:r>
            <a:r>
              <a:rPr lang="ko-KR" altLang="en-US" dirty="0">
                <a:effectLst/>
              </a:rPr>
              <a:t>이 문자의 배열이라 가정할 때 다음과 같이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사용할 수 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sizeof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(str),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);    /* reads a line from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 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첫번째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읽거나 </a:t>
            </a:r>
            <a:r>
              <a:rPr lang="en-US" altLang="ko-KR" dirty="0" err="1">
                <a:effectLst/>
              </a:rPr>
              <a:t>sizeof</a:t>
            </a:r>
            <a:r>
              <a:rPr lang="en-US" altLang="ko-KR" dirty="0">
                <a:effectLst/>
              </a:rPr>
              <a:t>(str) - 1</a:t>
            </a:r>
            <a:r>
              <a:rPr lang="ko-KR" altLang="en-US" dirty="0">
                <a:effectLst/>
              </a:rPr>
              <a:t>개의 문자를 읽으면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둘 중 한 조건을 만족하면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문자 읽기를 멈춘다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읽으면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그것을 다른 문자들과 같이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따라서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절대 저장하지 않고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 err="1">
                <a:effectLst/>
              </a:rPr>
              <a:t>somtimes</a:t>
            </a:r>
            <a:r>
              <a:rPr lang="en-US" altLang="ko-KR" dirty="0">
                <a:effectLst/>
              </a:rPr>
              <a:t> does.)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fgets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함수는 에러가 발생하거나 문자를 저장하기 전 입력 스트림의 끝에 도달했을 때 </a:t>
            </a:r>
            <a:r>
              <a:rPr lang="en-US" altLang="ko-KR" dirty="0">
                <a:effectLst/>
              </a:rPr>
              <a:t>null </a:t>
            </a:r>
            <a:r>
              <a:rPr lang="ko-KR" altLang="en-US" dirty="0">
                <a:effectLst/>
              </a:rPr>
              <a:t>포인터를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이 때는 </a:t>
            </a:r>
            <a:r>
              <a:rPr lang="en-US" altLang="ko-KR" dirty="0" err="1">
                <a:effectLst/>
              </a:rPr>
              <a:t>feof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ferror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함수를 호출해 어떤 상황이 발생했는지를 판별할 수 있다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다른 경우에는 두 함수는 두 함수 입력을 저장한 배열을 가리키는 첫번째 인자를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두 함수 모두 문자열 끝에 </a:t>
            </a:r>
            <a:r>
              <a:rPr lang="en-US" altLang="ko-KR" dirty="0">
                <a:effectLst/>
              </a:rPr>
              <a:t>null character</a:t>
            </a:r>
            <a:r>
              <a:rPr lang="ko-KR" altLang="en-US" dirty="0">
                <a:effectLst/>
              </a:rPr>
              <a:t>를 추가한다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 </a:t>
            </a:r>
            <a:r>
              <a:rPr lang="ko-KR" altLang="en-US" dirty="0">
                <a:effectLst/>
              </a:rPr>
              <a:t>이제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알았기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언제나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좋다</a:t>
            </a:r>
            <a:r>
              <a:rPr lang="en-US" altLang="ko-KR" dirty="0">
                <a:effectLst/>
              </a:rPr>
              <a:t>. gets</a:t>
            </a:r>
            <a:r>
              <a:rPr lang="ko-KR" altLang="en-US" dirty="0">
                <a:effectLst/>
              </a:rPr>
              <a:t>의 경우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저장되는 배열의 범위를 넘을 수 있는 위험성이 존재하기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읽히는 문자열이 배열의 크기를 초과하지 않는다는 것이 보장될 때에만 안전하다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만약 그러한 보장이 없을 때에는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훨씬 안전하다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8CF2FE-E512-E2AB-2EA5-127B34A1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87837"/>
              </p:ext>
            </p:extLst>
          </p:nvPr>
        </p:nvGraphicFramePr>
        <p:xfrm>
          <a:off x="5368087" y="4883096"/>
          <a:ext cx="315722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2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334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Scansets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char str[128];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("%[A-Z]s",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("You entered: %s\n",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GEEKs_for_geeks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GEEK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337257-4B7B-6ACB-E9E4-B03F5A665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35102"/>
              </p:ext>
            </p:extLst>
          </p:nvPr>
        </p:nvGraphicFramePr>
        <p:xfrm>
          <a:off x="8525308" y="4883096"/>
          <a:ext cx="3590492" cy="193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4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39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[128];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("%[^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http://geeks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http://geeks f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66082"/>
              </p:ext>
            </p:extLst>
          </p:nvPr>
        </p:nvGraphicFramePr>
        <p:xfrm>
          <a:off x="241700" y="1277147"/>
          <a:ext cx="55815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minimum field width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* 문자를 사용하고 다음 인자로 숫자를 지정할 수 있기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문장들은 모두 동일한 출력을 생산한다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("%6.4d",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("%*.4d", 6,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("%6.*d",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("%*.*d", 6,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호출로 얼마나 많은 문자가 쓰였는지 알아내는 데 사용된다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d%n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123,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(123)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쓰게 되므로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860F7C-97AD-E898-C157-C006EA4A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824" y="4661621"/>
            <a:ext cx="2353377" cy="1770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483B9C-20E6-1EE8-9161-9EFD4F9F5A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4987" y="4661621"/>
            <a:ext cx="4011281" cy="21079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C6CB88-DCAE-08F7-5BE0-C989D6B0CB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55" y="4661621"/>
            <a:ext cx="5522945" cy="115301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A7A5FE-4F3B-C0B1-B453-46E0EE90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27465"/>
              </p:ext>
            </p:extLst>
          </p:nvPr>
        </p:nvGraphicFramePr>
        <p:xfrm>
          <a:off x="6096000" y="1269954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배열에 저장된 문자열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커서 위치에 단일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15CBEF-0369-50A0-55D1-C5EE413E8694}"/>
              </a:ext>
            </a:extLst>
          </p:cNvPr>
          <p:cNvSpPr txBox="1"/>
          <p:nvPr/>
        </p:nvSpPr>
        <p:spPr>
          <a:xfrm>
            <a:off x="12305941" y="1039121"/>
            <a:ext cx="61785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동일한 작업을 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오직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따라서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빠르고 더 선호된다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자체가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이용한 매크로로 정의되기도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((c),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표준에서는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stream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인자를 두 번 이상 측정하는 것을 허용하고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에서는 그렇지 않다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더 빠르지만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매크로가 가지고 있는 잠재적인 문제점으로부터 자유롭다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31146-220C-5957-CB57-D0377288FAD1}"/>
              </a:ext>
            </a:extLst>
          </p:cNvPr>
          <p:cNvSpPr txBox="1"/>
          <p:nvPr/>
        </p:nvSpPr>
        <p:spPr>
          <a:xfrm>
            <a:off x="12305941" y="5174480"/>
            <a:ext cx="9372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 char * restrict s,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puts(const char *s);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13.3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다룬 바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string of characters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stdout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puts("Hi, there!");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문자열의 문자들을 쓴 이후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언제나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문자를 더한다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더 일반적인 버전이다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두번째 인자는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을 어떤 스트림에 쓸 지를 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("Hi, there!",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달리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함수는 문자열의 끝에 추가로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개행문자를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더하지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 함수 모두 에러 발생시에는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다른 경우에는 음이 아닌 정수를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Type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A0CC2-C728-137E-6AA5-9F4E8E17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94" y="834011"/>
            <a:ext cx="8065212" cy="59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- Details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FCFB31-F07C-0ABA-1258-62C1208E1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65453"/>
              </p:ext>
            </p:extLst>
          </p:nvPr>
        </p:nvGraphicFramePr>
        <p:xfrm>
          <a:off x="368300" y="1007532"/>
          <a:ext cx="55372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Parentheses(function call)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29769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Brackets(array)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9749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obj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8236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a pointer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411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a++, a--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Postfix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832155"/>
                  </a:ext>
                </a:extLst>
              </a:tr>
              <a:tr h="15888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++a, --a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0397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Unary +,-(positive, negative No.)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40775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!, ~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Logical/Bitwise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6030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(type)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Type casting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05267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Dereference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2053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70555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size in bytes of 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56785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*, /, 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Multiple/Division/Modulus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48882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Addition/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62107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&lt;&lt;, &gt;&gt;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487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5F0930-8D17-44E0-3292-422774B30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06506"/>
              </p:ext>
            </p:extLst>
          </p:nvPr>
        </p:nvGraphicFramePr>
        <p:xfrm>
          <a:off x="6286500" y="1007532"/>
          <a:ext cx="5537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&lt;, &lt;=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93561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&gt;, 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6265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991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85312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7167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21901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8829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93074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Ternary conditional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422975"/>
                  </a:ext>
                </a:extLst>
              </a:tr>
              <a:tr h="15888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232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+=, -=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Add/Sub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*=, /=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Mult/Div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64959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%=, &amp;=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Modul/Bitwise AND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4200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^=, |=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XOR/OR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63078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&lt;&lt;=, &gt;&gt;=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9850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Expression separator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1408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680AB-404E-9C3B-206F-631F35AAB669}"/>
              </a:ext>
            </a:extLst>
          </p:cNvPr>
          <p:cNvCxnSpPr>
            <a:cxnSpLocks/>
          </p:cNvCxnSpPr>
          <p:nvPr/>
        </p:nvCxnSpPr>
        <p:spPr>
          <a:xfrm flipH="1">
            <a:off x="5905500" y="5573027"/>
            <a:ext cx="649304" cy="333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2817FE-C689-0BB1-B6E4-4F9971E3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38412"/>
              </p:ext>
            </p:extLst>
          </p:nvPr>
        </p:nvGraphicFramePr>
        <p:xfrm>
          <a:off x="3136900" y="5924538"/>
          <a:ext cx="3301998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표현식을 하나로 줄일 때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Sequence Point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3891"/>
              </p:ext>
            </p:extLst>
          </p:nvPr>
        </p:nvGraphicFramePr>
        <p:xfrm>
          <a:off x="123824" y="2816893"/>
          <a:ext cx="313836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3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int p = f1() +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 int p = f1() + f2();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("p = %d", p); 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8;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int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p);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58E042-D9BB-F3AB-66A6-C62838FD6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70192"/>
              </p:ext>
            </p:extLst>
          </p:nvPr>
        </p:nvGraphicFramePr>
        <p:xfrm>
          <a:off x="3351010" y="2816893"/>
          <a:ext cx="874794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9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3192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&amp;&amp;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int p = f1() &amp;&amp;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comma operator defines a sequence point after first operand, it is 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(f1(), f2());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? operator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f1()? f2(): 3;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3AFE94D-B610-4962-6801-17024BA20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94240"/>
              </p:ext>
            </p:extLst>
          </p:nvPr>
        </p:nvGraphicFramePr>
        <p:xfrm>
          <a:off x="123824" y="925529"/>
          <a:ext cx="85320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0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2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연산에 의한 결과가 완료되는 지점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시퀀스 포인트와 다음 시퀀스 포인트 사이에서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표현식 평가에 의해 최대 한 번 수정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* ++I  (2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일어나서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수정하기의 이전 값의 액세스는 새로이 저장할 값을 결정하기 위해서만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이후 값이 들어가는 지 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Sequence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&amp;&amp; , || , ?: , comma(,) , full expression(if, for, while, switch, return) , semicolon(;)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6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81337"/>
              </p:ext>
            </p:extLst>
          </p:nvPr>
        </p:nvGraphicFramePr>
        <p:xfrm>
          <a:off x="506771" y="1164504"/>
          <a:ext cx="885393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9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5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number;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char name[NAME_LEN+1];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  part1 = {528, "Disk drive", 10},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part2 = {914, "Printer cable",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마침표와 멤버 이름이 결합된 것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지정하는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형태가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선언시와 순서 무관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값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오지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Designated Initializers(C99)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{528, "Disk drive", 10}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{.number = 528, .name = "Disk drive", 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변수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멤버이름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number: %d\n", part1.number);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name: %s\n", part1.name);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("Quantity on hand: %d\n", part1.on_hand);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(Assignment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왼쪽에 올 수 있고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increment, decrement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멤버의 이름 앞에 오는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구둣점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postfix ++, --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연산자와 우선순위가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구조체들 사이에서만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동시에 두 구조체는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선언되었거나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타입 이름을 가진 구조체들도 호환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{ int a[10]; } a1, a2;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a1 = a2;    // legal,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seince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a1 and a2 are structures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Big-O Notation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3597"/>
              </p:ext>
            </p:extLst>
          </p:nvPr>
        </p:nvGraphicFramePr>
        <p:xfrm>
          <a:off x="191557" y="971871"/>
          <a:ext cx="6827309" cy="1949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일정한 시간 복잡도를 의미합니다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알고리즘의 실행 시간이 일정하게 유지되고 입력 크기에 의존하지 않는다는 의미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변수를 일정한 양으로 나누거나 곱하면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기하급수적으로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35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2112"/>
              </p:ext>
            </p:extLst>
          </p:nvPr>
        </p:nvGraphicFramePr>
        <p:xfrm>
          <a:off x="250257" y="1196855"/>
          <a:ext cx="5435974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Naming structure types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타입의 이름을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Declaring a Structure Tag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structure tag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특정한 종류의 구조체를 식별하기 위한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{ // part = structure tag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Defining a Structure Type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써서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genuine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 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쓰이기 위해서는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tag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Part;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Compound Literals(C99)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함수에 전달될 구조체를 만들기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((struct part) {528, "Disk drive", 10});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변수로 할당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part1 = (struct part) {528, "Disk drive", 10};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(2)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0016"/>
              </p:ext>
            </p:extLst>
          </p:nvPr>
        </p:nvGraphicFramePr>
        <p:xfrm>
          <a:off x="5824647" y="1196855"/>
          <a:ext cx="6197307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3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Arrays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inventory[100];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].number = 883; 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번호를 수정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].name = '\0';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이름을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수정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Initializing an Array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*country;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code;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country_codes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{{"Argentina",    54},     {"Bangladesh",      880},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{"Brazil",       55},     {"Egypt",            20}};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(C99)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아이템에 대해 두개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Part inventory[100] = { [0].number = 528,[0].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=10, [0].name[0] = 'b'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2591"/>
              </p:ext>
            </p:extLst>
          </p:nvPr>
        </p:nvGraphicFramePr>
        <p:xfrm>
          <a:off x="123824" y="904029"/>
          <a:ext cx="11433176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Padding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데이터 멤버를 자연스럽게 정렬하기 위해 구조에 여러 개의 빈 바이트를 추가하는 개념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구조의 다양한 데이터 멤버를 검색하기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주기를 최소화하기 위해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Packing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바이트를 제거하여 구조를 단단히 묶어야 하는 상황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__attribute((packed))__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structure with padding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str1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str2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__attribute((packed)) __; // using structure packing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str1: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str1));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str2: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str2));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str1: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str2: 5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19327-E2CB-B920-C858-415321F5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059" y="1762125"/>
            <a:ext cx="5695737" cy="251777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7BCED8-0508-115D-E97E-B50A21E1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2549"/>
              </p:ext>
            </p:extLst>
          </p:nvPr>
        </p:nvGraphicFramePr>
        <p:xfrm>
          <a:off x="5510059" y="4471565"/>
          <a:ext cx="5386542" cy="64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5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537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멤버 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메모리 크기를 줄이기 위해서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 적재 크기가 큰 순서로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하면 논리적으로 계산되는 크기만큼 메모리에 적재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0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(4)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19876"/>
              </p:ext>
            </p:extLst>
          </p:nvPr>
        </p:nvGraphicFramePr>
        <p:xfrm>
          <a:off x="1497721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93F83-34B0-36E5-56E9-2240BE42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80918"/>
              </p:ext>
            </p:extLst>
          </p:nvPr>
        </p:nvGraphicFramePr>
        <p:xfrm>
          <a:off x="4012321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24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202B46-7549-F0B8-F71C-144D66AE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6754"/>
              </p:ext>
            </p:extLst>
          </p:nvPr>
        </p:nvGraphicFramePr>
        <p:xfrm>
          <a:off x="6300578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17FE95-4E4D-7F54-DAD8-D4E34646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48969"/>
              </p:ext>
            </p:extLst>
          </p:nvPr>
        </p:nvGraphicFramePr>
        <p:xfrm>
          <a:off x="8815178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8498FD-AE1D-0F33-8A44-E6BB518C4E64}"/>
              </a:ext>
            </a:extLst>
          </p:cNvPr>
          <p:cNvSpPr txBox="1"/>
          <p:nvPr/>
        </p:nvSpPr>
        <p:spPr>
          <a:xfrm>
            <a:off x="1497721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2E82-4882-B5BF-38AC-2F944A1270A7}"/>
              </a:ext>
            </a:extLst>
          </p:cNvPr>
          <p:cNvSpPr txBox="1"/>
          <p:nvPr/>
        </p:nvSpPr>
        <p:spPr>
          <a:xfrm>
            <a:off x="6248899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Packing</a:t>
            </a:r>
          </a:p>
        </p:txBody>
      </p:sp>
    </p:spTree>
    <p:extLst>
      <p:ext uri="{BB962C8B-B14F-4D97-AF65-F5344CB8AC3E}">
        <p14:creationId xmlns:p14="http://schemas.microsoft.com/office/powerpoint/2010/main" val="29360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Bitfield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Flexible Array Member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7605"/>
              </p:ext>
            </p:extLst>
          </p:nvPr>
        </p:nvGraphicFramePr>
        <p:xfrm>
          <a:off x="123824" y="1095551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 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크기 배열을 포함하는 구조체를 정의할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길이는 구조체를 저장할 메모리가 할당되기 전까지 결정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구조체의 크기를 계산할 때 배열을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구조체의 가장 마지막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하나 이상의 다른 멤버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복사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배열을 제외한 다른 멤버만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chars[];    /* flexible array member - C99 only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Flexible Array Members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사용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길이를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 dummy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문자열을 동적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 - 1);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75A46-23B9-484F-0990-41721F66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59429"/>
              </p:ext>
            </p:extLst>
          </p:nvPr>
        </p:nvGraphicFramePr>
        <p:xfrm>
          <a:off x="6096000" y="1097638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char chars[];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main(void)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n;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n: 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(str-&gt;chars, "original message", n-1);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str-&gt;chars[n-1] = 0; // Assign null character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*str; //n-byte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할당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복사본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구조체는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incomplete type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Incomplete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메모리 크기 정보 결여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구조체의 멤버 불가능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포인터를 원소로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3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6724"/>
              </p:ext>
            </p:extLst>
          </p:nvPr>
        </p:nvGraphicFramePr>
        <p:xfrm>
          <a:off x="123824" y="954507"/>
          <a:ext cx="630968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6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Device driver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Product revision/version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Linux kernel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Adding a "Tag Field" to a Union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어떤 멤버가 마지막으로 바뀌었고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유의마한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지니고 있는지 구별할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“Tag field”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“Discriminant"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함께 공용체를 집어넣는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INT_KIND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DOUBLE_KIND 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kind;    /* tag field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u;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Union / Enum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62C95-73F4-A37D-7EA4-D4408A02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1482"/>
              </p:ext>
            </p:extLst>
          </p:nvPr>
        </p:nvGraphicFramePr>
        <p:xfrm>
          <a:off x="6702065" y="954507"/>
          <a:ext cx="5185135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s1, s2;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tag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{CLUBS, DIAMONDS, HEARTS, SPADES};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s1, s2;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typedef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Suit;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Suit s1, s2;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C0DD1B9-E250-6FD5-276A-106EAC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07" y="3321417"/>
            <a:ext cx="2667000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1287A-EA3C-D6C5-CA3F-8086C6C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61" y="3321417"/>
            <a:ext cx="2114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6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72965"/>
              </p:ext>
            </p:extLst>
          </p:nvPr>
        </p:nvGraphicFramePr>
        <p:xfrm>
          <a:off x="241700" y="1392650"/>
          <a:ext cx="686174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&lt;&gt;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header file, “”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defined header file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4AB4CD-2EAA-F7BF-4E10-67EDF7C8B9CC}"/>
              </a:ext>
            </a:extLst>
          </p:cNvPr>
          <p:cNvGrpSpPr/>
          <p:nvPr/>
        </p:nvGrpSpPr>
        <p:grpSpPr>
          <a:xfrm>
            <a:off x="8456323" y="1366114"/>
            <a:ext cx="3041589" cy="4393135"/>
            <a:chOff x="8456323" y="1366114"/>
            <a:chExt cx="3041589" cy="439313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453E9FD-9D06-C2C9-CECF-5844C7544543}"/>
                </a:ext>
              </a:extLst>
            </p:cNvPr>
            <p:cNvGrpSpPr/>
            <p:nvPr/>
          </p:nvGrpSpPr>
          <p:grpSpPr>
            <a:xfrm>
              <a:off x="8456323" y="1366114"/>
              <a:ext cx="3041589" cy="4393135"/>
              <a:chOff x="8754707" y="1223088"/>
              <a:chExt cx="3041589" cy="439313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E5854F-EA3D-BF44-A214-A6A36948208F}"/>
                  </a:ext>
                </a:extLst>
              </p:cNvPr>
              <p:cNvGrpSpPr/>
              <p:nvPr/>
            </p:nvGrpSpPr>
            <p:grpSpPr>
              <a:xfrm>
                <a:off x="8767320" y="1687689"/>
                <a:ext cx="1964267" cy="3482622"/>
                <a:chOff x="9131387" y="972456"/>
                <a:chExt cx="1964267" cy="3482622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0595E1B-ED65-979B-0851-90026176580D}"/>
                    </a:ext>
                  </a:extLst>
                </p:cNvPr>
                <p:cNvSpPr/>
                <p:nvPr/>
              </p:nvSpPr>
              <p:spPr>
                <a:xfrm>
                  <a:off x="9131387" y="1350633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 program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0D4134C-08C2-1902-D358-D4B26C69454C}"/>
                    </a:ext>
                  </a:extLst>
                </p:cNvPr>
                <p:cNvSpPr/>
                <p:nvPr/>
              </p:nvSpPr>
              <p:spPr>
                <a:xfrm>
                  <a:off x="9131387" y="2126744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Pre-processor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7B19BD0-0620-C8AA-329F-A99DA72C2746}"/>
                    </a:ext>
                  </a:extLst>
                </p:cNvPr>
                <p:cNvSpPr/>
                <p:nvPr/>
              </p:nvSpPr>
              <p:spPr>
                <a:xfrm>
                  <a:off x="9131387" y="2902855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Compiler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CFB82853-B79E-E06C-DD75-26F9A10220F2}"/>
                    </a:ext>
                  </a:extLst>
                </p:cNvPr>
                <p:cNvSpPr/>
                <p:nvPr/>
              </p:nvSpPr>
              <p:spPr>
                <a:xfrm>
                  <a:off x="9131387" y="3678967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Linker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05961F6-C6B4-BE8D-4D24-E7F2294B3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1748567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5C44B483-EFD7-F398-E111-4EDF1B956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252467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20D23532-6874-6944-5893-4929DC460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330264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07D2648-F1D0-8930-9555-322EB7E30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4076901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0544B3CD-373F-9F86-B647-472505369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0908" y="972456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7C8DA30-BB74-98CE-442A-9DCF582CD758}"/>
                  </a:ext>
                </a:extLst>
              </p:cNvPr>
              <p:cNvSpPr/>
              <p:nvPr/>
            </p:nvSpPr>
            <p:spPr>
              <a:xfrm>
                <a:off x="8754707" y="1223088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Source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(.c)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9D27D8-86AB-0ED4-03FF-5BF37B7A222F}"/>
                  </a:ext>
                </a:extLst>
              </p:cNvPr>
              <p:cNvSpPr/>
              <p:nvPr/>
            </p:nvSpPr>
            <p:spPr>
              <a:xfrm>
                <a:off x="8767320" y="5218289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Executable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(.exe)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284F798-1793-9B40-9890-C7799D266BD7}"/>
                  </a:ext>
                </a:extLst>
              </p:cNvPr>
              <p:cNvSpPr/>
              <p:nvPr/>
            </p:nvSpPr>
            <p:spPr>
              <a:xfrm>
                <a:off x="9832029" y="3994407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Object code(.obj)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750DF2-CBB2-8C03-1488-8ED8E625907B}"/>
                </a:ext>
              </a:extLst>
            </p:cNvPr>
            <p:cNvSpPr/>
            <p:nvPr/>
          </p:nvSpPr>
          <p:spPr>
            <a:xfrm>
              <a:off x="9533644" y="3381078"/>
              <a:ext cx="1964267" cy="39793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Expanded code(.</a:t>
              </a:r>
              <a:r>
                <a:rPr lang="en-US" altLang="ko-KR" dirty="0" err="1">
                  <a:solidFill>
                    <a:schemeClr val="tx1"/>
                  </a:solidFill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27704"/>
              </p:ext>
            </p:extLst>
          </p:nvPr>
        </p:nvGraphicFramePr>
        <p:xfrm>
          <a:off x="85724" y="874712"/>
          <a:ext cx="53244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줄을 작성할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끝남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3ED49C-361E-969E-F56F-FBCA506D9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05377"/>
              </p:ext>
            </p:extLst>
          </p:nvPr>
        </p:nvGraphicFramePr>
        <p:xfrm>
          <a:off x="7952933" y="889220"/>
          <a:ext cx="338778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7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div(float, float);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div(x, y) x / 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 x, float y) { return y / x; 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 2.00 0.50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B14582-DEE1-7A07-03A1-59A5AD53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75274"/>
              </p:ext>
            </p:extLst>
          </p:nvPr>
        </p:nvGraphicFramePr>
        <p:xfrm>
          <a:off x="8142676" y="3362489"/>
          <a:ext cx="29974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 b, c, 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y, 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4C29EC-83D1-8C50-BE65-4A7D76C3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60240"/>
              </p:ext>
            </p:extLst>
          </p:nvPr>
        </p:nvGraphicFramePr>
        <p:xfrm>
          <a:off x="9680713" y="3362489"/>
          <a:ext cx="1459438" cy="22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3298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vs typedef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E89FA0-09C5-E0AE-3409-A1A1C90F2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92180"/>
              </p:ext>
            </p:extLst>
          </p:nvPr>
        </p:nvGraphicFramePr>
        <p:xfrm>
          <a:off x="9680713" y="3585786"/>
          <a:ext cx="1459438" cy="75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5761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전처리기에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58722-14E4-AF9F-EA2A-EE8F0D2A1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60987"/>
              </p:ext>
            </p:extLst>
          </p:nvPr>
        </p:nvGraphicFramePr>
        <p:xfrm>
          <a:off x="7721396" y="1005840"/>
          <a:ext cx="369887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8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91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do 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 while(0)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132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({\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2151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do-while()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 다음 구문에서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오기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86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1263971"/>
          <a:ext cx="348410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차이점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값 변경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이용해 값 변경 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rvalie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"hey" (a string)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false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3.14 (a real number)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[1,2,3] (a list of numbers)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(x) =&gt; x*x (a function)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/^1?$|^(11+?)\1+$/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3780655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/>
        </p:nvGraphicFramePr>
        <p:xfrm>
          <a:off x="3906522" y="1263971"/>
          <a:ext cx="38536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6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12144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%d,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%o, %u, %x = 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 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%f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=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%g = %f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%a =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%c = unsigned char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%s = string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%p = void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가능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(pointer address)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호출로 쓰인 글자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(return int)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%% = 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C76ED7-8197-9151-5B1F-AACD8D7892B0}"/>
              </a:ext>
            </a:extLst>
          </p:cNvPr>
          <p:cNvSpPr txBox="1"/>
          <p:nvPr/>
        </p:nvSpPr>
        <p:spPr>
          <a:xfrm>
            <a:off x="123824" y="3923224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DA71FF-7368-46BE-237E-23B0D6B0FD79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4396547"/>
          <a:ext cx="6709909" cy="15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8490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locator value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메모리에서 식별 가능한 위치가 있는 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오른쪽이나 왼쪽에 나타남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특정 주소의 메모리에 저장된 데이터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메모리에서 식별 가능한 위치가 없는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값을 할당할 수 없는 표현식이므로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오른쪽에만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20;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'l-value’=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=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66E12B-80B1-8705-535B-ADECEA7F117C}"/>
              </a:ext>
            </a:extLst>
          </p:cNvPr>
          <p:cNvSpPr txBox="1"/>
          <p:nvPr/>
        </p:nvSpPr>
        <p:spPr>
          <a:xfrm>
            <a:off x="124034" y="5965366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Aliasing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AA8563-9F7E-6D3C-6FAB-3A8261728D0B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6420039"/>
          <a:ext cx="670990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메모리 영역에 대한 두가지 서로 구별되는 참조하는 방법이나 이름을 약하게 갖는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60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04619"/>
              </p:ext>
            </p:extLst>
          </p:nvPr>
        </p:nvGraphicFramePr>
        <p:xfrm>
          <a:off x="123824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9693"/>
              </p:ext>
            </p:extLst>
          </p:nvPr>
        </p:nvGraphicFramePr>
        <p:xfrm>
          <a:off x="123824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6BB97A-F6BC-739C-CD8B-57CEB12AC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24828"/>
              </p:ext>
            </p:extLst>
          </p:nvPr>
        </p:nvGraphicFramePr>
        <p:xfrm>
          <a:off x="8071804" y="929640"/>
          <a:ext cx="407207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INFO     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ERR    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STD_OUT  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STD_ERR    stderr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LOG_MSG(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stream, msg, ...) do {\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 *str;\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INFO)\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str = "INFO";\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else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ERR)\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    str = "ERR";\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(stream, "[%s] : %s : %d : "msg" \n",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str, __FILE__, __LINE__, ##__VA_ARGS__);\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} while (0)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*s = "Hello";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LOG_MSG(ERR, STD_ERR, "Failed to open file");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"%s Geeks for Geeks", s);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"%d + %d = %d", 10, 20, (10 + 20));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[ERR]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26 : Failed to open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27 :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Hello Geeks for Geeks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28 : 10 + 20 =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91546"/>
              </p:ext>
            </p:extLst>
          </p:nvPr>
        </p:nvGraphicFramePr>
        <p:xfrm>
          <a:off x="390390" y="3476048"/>
          <a:ext cx="478332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statement1; statement2; … ; 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정의되지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1657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24826"/>
              </p:ext>
            </p:extLst>
          </p:nvPr>
        </p:nvGraphicFramePr>
        <p:xfrm>
          <a:off x="318067" y="1068721"/>
          <a:ext cx="47833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#error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#error message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 메시지를 출력한다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(VS, DEV-C++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컴파일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44633"/>
              </p:ext>
            </p:extLst>
          </p:nvPr>
        </p:nvGraphicFramePr>
        <p:xfrm>
          <a:off x="318067" y="2310797"/>
          <a:ext cx="77587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#line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라인에 번호가 붙는 방법 변경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다른 프로그램을 읽는다고 요청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32767(C99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2147483647)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정수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줄의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 "file"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＂file＂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온 것으로 간주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값이 바뀌며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__FILE__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값도 바뀔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컴파일러들이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지시문을 에러 메시지를 만드는 데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지시문은 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코드를 만들어내는 프로그램들이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47796"/>
              </p:ext>
            </p:extLst>
          </p:nvPr>
        </p:nvGraphicFramePr>
        <p:xfrm>
          <a:off x="318068" y="5334331"/>
          <a:ext cx="68816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6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#pragma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컴파일러가 특별한 행동을 하도록 요청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오는 명령어들은 컴파일러에 따라 다름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알 수 없는 명령어가 오더라도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에러메시지를 출력하지 않고 무시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startup func1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exit func2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CA716E-BCE0-A663-B15A-C103C8803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10578"/>
              </p:ext>
            </p:extLst>
          </p:nvPr>
        </p:nvGraphicFramePr>
        <p:xfrm>
          <a:off x="8199553" y="5334331"/>
          <a:ext cx="367437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37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562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__attribute__((constructor)) func1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__attribute__((destructor)) func2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Not function and Not macro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D94A8222-2756-E1BE-F75E-17D4085D97EB}"/>
              </a:ext>
            </a:extLst>
          </p:cNvPr>
          <p:cNvSpPr/>
          <p:nvPr/>
        </p:nvSpPr>
        <p:spPr>
          <a:xfrm>
            <a:off x="7084194" y="6333422"/>
            <a:ext cx="398646" cy="255337"/>
          </a:xfrm>
          <a:prstGeom prst="righ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1DDE5F0-939A-120B-2DF5-3EDBF6CD8778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H="1">
            <a:off x="7482839" y="5913451"/>
            <a:ext cx="716713" cy="547640"/>
          </a:xfrm>
          <a:prstGeom prst="bentConnector3">
            <a:avLst>
              <a:gd name="adj1" fmla="val 38722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39779"/>
              </p:ext>
            </p:extLst>
          </p:nvPr>
        </p:nvGraphicFramePr>
        <p:xfrm>
          <a:off x="241700" y="1392650"/>
          <a:ext cx="4127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823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token9 = 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081310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Token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41700" y="4624306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3" y="604971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24442"/>
              </p:ext>
            </p:extLst>
          </p:nvPr>
        </p:nvGraphicFramePr>
        <p:xfrm>
          <a:off x="256269" y="3252706"/>
          <a:ext cx="2069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1387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pseudo(void)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285750" indent="-285750" algn="l" defTabSz="914400" rtl="0" eaLnBrk="1" fontAlgn="t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t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Hello World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202A248-F180-B8C5-B9B4-6F1AF42D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6325" y="1392650"/>
            <a:ext cx="6745675" cy="31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04854"/>
              </p:ext>
            </p:extLst>
          </p:nvPr>
        </p:nvGraphicFramePr>
        <p:xfrm>
          <a:off x="287570" y="1466347"/>
          <a:ext cx="5581584" cy="494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16175"/>
              </p:ext>
            </p:extLst>
          </p:nvPr>
        </p:nvGraphicFramePr>
        <p:xfrm>
          <a:off x="8499107" y="1466346"/>
          <a:ext cx="3609474" cy="494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12919"/>
              </p:ext>
            </p:extLst>
          </p:nvPr>
        </p:nvGraphicFramePr>
        <p:xfrm>
          <a:off x="6096000" y="1466346"/>
          <a:ext cx="2326105" cy="494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326072" y="4534014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Integer N  gray code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공식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N ^ (N&gt;&gt;1) 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code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형에 넣을 때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0b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Ex) 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0b1100 // x=8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9F13C-4E40-154B-98C6-D936851B0E5C}"/>
              </a:ext>
            </a:extLst>
          </p:cNvPr>
          <p:cNvSpPr txBox="1"/>
          <p:nvPr/>
        </p:nvSpPr>
        <p:spPr>
          <a:xfrm>
            <a:off x="123824" y="771525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volatile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26384B7-154C-69C0-3288-0BB458FEB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43834"/>
              </p:ext>
            </p:extLst>
          </p:nvPr>
        </p:nvGraphicFramePr>
        <p:xfrm>
          <a:off x="249691" y="1244848"/>
          <a:ext cx="5820909" cy="489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89985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컴파일러가 결정할 수 없는 방식으로 변경될 수 있는 개체에 대해 최적화 적용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 사용하지 않고 항상 메모리 참조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결정할 수 없는 방식 예시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ISR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수정된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 스레드 내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 시 발생할 수 있는 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활성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인터럽트 활성화 후 코드가 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0x8003;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0x8005;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진행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코드만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 foo(char 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int size)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    int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volatile char *p = (volatile char*)0x8C0F;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    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 = *p;             ...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한 번만 읽어온 후에 그 값을 반복해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MIMO(Memory map I/O, ISR, Multi Thread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07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34885"/>
              </p:ext>
            </p:extLst>
          </p:nvPr>
        </p:nvGraphicFramePr>
        <p:xfrm>
          <a:off x="266700" y="1408887"/>
          <a:ext cx="54991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우선순위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~, &amp;, ^, |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97B5C1-DB60-FACF-3D14-1F49FF00F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28205"/>
              </p:ext>
            </p:extLst>
          </p:nvPr>
        </p:nvGraphicFramePr>
        <p:xfrm>
          <a:off x="5918200" y="1408887"/>
          <a:ext cx="60071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&amp; (n-1) == 0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거듭제곱인지 확인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clearing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= v &amp;&amp; !(v &amp; (v - 1));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제외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거듭제곱 확인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= y ^ ((x ^ y) &amp; -(x &lt; y)); 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</a:t>
                      </a:r>
                      <a:b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= x ^ ((x ^ y) &amp; -(x &lt; y)); 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&amp; 1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홀수인지 판별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2FE393-21FC-E9BD-B9C3-88367C147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48406"/>
              </p:ext>
            </p:extLst>
          </p:nvPr>
        </p:nvGraphicFramePr>
        <p:xfrm>
          <a:off x="5918200" y="3673800"/>
          <a:ext cx="6007100" cy="2885440"/>
        </p:xfrm>
        <a:graphic>
          <a:graphicData uri="http://schemas.openxmlformats.org/drawingml/2006/table">
            <a:tbl>
              <a:tblPr/>
              <a:tblGrid>
                <a:gridCol w="1748024">
                  <a:extLst>
                    <a:ext uri="{9D8B030D-6E8A-4147-A177-3AD203B41FA5}">
                      <a16:colId xmlns:a16="http://schemas.microsoft.com/office/drawing/2014/main" val="133638715"/>
                    </a:ext>
                  </a:extLst>
                </a:gridCol>
                <a:gridCol w="4259076">
                  <a:extLst>
                    <a:ext uri="{9D8B030D-6E8A-4147-A177-3AD203B41FA5}">
                      <a16:colId xmlns:a16="http://schemas.microsoft.com/office/drawing/2014/main" val="938525732"/>
                    </a:ext>
                  </a:extLst>
                </a:gridCol>
              </a:tblGrid>
              <a:tr h="309753">
                <a:tc>
                  <a:txBody>
                    <a:bodyPr/>
                    <a:lstStyle/>
                    <a:p>
                      <a:pPr algn="l" rtl="0" fontAlgn="base"/>
                      <a:r>
                        <a:rPr lang="nn-NO" sz="1200" b="1">
                          <a:effectLst/>
                        </a:rPr>
                        <a:t>x &amp; ~((1 &lt;&lt; i+1 ) – 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Clears all bits of x from LSB to ith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446600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&amp; ((1 &lt;&lt; i) – 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Clears all bits of x from MSB to ith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351949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&gt;&gt;1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Divides x by 2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837034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&lt;&lt; 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Multiplies x by 2 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25146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ch | ‘ ‘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Upper case English alphabet ch to lower case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369806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ch &amp; ‘_’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Lower case English alphabet ch to upper case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286597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&amp;&amp; !(x &amp; x-1)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Checking if given 32-bit integer is power of 2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823595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log2(n &amp; -n)+1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dirty="0">
                          <a:effectLst/>
                        </a:rPr>
                        <a:t>Find the last set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64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5FEE08C6-D07F-2B28-22AF-2DE82C116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947846"/>
                  </p:ext>
                </p:extLst>
              </p:nvPr>
            </p:nvGraphicFramePr>
            <p:xfrm>
              <a:off x="241699" y="3682751"/>
              <a:ext cx="4830814" cy="2116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081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1167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  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A</a:t>
                          </a:r>
                          <a:r>
                            <a:rPr lang="ko-KR" altLang="en-US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LSB</a:t>
                          </a:r>
                          <a:r>
                            <a:rPr lang="ko-KR" altLang="en-US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반전 시킴</a:t>
                          </a:r>
                          <a:endParaRPr lang="en-US" altLang="ko-KR" sz="16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짝수면</a:t>
                          </a: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+1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홀수면</a:t>
                          </a: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-1</a:t>
                          </a:r>
                          <a:endParaRPr lang="en-US" altLang="ko-KR" sz="16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5FEE08C6-D07F-2B28-22AF-2DE82C116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947846"/>
                  </p:ext>
                </p:extLst>
              </p:nvPr>
            </p:nvGraphicFramePr>
            <p:xfrm>
              <a:off x="241699" y="3682751"/>
              <a:ext cx="4830814" cy="2116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081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1167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6" t="-1149" r="-252" b="-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35119"/>
              </p:ext>
            </p:extLst>
          </p:nvPr>
        </p:nvGraphicFramePr>
        <p:xfrm>
          <a:off x="403224" y="1310851"/>
          <a:ext cx="54778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8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85DCDB-01B2-D6F5-5EF6-04AFB65AA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0117"/>
              </p:ext>
            </p:extLst>
          </p:nvPr>
        </p:nvGraphicFramePr>
        <p:xfrm>
          <a:off x="403224" y="2988365"/>
          <a:ext cx="607457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4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6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인접한 부분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내부의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배열에서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n*(n+1)/2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(2, 3), (3, 4), (1, 2, 3),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42ACCC-497A-AAB1-3D90-4538E46828F5}"/>
              </a:ext>
            </a:extLst>
          </p:cNvPr>
          <p:cNvSpPr txBox="1"/>
          <p:nvPr/>
        </p:nvSpPr>
        <p:spPr>
          <a:xfrm>
            <a:off x="123824" y="2526700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AB5B0-8F78-0946-6358-C82DE4C82051}"/>
              </a:ext>
            </a:extLst>
          </p:cNvPr>
          <p:cNvSpPr txBox="1"/>
          <p:nvPr/>
        </p:nvSpPr>
        <p:spPr>
          <a:xfrm>
            <a:off x="123826" y="3819043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Subsequence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017C95-07BD-70BD-C137-65327CBFF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67229"/>
              </p:ext>
            </p:extLst>
          </p:nvPr>
        </p:nvGraphicFramePr>
        <p:xfrm>
          <a:off x="403225" y="4274623"/>
          <a:ext cx="88274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순서를 변경하지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요소를 제거하여 다른 시퀀스에서 파생될 수 있는 시퀀스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 있지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subsequence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(2^n-1)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(1, 3), (1, 4), (2, 3), (2, 4), (3, 4), (1, 2, 3), (1, 2, 4), (1, 3, 4),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1324"/>
              </p:ext>
            </p:extLst>
          </p:nvPr>
        </p:nvGraphicFramePr>
        <p:xfrm>
          <a:off x="8659812" y="4652711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19913"/>
              </p:ext>
            </p:extLst>
          </p:nvPr>
        </p:nvGraphicFramePr>
        <p:xfrm>
          <a:off x="8659812" y="1306717"/>
          <a:ext cx="3443288" cy="3078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84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{1, 2, 3, 4,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시작 주소를 가리킴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*p1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전체를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포인터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(*p2)[5]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// &amp;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가리키는 포인터 배열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*p3[5] = {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[1], …,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[4]};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41504"/>
              </p:ext>
            </p:extLst>
          </p:nvPr>
        </p:nvGraphicFramePr>
        <p:xfrm>
          <a:off x="196848" y="1306718"/>
          <a:ext cx="8251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22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const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고정된 메모리 위치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가리키는 주소에 있는 값은 변경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포인터에 저장된 상수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 불가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2696"/>
              </p:ext>
            </p:extLst>
          </p:nvPr>
        </p:nvGraphicFramePr>
        <p:xfrm>
          <a:off x="6463014" y="4184228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a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75;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48351"/>
              </p:ext>
            </p:extLst>
          </p:nvPr>
        </p:nvGraphicFramePr>
        <p:xfrm>
          <a:off x="196848" y="4220911"/>
          <a:ext cx="5899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상수를 가리키는 포인터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자체를 수정할 수는 없지만 포인터는 다른 곳을 가리킬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high = 100;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low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const int* p = &amp;high;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70;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&amp;low;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FFABC-882F-2F65-20AE-EE0671106A42}"/>
              </a:ext>
            </a:extLst>
          </p:cNvPr>
          <p:cNvSpPr txBox="1"/>
          <p:nvPr/>
        </p:nvSpPr>
        <p:spPr>
          <a:xfrm>
            <a:off x="123824" y="3722563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8045E-66F4-EAE7-0935-43F09D021310}"/>
              </a:ext>
            </a:extLst>
          </p:cNvPr>
          <p:cNvSpPr txBox="1"/>
          <p:nvPr/>
        </p:nvSpPr>
        <p:spPr>
          <a:xfrm>
            <a:off x="6463014" y="3722563"/>
            <a:ext cx="468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 to Constant</a:t>
            </a:r>
          </a:p>
        </p:txBody>
      </p:sp>
    </p:spTree>
    <p:extLst>
      <p:ext uri="{BB962C8B-B14F-4D97-AF65-F5344CB8AC3E}">
        <p14:creationId xmlns:p14="http://schemas.microsoft.com/office/powerpoint/2010/main" val="2709588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N-Dimension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57370"/>
              </p:ext>
            </p:extLst>
          </p:nvPr>
        </p:nvGraphicFramePr>
        <p:xfrm>
          <a:off x="2162174" y="2740075"/>
          <a:ext cx="344328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[2][3][2] =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{{5, 10},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{6, 11},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{7, 12}},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 {20, 30},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{21, 31},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{22, 32}}};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2;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3;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for (k = 0; k &lt; 2; k++)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("%d\t", 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j) +k));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254"/>
              </p:ext>
            </p:extLst>
          </p:nvPr>
        </p:nvGraphicFramePr>
        <p:xfrm>
          <a:off x="6240464" y="5574715"/>
          <a:ext cx="4967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0x7ffead967560 0x7ffead967570 0x7ffead967580 0x7ffead967560 0x7ffead967570 0x7ffead967580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03456"/>
              </p:ext>
            </p:extLst>
          </p:nvPr>
        </p:nvGraphicFramePr>
        <p:xfrm>
          <a:off x="2551110" y="6295506"/>
          <a:ext cx="3054352" cy="37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6489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+ j ) + k)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][j][k]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5281"/>
              </p:ext>
            </p:extLst>
          </p:nvPr>
        </p:nvGraphicFramePr>
        <p:xfrm>
          <a:off x="6240464" y="2740075"/>
          <a:ext cx="49672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0389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[3][4] =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{10, 11, 12, 13},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{20, 21, 22, 23},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{30, 31, 32, 33}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)[4];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 + 2),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 + 3));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[1][2],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D6CD65-55D0-3270-DD66-8E5D9CADE997}"/>
              </a:ext>
            </a:extLst>
          </p:cNvPr>
          <p:cNvGrpSpPr/>
          <p:nvPr/>
        </p:nvGrpSpPr>
        <p:grpSpPr>
          <a:xfrm>
            <a:off x="3130548" y="864750"/>
            <a:ext cx="5480052" cy="1779177"/>
            <a:chOff x="196848" y="930418"/>
            <a:chExt cx="7205134" cy="23392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5B4D0-E084-76DE-CA1F-54BC0BE4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" r="350"/>
            <a:stretch/>
          </p:blipFill>
          <p:spPr>
            <a:xfrm>
              <a:off x="196848" y="930418"/>
              <a:ext cx="7205134" cy="14030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45DEC5-24F0-B0E9-51A6-FEADF85B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" y="2409079"/>
              <a:ext cx="7084482" cy="860588"/>
            </a:xfrm>
            <a:prstGeom prst="rect">
              <a:avLst/>
            </a:prstGeom>
          </p:spPr>
        </p:pic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4C5C60D-F0A2-2053-BBE0-A914DA71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00646"/>
              </p:ext>
            </p:extLst>
          </p:nvPr>
        </p:nvGraphicFramePr>
        <p:xfrm>
          <a:off x="4694536" y="2740075"/>
          <a:ext cx="91092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035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5 10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6 11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20 30 21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31 22 32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29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Void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8040"/>
              </p:ext>
            </p:extLst>
          </p:nvPr>
        </p:nvGraphicFramePr>
        <p:xfrm>
          <a:off x="7280910" y="3489425"/>
          <a:ext cx="4062095" cy="145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0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03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없애기 가능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a) {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a is %d\n", a);}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)(int) = &amp;fun;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)(10);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40381"/>
              </p:ext>
            </p:extLst>
          </p:nvPr>
        </p:nvGraphicFramePr>
        <p:xfrm>
          <a:off x="7280910" y="5029200"/>
          <a:ext cx="26584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4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568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("Fun1\n");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("Fun2\n");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wrapper(void (*fun)()) {fun();}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wrapper(fun2);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50AAC5-8A8E-0816-D1B6-EB76A9C6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218"/>
              </p:ext>
            </p:extLst>
          </p:nvPr>
        </p:nvGraphicFramePr>
        <p:xfrm>
          <a:off x="7274560" y="857350"/>
          <a:ext cx="4812032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3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3056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add(int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("Addition is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subtract(int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("Subtraction is %d\n", a-b);}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multiply(int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("Multiplication is %d\n", a*b);}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[])(int, int) = {add, subtract, multiply};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unsigned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= 15, b = 10;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Choice: 0 for add, 1 for subtract and 2 "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"for multiply\n");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2) 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])(a, b);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DB5ABE-F2DE-58A6-042F-E0084600E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5601"/>
              </p:ext>
            </p:extLst>
          </p:nvPr>
        </p:nvGraphicFramePr>
        <p:xfrm>
          <a:off x="105408" y="4577080"/>
          <a:ext cx="709168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15, 12, 90, 80};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12712"/>
              </p:ext>
            </p:extLst>
          </p:nvPr>
        </p:nvGraphicFramePr>
        <p:xfrm>
          <a:off x="105408" y="857350"/>
          <a:ext cx="7091680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stdbool.h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compare (const void * a, const void * b) {return ( *(int*)a == *(int*)b );}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search(void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 *x, bool compare (const void * , const void *))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(char *)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(compare(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5, 7, 90, 70};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7;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("Returned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%d ", search(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&amp;x, compare));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84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Restrict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30542"/>
              </p:ext>
            </p:extLst>
          </p:nvPr>
        </p:nvGraphicFramePr>
        <p:xfrm>
          <a:off x="407326" y="1278431"/>
          <a:ext cx="8635074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restricted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제외한 어떤 방법으로도 접근될 수 없음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같은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가리키거나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어떤 변수를 가리키는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것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Aliasing =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접근하는 방법이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것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q;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*q = 0;   /* Aliasing occurs. this statement causes undefined behavior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로부터 생성된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alias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경우도 존재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함수의 지역 변수이고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 몸체 안의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정의된 경우에는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복사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 restrict s1, const void * restrict 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*s1, const void *s2,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다른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복사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사용한 것은 복사의 소스와 목적지가 겹쳐서는 안된다는 것을 의미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겹치지 않는 것을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더 효율적인 코드를 만들 수 있다는 정보를 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최적화 시도는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51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12499"/>
              </p:ext>
            </p:extLst>
          </p:nvPr>
        </p:nvGraphicFramePr>
        <p:xfrm>
          <a:off x="123824" y="867794"/>
          <a:ext cx="6073776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malloc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메모리 블록의 크기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malloc(n + 1);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리턴하는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일반적인 포인터는 할당이 수행될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암묵적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(char *) malloc(n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배열을 초기화하는 방법 중 하나는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*s1,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(s1) +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(s2)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위한 공간을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항상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*a = malloc(n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1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0914"/>
              </p:ext>
            </p:extLst>
          </p:nvPr>
        </p:nvGraphicFramePr>
        <p:xfrm>
          <a:off x="6313603" y="867794"/>
          <a:ext cx="5754573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57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개를 저장할 수 있는 배열을 위한 공간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그 메모리 공간의 모든 비트를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상관없이 공간을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point { int x, y; }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point));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구조체를 가리킴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추가된 바이트들 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원래 있던 데이터는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동일하게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 연장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메모리 공간에 새로운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포인터 업데이트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free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free(void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q;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CC41C73-260D-DD0A-D85E-B2CEBBE5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09" y="4839768"/>
            <a:ext cx="2033287" cy="159854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43AED6-06ED-2558-AA0F-98F72A4B1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68498"/>
              </p:ext>
            </p:extLst>
          </p:nvPr>
        </p:nvGraphicFramePr>
        <p:xfrm>
          <a:off x="3327265" y="4839768"/>
          <a:ext cx="2846758" cy="731520"/>
        </p:xfrm>
        <a:graphic>
          <a:graphicData uri="http://schemas.openxmlformats.org/drawingml/2006/table">
            <a:tbl>
              <a:tblPr/>
              <a:tblGrid>
                <a:gridCol w="2846758">
                  <a:extLst>
                    <a:ext uri="{9D8B030D-6E8A-4147-A177-3AD203B41FA5}">
                      <a16:colId xmlns:a16="http://schemas.microsoft.com/office/drawing/2014/main" val="2138592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할당된 바이트 가져오기</a:t>
                      </a:r>
                      <a:endParaRPr lang="en-US" sz="1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 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malloc,h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a = new char[100];</a:t>
                      </a:r>
                      <a:b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s.Format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("%d",_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msize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(a)/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(*a));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6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1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326"/>
              </p:ext>
            </p:extLst>
          </p:nvPr>
        </p:nvGraphicFramePr>
        <p:xfrm>
          <a:off x="7853549" y="1396944"/>
          <a:ext cx="4215198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실행할 프로그램의 코드 저장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CPU는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 영역에 저장된 명령어를 하나씩 가져가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변수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시작과 함께 할당, 프로그램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매개변수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호출과 함께 할당, 함수 호출 완료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프레임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영역에 저장되는 함수의 호출 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높은 주소에서 낮은 주소의 방향으로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 의해 메모리 공간이 동적으로 할당되고 해제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낮은 주소에서 높은 주소의 방향으로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43448F7-C2C3-7802-6BD0-E9F7B82A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41587"/>
            <a:ext cx="2904371" cy="47310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26E34C-6BE6-7F3E-DA2C-8CB6D2EE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6132" y="1593535"/>
            <a:ext cx="5403928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6CF73-710B-8698-9A9F-1D10122BF58C}"/>
              </a:ext>
            </a:extLst>
          </p:cNvPr>
          <p:cNvSpPr txBox="1"/>
          <p:nvPr/>
        </p:nvSpPr>
        <p:spPr>
          <a:xfrm>
            <a:off x="418599" y="750526"/>
            <a:ext cx="406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Single Pointer &amp; 1-D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28089"/>
              </p:ext>
            </p:extLst>
          </p:nvPr>
        </p:nvGraphicFramePr>
        <p:xfrm>
          <a:off x="639328" y="1198666"/>
          <a:ext cx="2834842" cy="228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malloc((r * c)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 *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c + j]);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F02BC4E-0209-3C3A-A542-A7B6E539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37586"/>
              </p:ext>
            </p:extLst>
          </p:nvPr>
        </p:nvGraphicFramePr>
        <p:xfrm>
          <a:off x="4442459" y="1198665"/>
          <a:ext cx="2921518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[r];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E1F859-FC8D-CD21-17ED-A80DF87D8BAC}"/>
              </a:ext>
            </a:extLst>
          </p:cNvPr>
          <p:cNvSpPr txBox="1"/>
          <p:nvPr/>
        </p:nvSpPr>
        <p:spPr>
          <a:xfrm>
            <a:off x="4234722" y="750526"/>
            <a:ext cx="283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 of Pointer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2AB4D01-C649-5100-8FE9-9DE44BA3B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76004"/>
              </p:ext>
            </p:extLst>
          </p:nvPr>
        </p:nvGraphicFramePr>
        <p:xfrm>
          <a:off x="8159618" y="1198666"/>
          <a:ext cx="31701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6386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(int**)malloc(r 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(int*));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5B5268-C09A-EA55-234D-9B490C1BF7A1}"/>
              </a:ext>
            </a:extLst>
          </p:cNvPr>
          <p:cNvSpPr txBox="1"/>
          <p:nvPr/>
        </p:nvSpPr>
        <p:spPr>
          <a:xfrm>
            <a:off x="7894242" y="750526"/>
            <a:ext cx="501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Pointer(Double Pointer)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9EF65D4-F8C6-8A82-46D9-43C602BF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7397"/>
              </p:ext>
            </p:extLst>
          </p:nvPr>
        </p:nvGraphicFramePr>
        <p:xfrm>
          <a:off x="639328" y="4404582"/>
          <a:ext cx="320576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r=3, c=4,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count = 0,i,j;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 *) * r +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 * c * r;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= (int **)malloc(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points 1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 in 2D array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c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C8CFC1-392D-E8D7-FC0F-328866511F63}"/>
              </a:ext>
            </a:extLst>
          </p:cNvPr>
          <p:cNvSpPr txBox="1"/>
          <p:nvPr/>
        </p:nvSpPr>
        <p:spPr>
          <a:xfrm>
            <a:off x="418598" y="3965476"/>
            <a:ext cx="395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Double Pointer &amp; 1 malloc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435010-D685-0C86-145A-1EDEDDD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35656"/>
              </p:ext>
            </p:extLst>
          </p:nvPr>
        </p:nvGraphicFramePr>
        <p:xfrm>
          <a:off x="4473076" y="4404583"/>
          <a:ext cx="306524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3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)[row][col]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9127BDC-6589-B3CB-313C-DF0B69C7F3E6}"/>
              </a:ext>
            </a:extLst>
          </p:cNvPr>
          <p:cNvSpPr txBox="1"/>
          <p:nvPr/>
        </p:nvSpPr>
        <p:spPr>
          <a:xfrm>
            <a:off x="423472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Variable Length Array(VLA)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6350A00-9798-7E7D-25D4-10B019DA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08186"/>
              </p:ext>
            </p:extLst>
          </p:nvPr>
        </p:nvGraphicFramePr>
        <p:xfrm>
          <a:off x="8159618" y="4405246"/>
          <a:ext cx="29664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6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)[col]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(row,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3CA7C30-15DF-54AB-7DC4-10A5FE16989F}"/>
              </a:ext>
            </a:extLst>
          </p:cNvPr>
          <p:cNvSpPr txBox="1"/>
          <p:nvPr/>
        </p:nvSpPr>
        <p:spPr>
          <a:xfrm>
            <a:off x="789424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</a:t>
            </a:r>
            <a:r>
              <a:rPr lang="en-US" altLang="ko-K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row of VLA)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110253C-B7F3-5D59-BBB3-77EADB54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49285"/>
              </p:ext>
            </p:extLst>
          </p:nvPr>
        </p:nvGraphicFramePr>
        <p:xfrm>
          <a:off x="639328" y="3484666"/>
          <a:ext cx="2834842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 * 4byte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pointer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7EB40BF-49F1-8A9F-7779-8ABBA7E6F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90738"/>
              </p:ext>
            </p:extLst>
          </p:nvPr>
        </p:nvGraphicFramePr>
        <p:xfrm>
          <a:off x="4442459" y="3484664"/>
          <a:ext cx="292151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12DC391-C753-415C-C6AF-0A882107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75349"/>
              </p:ext>
            </p:extLst>
          </p:nvPr>
        </p:nvGraphicFramePr>
        <p:xfrm>
          <a:off x="8159617" y="3484664"/>
          <a:ext cx="317012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* int*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pointer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할당된 포인터에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3A8E62C-DF66-9799-452A-794EC4024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2666"/>
              </p:ext>
            </p:extLst>
          </p:nvPr>
        </p:nvGraphicFramePr>
        <p:xfrm>
          <a:off x="639328" y="6324822"/>
          <a:ext cx="320576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BE49603-958F-EE0D-B3B7-AFF40ED4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89691"/>
              </p:ext>
            </p:extLst>
          </p:nvPr>
        </p:nvGraphicFramePr>
        <p:xfrm>
          <a:off x="4473077" y="6324321"/>
          <a:ext cx="306524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D2F14E2-C113-0E26-D185-DD1C43E5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03478"/>
              </p:ext>
            </p:extLst>
          </p:nvPr>
        </p:nvGraphicFramePr>
        <p:xfrm>
          <a:off x="8159617" y="6324321"/>
          <a:ext cx="296649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9" name="Rectangle 2">
            <a:extLst>
              <a:ext uri="{FF2B5EF4-FFF2-40B4-BE49-F238E27FC236}">
                <a16:creationId xmlns:a16="http://schemas.microsoft.com/office/drawing/2014/main" id="{9105F347-D769-41AD-3767-596D6943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1" y="75126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height=8,width=6;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**arr;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 = (int **) malloc ( sizeof(int *) * height);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arr[0] = (int *) malloc ( sizeof(int) * width*height 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 int i=1; i&lt;height; i++){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 arr[i] = arr[ i-1 ] + width;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https://codeng.tistory.com/8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[도전!:티스토리]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2978C98-E507-7D0B-3867-C5694738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321" y="4165531"/>
            <a:ext cx="7019925" cy="26193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1190FE3-BFDB-5E9C-3CD3-BB583DFC8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9072" y="-481193"/>
            <a:ext cx="5171791" cy="4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Growing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1904"/>
              </p:ext>
            </p:extLst>
          </p:nvPr>
        </p:nvGraphicFramePr>
        <p:xfrm>
          <a:off x="422208" y="863200"/>
          <a:ext cx="3216141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1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INITIAL_SIZE 8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int* 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6;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5;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+ 17);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C6B007-FF51-A722-7BD8-14269A359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46317"/>
              </p:ext>
            </p:extLst>
          </p:nvPr>
        </p:nvGraphicFramePr>
        <p:xfrm>
          <a:off x="3769318" y="860660"/>
          <a:ext cx="4441031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545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*)malloc(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= INITIAL_SIZE;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(int *)malloc(INITIAL_SIZE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*temp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&lt;&lt;= 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("Out of Memory\n");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temp;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-&gt;size++]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D53751-C874-E5C8-B18B-C8A27D7D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5508"/>
              </p:ext>
            </p:extLst>
          </p:nvPr>
        </p:nvGraphicFramePr>
        <p:xfrm>
          <a:off x="8341318" y="860659"/>
          <a:ext cx="3478505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5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-&gt;size--;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("Array elements: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nSize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nCapacity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34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08737"/>
              </p:ext>
            </p:extLst>
          </p:nvPr>
        </p:nvGraphicFramePr>
        <p:xfrm>
          <a:off x="530224" y="1261494"/>
          <a:ext cx="6073776" cy="460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0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"Dangling Pointer" Problem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해제된 메모리 영역을 가리키고 있는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예측 불가능한 동작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 불가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fault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잠재적인 보안 위험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malloc(4);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   /*** WRONG ***/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p1 = (int 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*pi = 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p2 = p1;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*p2 = 10;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free(p); p = NULL; 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참고하고 있는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560"/>
              </p:ext>
            </p:extLst>
          </p:nvPr>
        </p:nvGraphicFramePr>
        <p:xfrm>
          <a:off x="215263" y="971987"/>
          <a:ext cx="6844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8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096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int value;           /* data stored in the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*next;   /* pointer to the next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(==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우선순위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D10DC96-EBF2-19AF-A0F6-84D478887458}"/>
              </a:ext>
            </a:extLst>
          </p:cNvPr>
          <p:cNvGrpSpPr/>
          <p:nvPr/>
        </p:nvGrpSpPr>
        <p:grpSpPr>
          <a:xfrm>
            <a:off x="4891036" y="1170926"/>
            <a:ext cx="1990482" cy="990667"/>
            <a:chOff x="7301321" y="2920933"/>
            <a:chExt cx="2705100" cy="134633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584F2E8-ED90-13CA-2578-1C64153A9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321" y="2920933"/>
              <a:ext cx="270510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12D683-41D9-1B75-C81B-CB1599D76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608" y="3552892"/>
              <a:ext cx="26765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Linked List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19402"/>
              </p:ext>
            </p:extLst>
          </p:nvPr>
        </p:nvGraphicFramePr>
        <p:xfrm>
          <a:off x="8068942" y="1163889"/>
          <a:ext cx="409257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10);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20);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13E95F-C418-96FB-64B8-FC892883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2368"/>
              </p:ext>
            </p:extLst>
          </p:nvPr>
        </p:nvGraphicFramePr>
        <p:xfrm>
          <a:off x="30480" y="2725406"/>
          <a:ext cx="375729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2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(p = list; p != NULL; p = p-&gt;next)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(p-&gt;value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(; list != NULL; list = list-&gt;next)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(list-&gt;value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while (list != NULL &amp;&amp; list-&gt;value !=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2316994-A01E-E1A4-A68E-55A6E3AE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0928"/>
              </p:ext>
            </p:extLst>
          </p:nvPr>
        </p:nvGraphicFramePr>
        <p:xfrm>
          <a:off x="3824087" y="2725406"/>
          <a:ext cx="42115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delete_from_list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*cur,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(cur =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cur != NULL &amp;&amp; cur-&gt;value !=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cur, cur = cur-&gt;next);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(cur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return list;            /* n was not found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    /* n is in the first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cur-&gt;next;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free(cur);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E05C21-F809-E1F7-21CF-F1A9ADE1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25342"/>
              </p:ext>
            </p:extLst>
          </p:nvPr>
        </p:nvGraphicFramePr>
        <p:xfrm>
          <a:off x="8068942" y="4062015"/>
          <a:ext cx="4092578" cy="274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*list;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*list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(&amp;first, 10);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44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66223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08322"/>
              </p:ext>
            </p:extLst>
          </p:nvPr>
        </p:nvGraphicFramePr>
        <p:xfrm>
          <a:off x="123824" y="921134"/>
          <a:ext cx="1191577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5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파일에 저장된 데이터는 언제 어디서나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업데이트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삭제할 수 있어 높은 재사용성을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데이터 손실 없이 파일을 컴퓨터 시스템의 다른 시스템으로 전송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 결함이 발생할 위험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효율성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 처리를 사용하면 몇 가지 지침을 사용하여 파일의 일부에 쉽게 액세스할 수 있으므로 많은 시간이 절약되고 오류 가능성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프로그램에 모든 것을 동시에 저장하는 것에 대해 걱정할 필요 없이 많은 양의 데이터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Text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ASCII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형식 데이터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행은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끝남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data(0/1)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내에서만 생성되며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프로그램에서만 읽을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Operations</a:t>
                      </a: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파일 만들기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"a“, "a+", "w", "w+"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파일 열기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특정 위치로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닫기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구문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: 소스 파일과 동일한 디렉터리에 있는 파일의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그렇지 않으면 전체 경로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파일이 열리는 작업을 지정합니다.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성공적으로 열리면 파일 포인터 반환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열려 있지 않으면 NULL 반환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3334E34-81BD-EE8E-1A28-D504EC54A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28333"/>
              </p:ext>
            </p:extLst>
          </p:nvPr>
        </p:nvGraphicFramePr>
        <p:xfrm>
          <a:off x="7793294" y="4030094"/>
          <a:ext cx="424630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now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81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6807298-378F-9A55-3753-0144F7B2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94710"/>
              </p:ext>
            </p:extLst>
          </p:nvPr>
        </p:nvGraphicFramePr>
        <p:xfrm>
          <a:off x="6271591" y="882633"/>
          <a:ext cx="579235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3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파일에서 입력을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행을 입력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단일 문자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숫자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파일에서 지정된 바이트 데이터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출력을 파일에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줄 인쇄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단일 문자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숫자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 지정된 크기의 바이트 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2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08928"/>
              </p:ext>
            </p:extLst>
          </p:nvPr>
        </p:nvGraphicFramePr>
        <p:xfrm>
          <a:off x="107782" y="882633"/>
          <a:ext cx="5988218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2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Opening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64E926-A72E-D820-1B30-2D49F35E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9754"/>
              </p:ext>
            </p:extLst>
          </p:nvPr>
        </p:nvGraphicFramePr>
        <p:xfrm>
          <a:off x="203082" y="1158272"/>
          <a:ext cx="5781575" cy="5502811"/>
        </p:xfrm>
        <a:graphic>
          <a:graphicData uri="http://schemas.openxmlformats.org/drawingml/2006/table">
            <a:tbl>
              <a:tblPr/>
              <a:tblGrid>
                <a:gridCol w="676176">
                  <a:extLst>
                    <a:ext uri="{9D8B030D-6E8A-4147-A177-3AD203B41FA5}">
                      <a16:colId xmlns:a16="http://schemas.microsoft.com/office/drawing/2014/main" val="403660021"/>
                    </a:ext>
                  </a:extLst>
                </a:gridCol>
                <a:gridCol w="5105399">
                  <a:extLst>
                    <a:ext uri="{9D8B030D-6E8A-4147-A177-3AD203B41FA5}">
                      <a16:colId xmlns:a16="http://schemas.microsoft.com/office/drawing/2014/main" val="3424974277"/>
                    </a:ext>
                  </a:extLst>
                </a:gridCol>
              </a:tblGrid>
              <a:tr h="3257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Opening</a:t>
                      </a:r>
                    </a:p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Mode</a:t>
                      </a:r>
                    </a:p>
                  </a:txBody>
                  <a:tcPr marL="19345" marR="19345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2242" marR="32242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173401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 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94050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rb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15226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8613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wb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기존 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653090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656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데이터는 파일 끝에 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7300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64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097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5467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0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24935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3979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ab+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6219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048364F-C674-F91C-61A2-2F5D43738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03936"/>
              </p:ext>
            </p:extLst>
          </p:nvPr>
        </p:nvGraphicFramePr>
        <p:xfrm>
          <a:off x="7044613" y="2218041"/>
          <a:ext cx="38795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5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str1, str2, str3, &amp;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36453"/>
              </p:ext>
            </p:extLst>
          </p:nvPr>
        </p:nvGraphicFramePr>
        <p:xfrm>
          <a:off x="6861247" y="4691691"/>
          <a:ext cx="42463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(“fileName.txt”, “w”);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"%s %s %s %d", "We", "are", "in", 2012);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1D4E9D-568B-CD97-FFBC-72B0D0E89E70}"/>
              </a:ext>
            </a:extLst>
          </p:cNvPr>
          <p:cNvSpPr/>
          <p:nvPr/>
        </p:nvSpPr>
        <p:spPr>
          <a:xfrm>
            <a:off x="4101631" y="931326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, a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dirty="0">
                <a:solidFill>
                  <a:srgbClr val="0000FF"/>
                </a:solidFill>
              </a:rPr>
              <a:t>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생성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B1627A-D0EE-9D0C-8FC7-4CB8018F691F}"/>
              </a:ext>
            </a:extLst>
          </p:cNvPr>
          <p:cNvSpPr/>
          <p:nvPr/>
        </p:nvSpPr>
        <p:spPr>
          <a:xfrm>
            <a:off x="2266736" y="929924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r, a, r+, a+: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메모리 적재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3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2185005-73B5-FFBD-C96E-6AE6A7E0C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7342"/>
              </p:ext>
            </p:extLst>
          </p:nvPr>
        </p:nvGraphicFramePr>
        <p:xfrm>
          <a:off x="6362595" y="875664"/>
          <a:ext cx="524547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More Functions</a:t>
                      </a:r>
                      <a:endParaRPr lang="en-US" altLang="ko-KR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3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7387"/>
              </p:ext>
            </p:extLst>
          </p:nvPr>
        </p:nvGraphicFramePr>
        <p:xfrm>
          <a:off x="935558" y="875664"/>
          <a:ext cx="4377592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5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Seeking Record in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지정된 레코드에 대한 커서를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long int offset, int pos);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실패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값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Rewind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가져오는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rewind(FILE *stream);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12B9476-E203-CEA0-F252-1B823BFC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13724"/>
              </p:ext>
            </p:extLst>
          </p:nvPr>
        </p:nvGraphicFramePr>
        <p:xfrm>
          <a:off x="1683569" y="2390835"/>
          <a:ext cx="28584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0, SEEK_END);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ftell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81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0792AF-BCE9-251C-BE04-CFCF48FC1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95586"/>
              </p:ext>
            </p:extLst>
          </p:nvPr>
        </p:nvGraphicFramePr>
        <p:xfrm>
          <a:off x="1680550" y="4314386"/>
          <a:ext cx="285840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("file.txt", "w+");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"Geeks for Geeks\n");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"%[^\n]s",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 for Geeks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BBD08F-9027-4E5A-5FAB-B8EECECC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78709"/>
              </p:ext>
            </p:extLst>
          </p:nvPr>
        </p:nvGraphicFramePr>
        <p:xfrm>
          <a:off x="3756098" y="4313431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3B7169-6CC4-7808-69F1-AB0A0FD0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207"/>
              </p:ext>
            </p:extLst>
          </p:nvPr>
        </p:nvGraphicFramePr>
        <p:xfrm>
          <a:off x="3759117" y="2390835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DD14602-9A9A-54A2-D0C1-6626B63C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94357"/>
              </p:ext>
            </p:extLst>
          </p:nvPr>
        </p:nvGraphicFramePr>
        <p:xfrm>
          <a:off x="6580372" y="1200046"/>
          <a:ext cx="4809916" cy="4443970"/>
        </p:xfrm>
        <a:graphic>
          <a:graphicData uri="http://schemas.openxmlformats.org/drawingml/2006/table">
            <a:tbl>
              <a:tblPr/>
              <a:tblGrid>
                <a:gridCol w="816311">
                  <a:extLst>
                    <a:ext uri="{9D8B030D-6E8A-4147-A177-3AD203B41FA5}">
                      <a16:colId xmlns:a16="http://schemas.microsoft.com/office/drawing/2014/main" val="3245684606"/>
                    </a:ext>
                  </a:extLst>
                </a:gridCol>
                <a:gridCol w="3993605">
                  <a:extLst>
                    <a:ext uri="{9D8B030D-6E8A-4147-A177-3AD203B41FA5}">
                      <a16:colId xmlns:a16="http://schemas.microsoft.com/office/drawing/2014/main" val="1866316649"/>
                    </a:ext>
                  </a:extLst>
                </a:gridCol>
              </a:tblGrid>
              <a:tr h="25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34829" marR="3482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8049" marR="5804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51110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fopen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생성하거나 파일을 열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056631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닫는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254303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fgets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읽는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8388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데이터 블록을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0606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fscanf()</a:t>
                      </a:r>
                      <a:endParaRPr 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데이터 블록을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4169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단일 문자를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907460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단일 문자를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702339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위치를 ​​언급된 위치로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52942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ftell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현재 위치를 반환할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7644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66753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정수를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27315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정수를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37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14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46703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4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46343"/>
              </p:ext>
            </p:extLst>
          </p:nvPr>
        </p:nvGraphicFramePr>
        <p:xfrm>
          <a:off x="488782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42878"/>
              </p:ext>
            </p:extLst>
          </p:nvPr>
        </p:nvGraphicFramePr>
        <p:xfrm>
          <a:off x="1240337" y="2816861"/>
          <a:ext cx="3779253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25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9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n,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num.n1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num.n2 = 5 *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num.n3 = 5 * 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Failure");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Successful");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1343"/>
              </p:ext>
            </p:extLst>
          </p:nvPr>
        </p:nvGraphicFramePr>
        <p:xfrm>
          <a:off x="6729080" y="2816861"/>
          <a:ext cx="448810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0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("n1: %d\tn2: %d\tn3: %d\n", num.n1, num.n2, num.n3);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1 n2: 5 n3: 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2 n2: 10 n3: 11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3 n2: 15 n3: 16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4 n2: 20 n3: 21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FAB95-8EF1-15A4-3EE6-2ED973D8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00" y="771525"/>
            <a:ext cx="7573600" cy="60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02119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vs gets()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(char *str, int n, FILE *stream);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읽은 문자열이 복사되는 문자 배열에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복사할 최대 문자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 널 문자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입력 스트림을 식별하는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바인딩을 확인하므로 안전하게 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줄 문자가 나타나거나 문자 배열의 한계까지 계속 읽음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*gets( char *str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문자나 파일 끝까지 문자열로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바인딩된 배열을 확인하지 않으므로 사용하는 것이 안전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5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98365"/>
              </p:ext>
            </p:extLst>
          </p:nvPr>
        </p:nvGraphicFramePr>
        <p:xfrm>
          <a:off x="488782" y="882633"/>
          <a:ext cx="5371266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12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 또는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EOF(-1)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EOF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문제를 해결하기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포인터가 파일의 끝을 가리키는지 여부 확인을 위해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아닌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 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return)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2636"/>
              </p:ext>
            </p:extLst>
          </p:nvPr>
        </p:nvGraphicFramePr>
        <p:xfrm>
          <a:off x="1638687" y="2171969"/>
          <a:ext cx="28563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EOF)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End of file reached.");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Something went wrong.");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3437"/>
              </p:ext>
            </p:extLst>
          </p:nvPr>
        </p:nvGraphicFramePr>
        <p:xfrm>
          <a:off x="6668575" y="3429000"/>
          <a:ext cx="460911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1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MAX 15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MAX, stdin);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gets(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string is: Hello and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welc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최대 제한이 없어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 overflow error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반환할 수 있음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200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02591"/>
              </p:ext>
            </p:extLst>
          </p:nvPr>
        </p:nvGraphicFramePr>
        <p:xfrm>
          <a:off x="6250822" y="878757"/>
          <a:ext cx="582698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9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 내용을 읽기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6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22051"/>
              </p:ext>
            </p:extLst>
          </p:nvPr>
        </p:nvGraphicFramePr>
        <p:xfrm>
          <a:off x="114199" y="878757"/>
          <a:ext cx="5921643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6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구조체의 내용을 쓰기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(const 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3042"/>
              </p:ext>
            </p:extLst>
          </p:nvPr>
        </p:nvGraphicFramePr>
        <p:xfrm>
          <a:off x="973095" y="2633271"/>
          <a:ext cx="420385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person.bin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opened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input1 = { 1,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rohan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sharma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(&amp;input1,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person),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("Contents of the structure written successfully");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 Writing to File!");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52642"/>
              </p:ext>
            </p:extLst>
          </p:nvPr>
        </p:nvGraphicFramePr>
        <p:xfrm>
          <a:off x="6377798" y="2629220"/>
          <a:ext cx="5573027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("person1.dat",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opening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 1, "Rohan", "Sharma"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("Name: %s %s 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read_struct.id);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884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 system call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0789"/>
              </p:ext>
            </p:extLst>
          </p:nvPr>
        </p:nvGraphicFramePr>
        <p:xfrm>
          <a:off x="123824" y="817613"/>
          <a:ext cx="6606908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69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프로세스의 열린 파일을 고유하게 식별하는 정수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Table Entry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열기 요청 처리 시 생성되는 열린 파일에 대한 메모리 내 대체 구조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위치를 유지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Descriptor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요소가 파일 테이블 항목에 대한 포인터인 파일 설명자인 정수 배열 인덱스의 모음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하나의 고유한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Standard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프로세스가 시작되면 해당 프로세스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설명자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자동으로 열림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대한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table entry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참조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키보드에서 문자를 쓸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 읽고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저장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비디오 화면에 출력이 표시될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파일에서 출력되고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통해 화면의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통해 화면의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 파일을 쓰는 경우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create()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 파일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권한 지정 가능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인자로 전달되는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create(char *filename, mode_t mode);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사용되지 않은 첫 번째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descriptor(0,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예약되어 있어 프로세스에서 처음 생성할 때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디스크에 빈 파일 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file table entry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Pointing FD to FTE  return FD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Read/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Writre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파일 열기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없으면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open (const char* Path, int flags);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path: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열려는 파일의 경로입니다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 하지 않는 경우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“/”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시작하는 절대 경로 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작업하는 경우 확장자를 포함한 파일 이름만 있는 상대 경로 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flags: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파일을 여는 방법을 지정하는 데 사용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close()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끝났음을 알리고 파일 닫기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close(int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 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참조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97E9C-CF84-63D9-1FDE-BE207553D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308"/>
              </p:ext>
            </p:extLst>
          </p:nvPr>
        </p:nvGraphicFramePr>
        <p:xfrm>
          <a:off x="7415785" y="3280860"/>
          <a:ext cx="4002685" cy="3296920"/>
        </p:xfrm>
        <a:graphic>
          <a:graphicData uri="http://schemas.openxmlformats.org/drawingml/2006/table">
            <a:tbl>
              <a:tblPr/>
              <a:tblGrid>
                <a:gridCol w="1081685">
                  <a:extLst>
                    <a:ext uri="{9D8B030D-6E8A-4147-A177-3AD203B41FA5}">
                      <a16:colId xmlns:a16="http://schemas.microsoft.com/office/drawing/2014/main" val="3008631807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904426490"/>
                    </a:ext>
                  </a:extLst>
                </a:gridCol>
              </a:tblGrid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524311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4836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O_WRONLY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전용 모드 열기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87412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O_RDWR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941256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O_CREAT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없으면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3188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O_EXCL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존재 시 생성 방지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653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 APPEND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열기 및 커서를 끝으로 이동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5348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O_ASYNC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신호에 의한 입출력 제어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634883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O_CLOEXEC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대해</a:t>
                      </a: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close-on-exec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모드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2750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O_NONBLOCK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대한 차단 비활성화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6309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O_TMPFILE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지정된 경로에 이름없는 임시 파일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0854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11FBD11-CC50-CC52-3C3A-BDC8BCBF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6245"/>
              </p:ext>
            </p:extLst>
          </p:nvPr>
        </p:nvGraphicFramePr>
        <p:xfrm>
          <a:off x="7101061" y="807720"/>
          <a:ext cx="463213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read()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메모리 영역으로 지정된 크기 바이트를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read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읽은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write()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연결된 파일이나 소켓에 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write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14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281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프로세스가 프로세스에 알릴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프로세스로 전송되는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 인터럽트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신호는 정수로 식별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신호에 해당하는 비트와 함께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정수 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정수는 보류 중인 신호와 차단된 신호 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 정수를 사용하면 최대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서로 다른 신호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중이지만 각 신호가 차단된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프로세스도 정상적으로 다시 시작되지만 신호는 여전히 보류 중으로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중이고 차단되지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프로세스 코드의 루틴을 실행하여 신호를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Signal Handler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신호는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 중 하나와 연관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다양한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루틴에는 일반적으로 다음 작업 중 하나가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종료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중지된 프로세스의 차단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Stop: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차단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Defined Signal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프로세스는 거의 모든 신호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(SIGKILL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기본 신호 처리기를 사용자 고유의 처리기 기능으로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처리기 함수의 이름은 무엇이든 가질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 유형이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이고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있어야 함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sigchld_handler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Sending Signals via kill()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signal);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SIGINT);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8586"/>
              </p:ext>
            </p:extLst>
          </p:nvPr>
        </p:nvGraphicFramePr>
        <p:xfrm>
          <a:off x="8285354" y="935789"/>
          <a:ext cx="30147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SIGHUP 1 /* Hangup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SIGINT 2 /* Interrupt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SIGQUIT 3 /* Quit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SIGILL 4 /* Illegal instruction.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SIGTRAP 5 /* Trace trap.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SIGABRT 6 /* Abort. */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8592"/>
              </p:ext>
            </p:extLst>
          </p:nvPr>
        </p:nvGraphicFramePr>
        <p:xfrm>
          <a:off x="8285354" y="2621280"/>
          <a:ext cx="2184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(SIGINT,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(1)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68789"/>
              </p:ext>
            </p:extLst>
          </p:nvPr>
        </p:nvGraphicFramePr>
        <p:xfrm>
          <a:off x="8285354" y="4403558"/>
          <a:ext cx="301470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sig)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("Caught signal %d\n", sig);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signal(SIGINT,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(1) 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// when user presses ctrl-c 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3004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15834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네트워크의 두 노드를 연결하여 서로 통신하는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socket(domain, type, protocol)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소켓 설명자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domain: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도메인을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호스트의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 정의된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(IPV4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연결된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IPV6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연결된 프로세스에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 NET 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type: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통신 유형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SOCK_STREAM: TCP(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SOCK_DGRAM: UDP(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protocol: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프로토콜 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패킷의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헤더에 있는 프로토콜 필드에 나타나는 숫자와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setockopt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level,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참조하는 소켓에 대한 옵션을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주소와 포트를 재사용하는 데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bind(int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정의 데이터 구조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지정된 주소와 포트 번호에 바인딩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sv-SE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listen(int sockfd, int backlog);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소켓을 수동 모드로 전환하여 클라이언트가 연결을 위해 서버에 접근할 때까지 기다림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중인 연결 대기열이 커질 수 있는 최대 길이를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대기열이 가득 찼을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연결 요청 도착 시 클라이언트는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ECONNREFUSED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표시와 함께 오류 수신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accept(int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연결 대기열에서 첫 번째 연결 요청 추출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 연결된 소켓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사이 연결 설정되고 데이터 전송 준비 완료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connect(int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99DECA7-76F1-8CC0-B90B-DD3E365ECB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1059" y="971571"/>
            <a:ext cx="3830941" cy="49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65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46070"/>
              </p:ext>
            </p:extLst>
          </p:nvPr>
        </p:nvGraphicFramePr>
        <p:xfrm>
          <a:off x="123824" y="904194"/>
          <a:ext cx="6086384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netinet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opt = 1;;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server";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("socket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SOL_SOCKET, SO_REUSEADDR | SO_REUSEPORT, &amp;opt,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(opt)))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address.sin_addr.s_addr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INADDR_ANY;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(bind(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("bind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(listen(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("listen");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= accept(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("accept");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0163"/>
              </p:ext>
            </p:extLst>
          </p:nvPr>
        </p:nvGraphicFramePr>
        <p:xfrm>
          <a:off x="6380931" y="2062434"/>
          <a:ext cx="555163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arpa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status,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client";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Socket creation error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inet_pton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(AF_INET, "127.0.0.1",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&lt;=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nInvalid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address/ Address not supported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((status = connect(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nConnection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Failed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 1024 - 1);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6AF70E-24BB-D9D1-D779-924FB79C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4697"/>
              </p:ext>
            </p:extLst>
          </p:nvPr>
        </p:nvGraphicFramePr>
        <p:xfrm>
          <a:off x="11188660" y="2058351"/>
          <a:ext cx="74390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9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AF9E09-2607-D4C9-08DD-3DCC0A860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26301"/>
              </p:ext>
            </p:extLst>
          </p:nvPr>
        </p:nvGraphicFramePr>
        <p:xfrm>
          <a:off x="5438274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A1BB76-AFCC-A38D-451D-B661F1FA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50399"/>
              </p:ext>
            </p:extLst>
          </p:nvPr>
        </p:nvGraphicFramePr>
        <p:xfrm>
          <a:off x="6380931" y="904194"/>
          <a:ext cx="555163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 1024 - 1);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AE7395-2B1B-09A7-7F31-0C78ED766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51803"/>
              </p:ext>
            </p:extLst>
          </p:nvPr>
        </p:nvGraphicFramePr>
        <p:xfrm>
          <a:off x="11160632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75379"/>
              </p:ext>
            </p:extLst>
          </p:nvPr>
        </p:nvGraphicFramePr>
        <p:xfrm>
          <a:off x="10098157" y="2637471"/>
          <a:ext cx="183440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4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6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message sent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from server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client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message sent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43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_Generic Keyword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791"/>
              </p:ext>
            </p:extLst>
          </p:nvPr>
        </p:nvGraphicFramePr>
        <p:xfrm>
          <a:off x="304698" y="1010920"/>
          <a:ext cx="8066415" cy="555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제공된 인수 유형에 따라 명령문을 실행할 수 있는 일반 코드를 구현하는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오버로드를 모방하기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매크로로 구현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_Generic( (expression),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type_1: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type_2: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. . 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default: 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매크로와 함께 사용할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함수 오버로드를 자극하는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유형에 따라 코드를 실행하는 기능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오류에 취약하기 때문에 매크로에서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복잡한 구문과 확장된 코드의 제한된 보기로 인해 오류 발생 시 이해하고 디버그하기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18937"/>
              </p:ext>
            </p:extLst>
          </p:nvPr>
        </p:nvGraphicFramePr>
        <p:xfrm>
          <a:off x="452231" y="3998916"/>
          <a:ext cx="526168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6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67132"/>
              </p:ext>
            </p:extLst>
          </p:nvPr>
        </p:nvGraphicFramePr>
        <p:xfrm>
          <a:off x="5861446" y="3998916"/>
          <a:ext cx="221110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1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geeks(T) _Generic((T),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char* : "String",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: "Integer",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long : "Long 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default : "Others")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geeks("A"));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geeks(5));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geeks(5.12));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735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36518"/>
              </p:ext>
            </p:extLst>
          </p:nvPr>
        </p:nvGraphicFramePr>
        <p:xfrm>
          <a:off x="415923" y="998220"/>
          <a:ext cx="7648577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85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 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sequence stream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스레드에는 프로세스의 일부 속성이 있기 때문에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경량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라고도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실행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사용의 기본 단위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Similarity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공유하며 한 번에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활성화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차단되면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자체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 counter(PC), register set, stack 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Difference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서로 독립적이지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section, data section, open file, signal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resource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작업 중인 모든 주소에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무조건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시작될 수 있어 지원은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case by case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병렬성을 통해 애플리케이션을 개선하는 인기 있는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브라우저에서는 여러 탭이 서로 다른 스레드일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MS 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스레드를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텍스트 형식을 지정하고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입력을 처리하는 등의 작업을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빠르게 동작하는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생성이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문맥 전환이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쉽게 종료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통신이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 여부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표준에서 지원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참조 링크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https://www.personal.kent.edu/%7Ermuhamma/OpSystems/Myos/threads.htm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97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2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01275"/>
              </p:ext>
            </p:extLst>
          </p:nvPr>
        </p:nvGraphicFramePr>
        <p:xfrm>
          <a:off x="1423819" y="1532190"/>
          <a:ext cx="3732887" cy="33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8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sleep(1);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("Printing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 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NULL;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("Before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// =wait()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("After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exit(0);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Before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Printing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After Thread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59609"/>
              </p:ext>
            </p:extLst>
          </p:nvPr>
        </p:nvGraphicFramePr>
        <p:xfrm>
          <a:off x="6096000" y="1532190"/>
          <a:ext cx="449499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g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static int s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++s; ++g;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("Thread ID: %d, Static: %d, Global: %d\n",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++s, ++g);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3;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(void 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2, Global: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4, Global: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6, Global: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51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(1)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91535"/>
              </p:ext>
            </p:extLst>
          </p:nvPr>
        </p:nvGraphicFramePr>
        <p:xfrm>
          <a:off x="220848" y="1066744"/>
          <a:ext cx="86564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declarations-specifiers declarators 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변수 및 더 작은 범위의 함수와 매개 변수에 대해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torage duration: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변수를 위한 메모리가 설정되고 해제되는 시점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Automatic storage duration: storage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실행되었을 때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종료될 때 해제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Static storage duration: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프로그램이 실행되는 동안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location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무기한으로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참조될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Block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시점부터 변수가 속한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종료되는 지점까지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File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변수의 선언 시점부터 파일이 끝나는 곳까지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프로그램의 다른 부분들과 공유될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External linkage: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프로그램 내의 여러 개의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아마도 전부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공유될 수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Internal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파일로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안에 있는 함수들 사이에서는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No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함수 내에만 속하며 공유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       // static storage duration, file scope, external linkage 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j;     // automatic storage duration, block scope, no linkage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C678042-B233-3D29-BBE0-82F3E75C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30" y="1564250"/>
            <a:ext cx="7988880" cy="13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52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81408"/>
              </p:ext>
            </p:extLst>
          </p:nvPr>
        </p:nvGraphicFramePr>
        <p:xfrm>
          <a:off x="241700" y="1277148"/>
          <a:ext cx="3940878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4663"/>
              </p:ext>
            </p:extLst>
          </p:nvPr>
        </p:nvGraphicFramePr>
        <p:xfrm>
          <a:off x="3747700" y="1277148"/>
          <a:ext cx="434878" cy="348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84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449179" y="2381112"/>
            <a:ext cx="3940878" cy="374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26660"/>
              </p:ext>
            </p:extLst>
          </p:nvPr>
        </p:nvGraphicFramePr>
        <p:xfrm>
          <a:off x="241701" y="3324995"/>
          <a:ext cx="241204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90BF47-4D0B-45F5-119D-DC733B969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03370"/>
              </p:ext>
            </p:extLst>
          </p:nvPr>
        </p:nvGraphicFramePr>
        <p:xfrm>
          <a:off x="1344366" y="6524763"/>
          <a:ext cx="1309383" cy="30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54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12C704A-614A-E6A8-16AF-83CBD3D3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62606"/>
              </p:ext>
            </p:extLst>
          </p:nvPr>
        </p:nvGraphicFramePr>
        <p:xfrm>
          <a:off x="4691103" y="1269954"/>
          <a:ext cx="29974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246A63-EDC9-C92E-37E5-64A6C404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92752"/>
              </p:ext>
            </p:extLst>
          </p:nvPr>
        </p:nvGraphicFramePr>
        <p:xfrm>
          <a:off x="8227194" y="1267595"/>
          <a:ext cx="3628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^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공백으로 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10,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스페이스 포함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출력을 위한 데이터 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^^^^^^^^^^^^^^^^^^^a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FF981E-12F9-A151-3DD3-1E27296E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81291"/>
              </p:ext>
            </p:extLst>
          </p:nvPr>
        </p:nvGraphicFramePr>
        <p:xfrm>
          <a:off x="8227194" y="3315817"/>
          <a:ext cx="36282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공백을 포함한 문자열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﻿    s[100];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scanf("%[^\n]%*c",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길이제한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읽기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﻿scanf("%100[^\n]%*c",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%*s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공백이나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개행문자까지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무시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공백넣어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("%*c", n, ' ‘);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공백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3CC1243-DF72-6527-82AA-5C68E98D1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55020"/>
              </p:ext>
            </p:extLst>
          </p:nvPr>
        </p:nvGraphicFramePr>
        <p:xfrm>
          <a:off x="8227194" y="5504586"/>
          <a:ext cx="3628256" cy="120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09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= 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Branch Prediction Macro in Linux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19212"/>
              </p:ext>
            </p:extLst>
          </p:nvPr>
        </p:nvGraphicFramePr>
        <p:xfrm>
          <a:off x="241699" y="1277148"/>
          <a:ext cx="46284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Linux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커널에서 가장 많이 사용되는 최적화 기술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 Ref: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include/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compiler.h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likely(x)  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unlikely(x)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0)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0811"/>
              </p:ext>
            </p:extLst>
          </p:nvPr>
        </p:nvGraphicFramePr>
        <p:xfrm>
          <a:off x="1501736" y="2234836"/>
          <a:ext cx="33684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4702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!!NULL = !!0 = 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x !=0, !!(x)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입력이 무엇이든 간에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7906"/>
              </p:ext>
            </p:extLst>
          </p:nvPr>
        </p:nvGraphicFramePr>
        <p:xfrm>
          <a:off x="347848" y="1168344"/>
          <a:ext cx="865645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 register Storage Class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변수는 주소가 없어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연산자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변수와 함께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register int* a =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;)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Storage Class of a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지정하지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extern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static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상수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통해서만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구조체에서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함수 포인터를 통한 간접적인 호출은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사용되지 않을 모든 함수 선언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붙이는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 쉬운 유지보수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보이지 않는다는 것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 있는 이름들이 충돌하는 상황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space pollution)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parameter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extern int b;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int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f(int d, register int e)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 int g;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h;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 int j;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int k;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C51026-9F63-5E7B-7697-464800E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32418"/>
              </p:ext>
            </p:extLst>
          </p:nvPr>
        </p:nvGraphicFramePr>
        <p:xfrm>
          <a:off x="2865538" y="3680940"/>
          <a:ext cx="3916262" cy="2211916"/>
        </p:xfrm>
        <a:graphic>
          <a:graphicData uri="http://schemas.openxmlformats.org/drawingml/2006/table">
            <a:tbl>
              <a:tblPr/>
              <a:tblGrid>
                <a:gridCol w="623542">
                  <a:extLst>
                    <a:ext uri="{9D8B030D-6E8A-4147-A177-3AD203B41FA5}">
                      <a16:colId xmlns:a16="http://schemas.microsoft.com/office/drawing/2014/main" val="2110959437"/>
                    </a:ext>
                  </a:extLst>
                </a:gridCol>
                <a:gridCol w="1479462">
                  <a:extLst>
                    <a:ext uri="{9D8B030D-6E8A-4147-A177-3AD203B41FA5}">
                      <a16:colId xmlns:a16="http://schemas.microsoft.com/office/drawing/2014/main" val="2905681609"/>
                    </a:ext>
                  </a:extLst>
                </a:gridCol>
                <a:gridCol w="645252">
                  <a:extLst>
                    <a:ext uri="{9D8B030D-6E8A-4147-A177-3AD203B41FA5}">
                      <a16:colId xmlns:a16="http://schemas.microsoft.com/office/drawing/2014/main" val="2875163667"/>
                    </a:ext>
                  </a:extLst>
                </a:gridCol>
                <a:gridCol w="1168006">
                  <a:extLst>
                    <a:ext uri="{9D8B030D-6E8A-4147-A177-3AD203B41FA5}">
                      <a16:colId xmlns:a16="http://schemas.microsoft.com/office/drawing/2014/main" val="4104770465"/>
                    </a:ext>
                  </a:extLst>
                </a:gridCol>
              </a:tblGrid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Name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Storage Duration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Scope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Linkage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3151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external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26984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 (external)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9986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internal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82735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233447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4351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g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08133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h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1916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i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22923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j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 (external)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69272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1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Declarator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04275"/>
              </p:ext>
            </p:extLst>
          </p:nvPr>
        </p:nvGraphicFramePr>
        <p:xfrm>
          <a:off x="347848" y="1168344"/>
          <a:ext cx="8656452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안에서 바깥으로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()가 *보다 우선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                   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[10])(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리턴 함수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포인터의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타입 배열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E609034-77F3-2DFD-E516-33EE5DDA3E9F}"/>
              </a:ext>
            </a:extLst>
          </p:cNvPr>
          <p:cNvGrpSpPr/>
          <p:nvPr/>
        </p:nvGrpSpPr>
        <p:grpSpPr>
          <a:xfrm>
            <a:off x="5277125" y="1803856"/>
            <a:ext cx="3646198" cy="2244848"/>
            <a:chOff x="4949134" y="1756701"/>
            <a:chExt cx="3646198" cy="224484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8F0DC11-CFA8-4F51-FE51-0925A846E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1756701"/>
              <a:ext cx="3620013" cy="109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587FC9E-35A7-5F16-F0F1-3F5967AE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2672682"/>
              <a:ext cx="3646198" cy="1328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903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5230</TotalTime>
  <Words>22661</Words>
  <Application>Microsoft Office PowerPoint</Application>
  <PresentationFormat>와이드스크린</PresentationFormat>
  <Paragraphs>2914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1" baseType="lpstr">
      <vt:lpstr>Arial Unicode MS</vt:lpstr>
      <vt:lpstr>맑은 고딕</vt:lpstr>
      <vt:lpstr>Arial</vt:lpstr>
      <vt:lpstr>Cambria Math</vt:lpstr>
      <vt:lpstr>Courier New</vt:lpstr>
      <vt:lpstr>Times New Roman</vt:lpstr>
      <vt:lpstr>Ubuntu 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292</cp:revision>
  <dcterms:created xsi:type="dcterms:W3CDTF">2023-11-29T11:04:36Z</dcterms:created>
  <dcterms:modified xsi:type="dcterms:W3CDTF">2024-01-19T14:21:48Z</dcterms:modified>
</cp:coreProperties>
</file>