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" r:id="rId2"/>
    <p:sldId id="343" r:id="rId3"/>
    <p:sldId id="346" r:id="rId4"/>
    <p:sldId id="337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44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30" r:id="rId43"/>
    <p:sldId id="331" r:id="rId44"/>
    <p:sldId id="333" r:id="rId45"/>
    <p:sldId id="334" r:id="rId46"/>
    <p:sldId id="335" r:id="rId47"/>
    <p:sldId id="336" r:id="rId48"/>
    <p:sldId id="345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4B18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25" d="100"/>
          <a:sy n="25" d="100"/>
        </p:scale>
        <p:origin x="228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Data Structure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OS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ETC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1417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 탐색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root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기준 왼쪽 자식 노드는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작은 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큰 값을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 값 처리 불가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가능하더라도 한쪽으로 이동 시키고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방식은 똑같이 적용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(like minimum spanning tree),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우선순위 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AVL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Red-Black Tree,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(O(log N)),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순차 순회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 정보 저장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편향된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(O(N)),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작업 추가 시간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효율성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삼항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검색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자식 노드가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정렬되는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Tree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노드가 자식에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26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포인터를 포함하는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달리 각 노드에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포인터만 포함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비해 공간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공백을 가장 효율적으로 활용할 수 있도록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알바벳에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단어가 적절히 분포한 경우 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반대의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Ternary Search Tree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좋음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공통 접두사를 공유하는 경우 공간 측면에서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주어진 단어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사전에서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문자 입력하여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완성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라우팅 테이블 검색 등에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맞춤법 검사에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(O(log N)),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및 수정 용이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조정이 필요할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제한된 확장성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33E5DCF-0D74-8CF6-932F-01BE79D5733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4483" y="3038885"/>
            <a:ext cx="4787900" cy="239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2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37647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AVL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Tree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노드의 왼쪽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 높이 차이가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클 수 없는 자체 균형 이진 검색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빈번한 데이터 조회가 필요한 곳에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클 수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자체 균형 유지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조정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어려움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h+1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최소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h-1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최소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h-2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최소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+ 1 (h(0) = 1, h(1) =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Red-Black Tree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균형이 더 잘 잡혀 있지만 삽입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작업에서 많은 회전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Weak AVL Tree = Rank Balanced Tree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균형을 유지하는데 필요한 회전 수를 최소화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정의 방법이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AVL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저장되는 데이터가 동적이지 않은 환경에서 효과적</a:t>
                      </a:r>
                      <a:endParaRPr lang="en-US" altLang="ko-KR" sz="1200" b="1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AVL Tree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DD884EC-4DDE-5176-40C9-5346C9A5E45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00372" y="1036537"/>
            <a:ext cx="3041295" cy="241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9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43752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Complete Binary Tree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구조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값에 대한 빠른 접근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효율적인 삽입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배열로 효율적 구현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실시간 애플리케이션에 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이외 요소 검색에 부적합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구조를 유지하기 위한 메모리 오버헤드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우선순위 큐 구현 아닌 큐 작업에 대한 배열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 리스트 구조에 비해 느림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이항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Binary Heap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확장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이항 트리는 두 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k-1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이항 트리를 가져와 하나를 다른 하나의 왼쪽 자식으로 만들어 구성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(k=0~)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노드를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root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루트의 자식은 왼쪽에서 오른쪽으로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k-1, k-2, …, 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속성을 따름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노드를 가지는 이항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최대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 n+1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이항 트리로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Ex) n=13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1101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oder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3, 2, 0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세 개의 이항 트리로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 노드는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왼쪽 자식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6764C4BB-6379-76FC-F62C-AD4799D7292D}"/>
              </a:ext>
            </a:extLst>
          </p:cNvPr>
          <p:cNvGrpSpPr/>
          <p:nvPr/>
        </p:nvGrpSpPr>
        <p:grpSpPr>
          <a:xfrm>
            <a:off x="6850129" y="3958790"/>
            <a:ext cx="4911943" cy="2605523"/>
            <a:chOff x="6850129" y="3958790"/>
            <a:chExt cx="4911943" cy="260552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2FCC651-7A00-B226-249A-4B1ED2957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8F9FA"/>
                </a:clrFrom>
                <a:clrTo>
                  <a:srgbClr val="F8F9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50129" y="3958790"/>
              <a:ext cx="4911943" cy="2605523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A650393-20B6-10C4-1EFC-F1BF34BA98C8}"/>
                </a:ext>
              </a:extLst>
            </p:cNvPr>
            <p:cNvSpPr/>
            <p:nvPr/>
          </p:nvSpPr>
          <p:spPr>
            <a:xfrm>
              <a:off x="7815714" y="4302493"/>
              <a:ext cx="481263" cy="1058779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11A38C3-8DC6-1AC3-2161-C9682238BE51}"/>
                </a:ext>
              </a:extLst>
            </p:cNvPr>
            <p:cNvSpPr/>
            <p:nvPr/>
          </p:nvSpPr>
          <p:spPr>
            <a:xfrm>
              <a:off x="8361145" y="4831882"/>
              <a:ext cx="481263" cy="1058779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840224D-BA0C-7842-1567-D18A8A5F5018}"/>
                </a:ext>
              </a:extLst>
            </p:cNvPr>
            <p:cNvSpPr/>
            <p:nvPr/>
          </p:nvSpPr>
          <p:spPr>
            <a:xfrm>
              <a:off x="8958936" y="4308650"/>
              <a:ext cx="481263" cy="1058779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BCB207B-87CC-C47D-CC0F-DDE73EA0A8F3}"/>
                </a:ext>
              </a:extLst>
            </p:cNvPr>
            <p:cNvSpPr/>
            <p:nvPr/>
          </p:nvSpPr>
          <p:spPr>
            <a:xfrm>
              <a:off x="8330209" y="4255057"/>
              <a:ext cx="1148224" cy="17348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14DEA18-5372-6169-F177-73FA6C1984C2}"/>
                </a:ext>
              </a:extLst>
            </p:cNvPr>
            <p:cNvSpPr/>
            <p:nvPr/>
          </p:nvSpPr>
          <p:spPr>
            <a:xfrm>
              <a:off x="9533048" y="4831882"/>
              <a:ext cx="1024885" cy="16070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ACE61FA-7B9B-B33A-8BE4-1E23E01BF42C}"/>
                </a:ext>
              </a:extLst>
            </p:cNvPr>
            <p:cNvSpPr/>
            <p:nvPr/>
          </p:nvSpPr>
          <p:spPr>
            <a:xfrm>
              <a:off x="10612548" y="4318960"/>
              <a:ext cx="1096852" cy="16070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1B8C13B3-EFBB-FC27-FC5B-87931BDBDAC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800" y="7272337"/>
            <a:ext cx="6962775" cy="618172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86AFEAF-5700-78E8-8A32-1511CCFD1171}"/>
              </a:ext>
            </a:extLst>
          </p:cNvPr>
          <p:cNvSpPr txBox="1"/>
          <p:nvPr/>
        </p:nvSpPr>
        <p:spPr>
          <a:xfrm>
            <a:off x="2418995" y="6995338"/>
            <a:ext cx="13910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최소값 추출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3E102BB-D72A-4B0E-1E33-D794DFE63B0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9324" y="7499211"/>
            <a:ext cx="6381750" cy="59531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51B16F6-723D-EDB6-9B29-7655A5FDF739}"/>
              </a:ext>
            </a:extLst>
          </p:cNvPr>
          <p:cNvSpPr txBox="1"/>
          <p:nvPr/>
        </p:nvSpPr>
        <p:spPr>
          <a:xfrm>
            <a:off x="9077502" y="7044130"/>
            <a:ext cx="13910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키 감소</a:t>
            </a:r>
          </a:p>
        </p:txBody>
      </p:sp>
    </p:spTree>
    <p:extLst>
      <p:ext uri="{BB962C8B-B14F-4D97-AF65-F5344CB8AC3E}">
        <p14:creationId xmlns:p14="http://schemas.microsoft.com/office/powerpoint/2010/main" val="4018044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96575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해싱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함수를 사용하여 가변 크기의 입력에서 고정 크기의 출력을 생성하는 프로세스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 저장을 위한 인덱스 또는 위치 결정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구성요소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Key: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함수의 입력으로 문자열 또는 정수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Hash Function: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테이블이라는 배열의 요소의 인덱스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인덱스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반환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Hash Table: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키를 값에 매핑하는 구조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Collision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 키에 대해 작은 숫자를 생성하므로 충돌 가능성이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처리 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Separate Chaining(=Open Hashing)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값이 새로운 값을 가리키도록 별로의 메모리 공간 할당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 리스트 이용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Open Addressing(=Closed Hashing)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요소가 해시 테이블에 저장되고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항목에는 레코드 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NIL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포함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슬롯 검사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선형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(Linear Probing):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테이블 빈 항목에 순차적으로 데이터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 키 포함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(Quadratic Probing):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크기를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이라 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중복된 키가 있다면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H+k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(k=1~), mid square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방법으로 알려짐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이중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(Double Hashing):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해시 함수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 h(k,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= (h1(k) + I * h2(k)) % n  (k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key,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테이블 크기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음이 아닌 정수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Key-Value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데이터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사용량 감소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 및 암호화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충돌이 많을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비효율적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충돌을 피하기 어려움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NULL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허용하지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함수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(Division)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미드 스퀘어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(Mid Square)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(Folding)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곱셈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(Multiplication)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Good Hash Function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계산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 균일 배포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충돌 최소화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낮은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항목 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크기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Load Factor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 수를 테이블 크기로 나눈 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(0.75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 이상은 복잡성 증가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이전 해시 함수를 다시 해시 하거나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테이블에 더 많은 요소를 추가할 때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 균일 배포 여부 결정하는데 도움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Hashing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473E454-7620-7CE3-E726-C82A17CE5B4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00466" y="1000854"/>
            <a:ext cx="5332582" cy="21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94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36490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있는 적어도 두 사람의 생일이 같을 확률을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만들기 위해 방에 몇 명이 있어야 하는가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- 367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실제로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99.9%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만들려면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70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명만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방에 있는 적어도 두 사람의 생일이 같은 확률을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만들기 위해 방에 몇 명이 있어야 하는가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- 23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3.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 중 두 사람의 생일이 같은 확률은 얼마인가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P(same) = 1-P(diff) ≒ 1 – e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-n^2/(2*365)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P(diff) = 1*(364/365) * (363/365) * … * (1-(n-1)/365)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 ≒ sqrt( 2*365*ln(1/(1-P(same)))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log X ≒ 0.434294482 * ln 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ln X ≒ 2.302585093 * log 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Birthday Paradox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2E24EC0-3A00-5681-72B1-90AFE0CFECC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20231" y="1006618"/>
            <a:ext cx="4010025" cy="156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03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38636"/>
              </p:ext>
            </p:extLst>
          </p:nvPr>
        </p:nvGraphicFramePr>
        <p:xfrm>
          <a:off x="177800" y="830019"/>
          <a:ext cx="11811000" cy="5989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89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vertice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간선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(edge)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구성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G(V, 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 행렬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(Adjacency Matrix): bool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간선 여부 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 리스트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(Adjacency List):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정점과 연결된 정점을 모두 표현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크기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정점 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무방향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(Undirected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(Directed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(Weighted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비가중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(Unweighted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(Finite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유한한 정점과 간선을 가지는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(Infinite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사소한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Trivaial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Singleton = Single Vertex Graph):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정점과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간선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간단한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(Simple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 쌍 사이에 둘 이상의 간선을 포함하지 않는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다중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(Multi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 간선은 포함하지만 자체 루프를 포함하지 않는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널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(Null = Edgeless = Isolated = Discrete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정점은 있지만 간선은 없는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완전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(Complete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정점이 모든 정점과 연결된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(Pseudo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루프와 여러 개의 간선을 갖는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(Regular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정점이 동일한 차수를 갖는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이분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(Bipartite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라벨이 붙은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(Labeled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정점과 간선에 라벨이 붙은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하위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(Spanning Subgraph):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정점이 동일하고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간선의 일부가 동일한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(Tree)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(Cycle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희소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(Sparse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 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&gt;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 수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조밀한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(Dense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 수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복잡한 시스템과 관계를 모델링하고 분석하는데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시각화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계산 비용이 많이 듦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 결과 해석은 주관적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노이즈 및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이상값에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취약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–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CD4AA96-7200-C4F2-2744-74E4BE3AE62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79052" y="1006618"/>
            <a:ext cx="3496845" cy="18508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F410157-9321-9243-F4F5-8C4CB7D392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35107" y="3075060"/>
            <a:ext cx="3553693" cy="185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153728"/>
              </p:ext>
            </p:extLst>
          </p:nvPr>
        </p:nvGraphicFramePr>
        <p:xfrm>
          <a:off x="564188" y="1239698"/>
          <a:ext cx="5100712" cy="461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071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8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DFS(Depth First Search)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Edge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기반 기술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루트 노트에서 순회 시작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방문하지 않는 노드가 없을 때까지 진행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하위 트리 구축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소스와 먼 곳에 있는 것을 찾을 때 효과적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역추적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BackTracking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BFS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적은 메모리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빠름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loop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가능성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Stack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사이클 감지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 찾기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토폴로지 정렬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 예약에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이분형 인지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웹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크롤러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미로 생성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모델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요구 사항은 검색 그래프와 관련해 선형적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경로가 아닌 해결책을 찾는다면 시공간 복잡도 감소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가장 왼쪽 경로를 영원히 따라갈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 찾기를 보장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이상인 경우 최소 해결책을 찾는 다는 보장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– (2)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25E2D5C-4BDA-2481-B2FE-CF1A77A11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276123"/>
              </p:ext>
            </p:extLst>
          </p:nvPr>
        </p:nvGraphicFramePr>
        <p:xfrm>
          <a:off x="6206219" y="1239698"/>
          <a:ext cx="5421593" cy="461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5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8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BFS(Breadth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First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최단 경로를 찾는 정점 기반 기술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레벨 이동 전 모든 노드를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레벨별로 트리 구축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소스와 가까운 정점을 검색하는데 효과적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이웃 고려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Queue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비가중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그래프의 최단 경로 및 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 그래프에 대한 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가중치가 음수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P2P,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 엔진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크롤러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소셜 네트워킹 웹사이트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GPS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네비게이션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 감지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 찾기 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해결책을 무조건 찾음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이상인 경우 최소 해결책 찾음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깊이에 따라 저장 요구사항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코딩 쉬움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요구 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673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7AE3A-DD30-3C9D-5525-B4C939434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C3944A4-CF6C-FB35-0049-7F2BD5D8C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703372"/>
              </p:ext>
            </p:extLst>
          </p:nvPr>
        </p:nvGraphicFramePr>
        <p:xfrm>
          <a:off x="113337" y="868118"/>
          <a:ext cx="5644067" cy="461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406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8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 행렬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(Adjacency Matrix)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노드에서 다른 노드로 가기 위한 간선 여부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adj[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][j]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노드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j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가는 간선 여부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nVertex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용이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 확인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노드에 연결된 모든 모드를 방문할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O(V)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시간 소비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 리스트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(Adjacency List)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노드에 연결된 노드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[+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adj[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번호가 리스트 형태로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 있는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[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 수에 비례한 메모리 차지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노드끼리의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연결을 확인할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O(V)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ABF2B2C-0981-7372-DFC7-B4C2FFA75A80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BDE30E2-9F07-23C3-91D9-4150A8633D8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98E2BC0-187E-E2D4-134E-8D8A1E8854A7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B366A16-076A-165B-B2B6-6FA84B201AE2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E41C43-FD23-34E1-53CA-21702D57D3D2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– (3)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8865BC-9F5C-54B4-8616-787A78D7AE2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FF11215-05E1-AA82-BF32-47E3AD8F291D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24A41D57-81AE-28A5-6D02-5BA16BD7B0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3B12CC8-85D1-DB18-E6A0-5574E7AB65CC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866EAFA-BBE8-D24A-EC10-4D23CCCB6F0B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EF7BD8-B028-54A0-9666-275159A01CB3}"/>
              </a:ext>
            </a:extLst>
          </p:cNvPr>
          <p:cNvGraphicFramePr>
            <a:graphicFrameLocks noGrp="1"/>
          </p:cNvGraphicFramePr>
          <p:nvPr/>
        </p:nvGraphicFramePr>
        <p:xfrm>
          <a:off x="6206219" y="1239698"/>
          <a:ext cx="5421593" cy="461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5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8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BFS(Breadth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First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최단 경로를 찾는 정점 기반 기술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레벨 이동 전 모든 노드를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레벨별로 트리 구축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소스와 가까운 정점을 검색하는데 효과적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이웃 고려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Queue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비가중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그래프의 최단 경로 및 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 그래프에 대한 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가중치가 음수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P2P,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 엔진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크롤러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소셜 네트워킹 웹사이트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GPS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네비게이션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 감지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 찾기 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해결책을 무조건 찾음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이상인 경우 최소 해결책 찾음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깊이에 따라 저장 요구사항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코딩 쉬움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요구 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751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8DCEC1-BCC6-4B21-E16F-5DC955F1B7CF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727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2313C-9053-1DE1-4782-B9101FFE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1BB1177-A406-8E7B-824D-7878F551C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388130"/>
              </p:ext>
            </p:extLst>
          </p:nvPr>
        </p:nvGraphicFramePr>
        <p:xfrm>
          <a:off x="125129" y="868118"/>
          <a:ext cx="61394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94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64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한쪽에서 시작해서 원하는 요소를 찾을 때까지 검색하고 그렇지 않으면 끝까지 검색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element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동일한 것으로 간주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If key==element, return index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If key != element, return -1 or false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정렬여부 상관없이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메모리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소규모 데이터세트에 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대규모 데이터세트에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13A9B-0848-E592-6377-60C83570E45F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7E8786-2F89-FCD0-82D1-BE7FB4476F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9393A4E-884E-E3B3-41C9-99902FC9E81A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5F41DBE-A6DA-3995-4C1B-71BE126EC13C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BE13E-3B14-3F5D-0371-EFA8A5EF0A56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Linear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E76CBF-210C-ED76-4AB3-12540B114F4C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D78F8C-3A12-D5CA-B97F-4416F248233C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50D71F24-66D1-DA24-94AE-57561E4D32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BD41DCB-690C-2C9C-2E01-9C0D8A9E9E8A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1A9F869-A5F4-5228-80EA-A379326552AD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DDFD780-D751-F8C3-6B43-EA2A2FC5B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64576"/>
              </p:ext>
            </p:extLst>
          </p:nvPr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F198488-CB8E-1030-42CE-C9056711FC92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2D69F96-83C7-7B7A-85A9-2239D6929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956715"/>
              </p:ext>
            </p:extLst>
          </p:nvPr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A21B65E9-4E2E-E806-5C5B-7B52A2873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153" y="949015"/>
            <a:ext cx="3882349" cy="1364976"/>
          </a:xfrm>
          <a:prstGeom prst="rect">
            <a:avLst/>
          </a:prstGeom>
        </p:spPr>
      </p:pic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DA1D1769-5582-35DD-A44A-A04D9D5F9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346508"/>
              </p:ext>
            </p:extLst>
          </p:nvPr>
        </p:nvGraphicFramePr>
        <p:xfrm>
          <a:off x="143872" y="2525760"/>
          <a:ext cx="2527928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2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LinearSearch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77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A0C2887-66D7-1AA2-AECD-2DAD9C901068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4A541C-D700-B0FE-A1C6-4DD8B8443FE5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BBDDC9-3BA8-75B6-C953-D8DF2315A8F7}"/>
                </a:ext>
              </a:extLst>
            </p:cNvPr>
            <p:cNvSpPr txBox="1"/>
            <p:nvPr/>
          </p:nvSpPr>
          <p:spPr>
            <a:xfrm>
              <a:off x="0" y="171246"/>
              <a:ext cx="68326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Structure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0E9BA3-5B7F-C44E-FD4D-E603AD6652C6}"/>
              </a:ext>
            </a:extLst>
          </p:cNvPr>
          <p:cNvSpPr txBox="1"/>
          <p:nvPr/>
        </p:nvSpPr>
        <p:spPr>
          <a:xfrm>
            <a:off x="182946" y="1513295"/>
            <a:ext cx="1200905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Data Structure</a:t>
            </a:r>
            <a:r>
              <a:rPr lang="en-US" altLang="ko-KR" sz="2600" b="1" dirty="0">
                <a:solidFill>
                  <a:srgbClr val="0000FF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∙ ∙ ∙ ∙ ∙ ∙ ∙ ∙ ∙ ∙ ∙ ∙ ∙ ∙ ∙ ∙ ∙ ∙ ∙ ∙ ∙ ∙ ∙ ∙ ∙ ∙ ∙ ∙ ∙ ∙ ∙ ∙ ∙ ∙ ∙ ∙ </a:t>
            </a: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Array  ∙ ∙ ∙ ∙ ∙ ∙ ∙ ∙ ∙ ∙ ∙ ∙ ∙ ∙ ∙ ∙ ∙ ∙ ∙ ∙ ∙ ∙ ∙ ∙ ∙ ∙ ∙ ∙ ∙ ∙ ∙ ∙ ∙ ∙ ∙ ∙ ∙ ∙ ∙ ∙ ∙ ∙ 4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String ∙ ∙ ∙ ∙ ∙ ∙ ∙ ∙ ∙ ∙ ∙ ∙ ∙ ∙ ∙ ∙ ∙ ∙ ∙ ∙ ∙ ∙ ∙ ∙ ∙ ∙ ∙ ∙ ∙ ∙ ∙ ∙ ∙ ∙ ∙ ∙ ∙ ∙ ∙ ∙ Skip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Linked List  ∙ ∙ ∙ ∙ ∙ ∙ ∙ ∙ ∙ ∙ ∙ ∙ ∙ ∙ ∙ ∙ ∙ ∙ ∙ ∙ ∙ ∙ ∙ ∙ ∙ ∙ ∙ ∙ ∙ ∙ ∙ ∙ ∙ ∙ ∙ ∙ ∙ ∙ 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Stack  ∙ ∙ ∙ ∙ ∙ ∙ ∙ ∙ ∙ ∙ ∙ ∙ ∙ ∙ ∙ ∙ ∙ ∙ ∙ ∙ ∙ ∙ ∙ ∙ ∙ ∙ ∙ ∙ ∙ ∙ ∙ ∙ ∙ ∙ ∙ ∙ ∙ ∙ ∙ ∙ ∙ ∙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Queue  ∙ ∙ ∙ ∙ ∙ ∙ ∙ ∙ ∙ ∙ ∙ ∙ ∙ ∙ ∙ ∙ ∙ ∙ ∙ ∙ ∙ ∙ ∙ ∙ ∙ ∙ ∙ ∙ ∙ ∙ ∙ ∙ ∙ ∙ ∙ ∙ ∙ ∙ ∙ ∙ ∙ 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Tree ∙ ∙ ∙ ∙ ∙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Hashing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Graph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Set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Map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Advanced ∙ ∙ ∙ ∙ ∙ ∙ ∙ ∙ ∙ ∙ ∙ ∙ ∙ ∙ ∙ ∙ ∙ ∙ ∙ ∙ ∙ ∙ ∙ ∙ ∙ ∙ ∙ ∙ ∙ ∙ ∙ ∙ ∙ ∙ ∙ ∙ ∙</a:t>
            </a:r>
            <a:endParaRPr lang="ko-KR" altLang="en-US" sz="26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210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AFED-389F-E7B9-7C1B-4C9F0A615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6254FF6-1B6B-A638-D367-9A9FDBAB9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273842"/>
              </p:ext>
            </p:extLst>
          </p:nvPr>
        </p:nvGraphicFramePr>
        <p:xfrm>
          <a:off x="125129" y="868118"/>
          <a:ext cx="724843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843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64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Sentinel Linear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기존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비교 횟수가 줄어듦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범위를 벗어난 비교를 피하기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sentinel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element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추가 비교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마지막 요소를 검색할 요소로 대체 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range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검사를 하지 않고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 Search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최악의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비교 횟수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N+2 )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일치하는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sentinel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값을 배열의 끝에 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(loop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stop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역할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11DE711-A91A-635A-D2A9-C475EDFF5D9F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7E4B6F-69CB-B615-A7A1-66449347EBB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A6B1FED-07C9-6A45-77E5-92BE55AD3D92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FA566D7-09A7-B510-BA6F-B10B47936D4E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C19AEF-3087-A728-55FD-3142E5F4AF1F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Sentinel Linear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186481-AA17-9C76-63B1-1F7F6C20DBD2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92285F4-801E-9CAC-5BA5-D2F8140D7BA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EBC02744-0650-EE38-C085-4488EE6CFE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35A0F2F-667E-5A3D-AA56-59754AA51BE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42FA14-9EFB-C5F9-F24B-97333B42F1CF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7F15378-387B-8B75-8B1D-22055AFFBD29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824BD71-8A0D-BF95-0248-056827464F48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64C6A2A-DBA5-6DFB-2E6B-66CAD3546D9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C1DCE4B9-4D11-A434-2786-471F2617F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877895"/>
              </p:ext>
            </p:extLst>
          </p:nvPr>
        </p:nvGraphicFramePr>
        <p:xfrm>
          <a:off x="125129" y="2606603"/>
          <a:ext cx="293570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57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SentinelLinearSearch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last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[size-1];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if(last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size-1;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[size-1] =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!=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&lt;size-1) ?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077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F4880-7F39-0B1C-0559-3098689E5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7E8CE4A-1411-4577-FC69-403B1A4B9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99507"/>
              </p:ext>
            </p:extLst>
          </p:nvPr>
        </p:nvGraphicFramePr>
        <p:xfrm>
          <a:off x="125129" y="868118"/>
          <a:ext cx="5970871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08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64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정렬된 배열에서 반복적으로 검색 간격을 반으로 나누어 조사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 요소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(lower bound),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(upper bound)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검색에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middle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 value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비교하며 조사 방향 설정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선형 검색보다 빠름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 메모리에 저장된 대규모 데이터세트 검색에 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배열이 정렬되야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구조가 연속적 메모리 위치에 저장되야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Monotonic Function(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단조 함수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 순서를 따르는 함수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Predicate Function(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술어 함수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입력을 받아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true/false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반환하는 함수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monotonic predicate function: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 상태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변할 수 있는 함수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ABB553-001F-8845-9F11-7AF5CF2B6060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B91A46-4977-E5AC-45E8-2E3ED99E11AB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787DE3D-6CCB-1BBE-3422-D30BCDFCB294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2C452DD-D7A8-8255-521E-39B7C8D261C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38981-CA21-B59A-DAC3-1AFA7CFA2AB2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Binary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CD6BEA-A480-3DF2-2059-3ECA624FA699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5C5D9E0-6D8B-CDB0-5907-9B975BB7C1A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5824E8C2-B469-8796-2FC9-BE146C8E4D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C9F9669-EFE5-07C5-E761-8547762F1E8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C96854-4800-FB6F-9274-945B7172F6C1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DC39CBB-F371-AA8D-97A8-16AAD848A32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F938E24-F948-5631-A33D-D133F3F62977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D7BF87D-03D4-A405-84B7-26EADBB7C79D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2E28077-E809-D795-2F60-0B3C4E649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309640"/>
              </p:ext>
            </p:extLst>
          </p:nvPr>
        </p:nvGraphicFramePr>
        <p:xfrm>
          <a:off x="125129" y="4021491"/>
          <a:ext cx="3159938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9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IterativeBinarySearch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l, int r,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while(l &lt;= r){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 =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l+r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&gt;&gt;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[m] &lt;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l = m+1;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 = m-1;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AC66147-1CC6-445B-13B3-95262D6AB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817" y="868118"/>
            <a:ext cx="5718263" cy="2993727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F691C45-006C-3D11-1C7A-FA3EB74B0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026372"/>
              </p:ext>
            </p:extLst>
          </p:nvPr>
        </p:nvGraphicFramePr>
        <p:xfrm>
          <a:off x="3531521" y="4021491"/>
          <a:ext cx="3375837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583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RecursiveBinarySearch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l, int r,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if(l &lt;= r){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 =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l+r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&gt;&gt;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[m] &lt;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RecursiveBinarySearch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m+1, r,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RecursiveBinarySearch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l, m-1,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521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6EFE4-2AE4-F647-70AF-F2ACDF878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12637D0-0932-83E3-A935-7F51F22B8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41763"/>
              </p:ext>
            </p:extLst>
          </p:nvPr>
        </p:nvGraphicFramePr>
        <p:xfrm>
          <a:off x="125128" y="868118"/>
          <a:ext cx="904774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74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64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Meta Binary(One-Sided Binary)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증분적으로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구성하는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비교 횟수를 줄이기 위해 설계됨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(loop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반복에 대한 비교 수행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 수행횟수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(int)log(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arr.size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()-1)+1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핵심 아이디어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크기를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표현할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순차적으로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MSB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까지 단일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임시로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값과 비교를 진행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크기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8  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range: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0~7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 Bits  □□□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(□: 0, ■: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■□□  index=4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해당하는 배열의 값과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비교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크면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MSB =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작으면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MSB=0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분기점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1) ■■□ 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클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index=6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해당하는 배열의 값과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비교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분기점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1) □■□ 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작을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index=2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해당하는 배열의 값과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비교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부분에 가까울 수록 적은 비교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끝 부분에 가까울 때 많은 비교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659F509-50EB-A94D-5A86-8E84D722FA39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278C301-2C04-5E07-CA45-9039165C7474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0E96CBA-A79F-3804-CF99-966C12C891E2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C1D788A8-5028-7017-FC7D-1490439906A6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FE299-4146-EA87-7E24-E74B0BB4C76C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Meta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Binary(One-sided Binary)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00687A-6E15-B8AC-78D9-4A2C86F15862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CDED9FE-7455-168F-8C52-C9FA0861A91E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ECC44F63-DE3C-1895-38EA-C8AAB26576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E790D26-F0C3-993B-9BC7-0F6F5BB7594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501A24-4B89-9FF1-F5B1-DD257A80E56B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2BFFD69-9FBB-9622-6578-FD0AC4993E9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DA94E9D-47F7-E1B0-F8C9-3E6D5FA6FEE7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8BCCE79-3497-FD1D-2A80-E05371F3405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905A65C-EEA8-B334-BFB6-935AAB238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103557"/>
              </p:ext>
            </p:extLst>
          </p:nvPr>
        </p:nvGraphicFramePr>
        <p:xfrm>
          <a:off x="125128" y="3429000"/>
          <a:ext cx="547677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7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MetaBinarySearch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nBit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log2(size-1)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pos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nBit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pos;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new_pos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pos | (1 &lt;&lt;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);// 1&lt;&lt;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2^i, Set bits to 1 sequentially starting from MSB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new_pos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size) &amp;&amp; (key &gt;=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new_pos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pos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new_pos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;//Set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i-th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bit based on MSB to 1 when key is bigger than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new_pos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 == key) ? pos :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098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514B4-7666-75F3-17A9-859353D7C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354E6B4-E537-7DAB-C83C-4C6B9147A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438519"/>
              </p:ext>
            </p:extLst>
          </p:nvPr>
        </p:nvGraphicFramePr>
        <p:xfrm>
          <a:off x="125128" y="868118"/>
          <a:ext cx="1055584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58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64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Ternary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정렬된 배열 내에서 대상 값의 위치를 찾는데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O(log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Unimodal function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max/min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찾을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(binary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못함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비선형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에는 사용 불가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monotonic function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max/min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찾는 것이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느림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찾기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표현식 평가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bitonic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sequence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bitonic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point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찾기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Unimodal Function(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단봉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어떤 값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 &lt;= m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monotonically increasing, x &gt;= 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monotonically decreasing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 함수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반대도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m=global max/min point)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Bimodal Function: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local max/min point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갖는 함수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봉우리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Bitonic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증가하다가 감소하는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sequence(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오름차순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내림차순도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bitonic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감소하거나 증가하는 부분이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비어있는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bitonic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A2D9448-F1BF-86FC-B3EE-6A8CA2A0DE62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E7F2FFC-E10D-34FB-3EFD-CFED64F9002E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FBC6674-364F-89D5-D1BC-71F1D6DD483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B4D2B00-4A5A-66B1-057B-0B52742ABCB9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5DE8BB-1DB1-FEB3-005E-D4AC5AA3FFE6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Ternary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702CEB-771D-1849-49F0-9236B2C963CF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8F81031-F3A8-B80A-36E6-C0D5E11154C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6400B233-289D-379A-AAFD-26032DF50C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727FC05-EF6A-D185-3B6D-0AAD285EAE29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FB176D7-9AD2-1B9C-E921-3CEFEC94C3FB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F385A72-EC65-6294-F0ED-FF55166501BC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0EE7FD1-DAFE-FFB3-FED2-7C4CFE7DFA2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5E6841D-F6FF-FD0D-C521-00CA325E4C2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B56BB176-AF8C-FE76-D7C6-931F66FF0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15510"/>
              </p:ext>
            </p:extLst>
          </p:nvPr>
        </p:nvGraphicFramePr>
        <p:xfrm>
          <a:off x="125129" y="3429000"/>
          <a:ext cx="3657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IterativeTernarySearch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l, int r,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while(l &lt;= r){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mid1 = l+(r-l)/3;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mid2 = r-(r-l)/3;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[mid1]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mid1;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[mid2]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mid2;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if(key 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[mid1])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 = mid1-1;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 if(key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[mid2])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l = mid2+1;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l = mid1+1;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 = mid2-1;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2CBE2BF-960C-7159-5CA3-D7658D501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675234"/>
              </p:ext>
            </p:extLst>
          </p:nvPr>
        </p:nvGraphicFramePr>
        <p:xfrm>
          <a:off x="4007139" y="3429000"/>
          <a:ext cx="386632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63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RecursiveTernarySearch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l, int r,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if(l &lt;= r){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mid1 = l + (r-l)/3;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mid2 = r - (r-l)/3;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[mid1]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mid1;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[mid2]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mid2;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if(key 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[mid1])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RecursiveTernarySearch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l, mid1-1,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 if(key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[mid2])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RecursiveTernarySearch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mid2+1, r,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RecursiveTernarySearch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mid1+1, mid2-1,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075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89CB4-0199-F6EA-A32D-2F15645F4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78FA233-FD1B-27C7-BCF3-507531EE0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491514"/>
              </p:ext>
            </p:extLst>
          </p:nvPr>
        </p:nvGraphicFramePr>
        <p:xfrm>
          <a:off x="125128" y="868118"/>
          <a:ext cx="774833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33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14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Jump Search</a:t>
                      </a:r>
                      <a:r>
                        <a:rPr lang="en-US" altLang="ko-KR" sz="12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(Not important)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정렬된 배열 내에서 대상 값의 위치를 찾는데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고정된 간격 또는 모든 요소를 검색하는 대신 일부 요소를 건너 뛰어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적은 수의 요소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: Linear(O(n)) &lt; Jump &lt; Binary(O(log n))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Linear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성능은 좋음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쉬움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1762699-F333-BB88-C925-89F66C5C5646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92FA111-C3D3-74C5-A133-AF1D53DD0053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AD3EBB1-115F-A10E-4CD2-1E581CB362E4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7E5D93D-FD5F-DA37-EF28-58083949B40D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3D326-F91B-3F83-8D3E-F777F70D2A57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Jump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03B7-B2E0-888F-02E5-F7989140C7D7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26B46CC-DE05-69D3-822F-D66F983E6D3D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0E803AB7-007F-E72A-E96B-14386734D9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3FE0E94-B48F-4F65-B071-49707EAD5DAA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30D2678-87F8-8EC7-9C4C-149DE6CD135F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10CABC6-B0F1-28AC-370B-B962664FB6DC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C80D6D7-78BC-4CA3-F0AE-FBED8A1CFE65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E4E0B11-D1F6-F015-A01B-19064E974D39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AB90449-077A-CBA4-1A5C-819A9DCC6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882824"/>
              </p:ext>
            </p:extLst>
          </p:nvPr>
        </p:nvGraphicFramePr>
        <p:xfrm>
          <a:off x="125128" y="2234152"/>
          <a:ext cx="3830855" cy="30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85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JumpSearch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step = sqrt(size);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interval = step;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[min(step, size)-1] &lt; key){</a:t>
                      </a:r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//Move index by using step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step;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step += interval;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size)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key){</a:t>
                      </a:r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//Linear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min(step, size))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321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A9388-AF44-A0C3-DE99-E54B0451A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5BEA47B-FCE9-4BCE-7801-6A6290755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627003"/>
              </p:ext>
            </p:extLst>
          </p:nvPr>
        </p:nvGraphicFramePr>
        <p:xfrm>
          <a:off x="125129" y="868118"/>
          <a:ext cx="715197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9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14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Interpolation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정렬되고 요소가 균일하게 분포된 배열에서 특정 요소를 검색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Binary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다르게 검색하는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 다른 위치로 이동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Position(index) of Linear Interpolation = low + (( x-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[low])*(high-low))/(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[high]-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 Formula Derivation(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수식 도출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- y= m*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x+c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(y=value, x=index)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[high] = m*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high+c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∙ ∙ ∙ ∙ 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 = m*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low+c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∙ ∙ ∙ ∙ ∙ (2)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- x = m*pos + c ∙ ∙ ∙ ∙ ∙ ∙ ∙ ∙ ∙ (3)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- m = 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[high]-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[low])/(high-low) ∙ ∙ ∙ ∙ ∙ ∙ ∙ (1)-(2)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- x-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 = m*(pos-low) ∙ ∙ ∙ ∙ ∙ ∙ ∙ ∙ ∙ ∙ ∙ ∙ ∙ ∙ (3)-(2)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 pos = low + (x-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[low])*(high-low)/(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[high]-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A0CAB07-05AF-622A-0912-AC4C24C6B73F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58FE35-0793-BF22-8F36-520DF6813032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3E87781-116E-C640-8658-BAA806BFBB26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C73068D-D66F-D3A4-5D66-D1632DB4CBEB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97B25-7BBA-3FC9-FDB5-694541F726B9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Interpolation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1DB047-8DE5-ABB2-C552-B8B926B8702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3FB6960-2FD4-7B87-A1E3-50EDA9D086C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A02CA649-E544-224F-7A92-760428CC11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5C6F4E8-CD84-9DE9-18C8-150F6F39154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6FBC73-4D5E-2328-4ECF-8D1938776EA3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010906F-5BE1-F312-6D31-0BDD0B22409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861C746-C0BE-0DA4-157F-10CAC5339681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7CBA880-D1CC-B0F6-464A-171FF31C4AEA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22A48B5-E9AA-0BEC-EC2D-E02D27FF2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21292"/>
              </p:ext>
            </p:extLst>
          </p:nvPr>
        </p:nvGraphicFramePr>
        <p:xfrm>
          <a:off x="167237" y="3794760"/>
          <a:ext cx="431813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13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RecursiveInterpolationSearch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pos;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if(low &lt;= high &amp;&amp; key &gt;=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 &amp;&amp; key &lt;=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pos = low + ((double)(key-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[low])*(high-low)/(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[high]-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pos;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if(key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RecursiveInterpolationSearch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pos+1, high,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if(key 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RecursiveInterpolationSearch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pos-1,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1565A6-8C9C-578A-D946-859B19A7D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966498"/>
              </p:ext>
            </p:extLst>
          </p:nvPr>
        </p:nvGraphicFramePr>
        <p:xfrm>
          <a:off x="4644482" y="3794760"/>
          <a:ext cx="4436063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606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IterativeInterpolationSearch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while(low &lt;= high &amp;&amp; key &gt;=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 &amp;&amp; key &lt;=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if(low ==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return low;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pos = low + ((double)(key-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[low])*(high-low)/(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[high]-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pos;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if(key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low = pos+1;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high = pos-1;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344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95D2F-BF42-409F-F9DD-4FEB161D8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F7F291F-3B03-E145-5812-891159709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01660"/>
              </p:ext>
            </p:extLst>
          </p:nvPr>
        </p:nvGraphicFramePr>
        <p:xfrm>
          <a:off x="125129" y="868118"/>
          <a:ext cx="847412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41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14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Exponential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정렬된 배열에서 요소 찾기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(Finding Element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Range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하위 배열 크기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시작해서 마지막 요소와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비교하고 하위 배열 마지막 요소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&lt;key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때까지 반복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(Search Range: 1, 2(1~2), 4(2~4), 8(4~8)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Unbounded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유용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Bounded array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성능 좋음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(target’s 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낮을수록 좋음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320BC14-E670-DADC-9D62-2873DA1BFC36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168602C-2963-91B1-7C06-88C03F584741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ABFF0EA-E3CE-1D8B-F7FC-7424091A4EEF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194BDF8-36A5-073D-B2EB-EE5D02339B8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64D38-6004-4E4A-8F59-66986176B645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Exponential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55F41C-132E-1C1B-F1B7-1E122F90A96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CA9AFED-0FB1-AA4C-74B5-966E695818A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93DFECEE-023C-D812-AB9E-7B1DFAFA9E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B4A2D4B-5FC5-05A1-A025-A04CE36EDFC8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B43B2A-10A2-31F9-6D56-B4F49C7524C9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CFAEC2D-C1F4-D40B-03A7-DA1B899C4018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C7B515E-6EF2-F193-9EC2-26F5ECCCD484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AF968CD-C0EB-BC9F-9A2D-C48019D8595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F4DA33F-0015-129C-7505-5CFCB2727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873405"/>
              </p:ext>
            </p:extLst>
          </p:nvPr>
        </p:nvGraphicFramePr>
        <p:xfrm>
          <a:off x="125129" y="2307365"/>
          <a:ext cx="346148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4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RecursiveExponentialSearch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 &amp;&amp;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RecursiveBinarySearch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/2, min(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size-1),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8216C5-3532-6871-DFA9-6475605BC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922911"/>
              </p:ext>
            </p:extLst>
          </p:nvPr>
        </p:nvGraphicFramePr>
        <p:xfrm>
          <a:off x="3784227" y="2307365"/>
          <a:ext cx="3273833" cy="30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383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IterativeExponentialSearch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if(size ==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 &amp;&amp;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l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r = min(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while(l &lt;= r){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mid =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l+r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&gt;&gt;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mid;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 if(key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l = mid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 = mid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235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BB44E-C53E-F537-44C7-CE59DD25F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12CE860-CD0A-130C-6766-C57962596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284638"/>
              </p:ext>
            </p:extLst>
          </p:nvPr>
        </p:nvGraphicFramePr>
        <p:xfrm>
          <a:off x="125129" y="868118"/>
          <a:ext cx="906967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96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14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Fibonacci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정렬된 배열에서 요소 찾기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(Binary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같이 분할 정복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Binary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다르게 다른 크기로 배열을 나누고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연산 대신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+,-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후속 단계에서 상대적으로 더 가까운 요소 검사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Range Elimination: F(n-2) ≒ (1/3)*F(n), F(n-1) ≒ (2/3)*F(n) 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유사값이므로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F(n) = F(n-1) + F(n-2) ≒ (1/3)*F(n)+(2/3)*F(n)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아이디어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길이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같거나 보다 큰 가장 작은 피보나치 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찾기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범위는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Fib(m-2)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부분과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Fib(m-1)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부분으로 나뉨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Fib(m-2)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마지막 요소보다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작으면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 = m-2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Fib(m-2)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마지막 요소보다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크면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 = m-1, 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offset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재설정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EEC1CE8-67FE-2582-7801-23E8B539AF0F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23C1D5-6A8F-C978-CEA8-5FDCB37FCF75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FF75EFB-31F8-327F-E0AB-39420EC1305F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A7A4D7D-9CCC-B1CF-A948-2DB9526D0ADE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ED5A5-5A45-1EDF-B68F-A17510F15B26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Fibonacci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5DFC7F-8E46-7519-4A1A-E6B58450F645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13F4291-D7AC-A9A8-D11C-56BCD17B09C3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436F4FE2-47F6-03AD-CCF8-1B42E46E0C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60C4733-B8EE-ACC6-66C0-98E2C9489FBE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488A382-4A2E-2DB8-5025-BDEA620EA2E9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DE383ED-8047-78BC-953E-A5B4E1B1047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7C97C91-DB09-8E41-EC43-3531FFA2472E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BB8E606-0BD7-42DB-0E32-A8C0BC5EA2A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0B0ECE6-3033-FCD2-30B6-60D6D9B11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725487"/>
              </p:ext>
            </p:extLst>
          </p:nvPr>
        </p:nvGraphicFramePr>
        <p:xfrm>
          <a:off x="9315637" y="868118"/>
          <a:ext cx="2734983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49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FibonacchiSearch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fib2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fib1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fib3 = fib1 + fib2;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while(fib3 &lt;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fib2 = fib1;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fib1 = fib3;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fib3 = fib1 + fib2;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offset =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while(fib3 &gt; 1){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min(offset+fib2, size-1);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if(key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fib3 = fib1;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fib1 = fib2;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fib2 = fib3 - fib1;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offset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 if(key 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fib3 = fib2;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fib1 = fib1 - fib2;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fib2 = fib3 - fib1;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if(fib1 &amp;&amp;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[offset+1]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offset+1;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959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AC379-26D9-9B09-F4DA-6F8CB25DA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984DE5D-13BE-C049-45C4-002AE5EA2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723677"/>
              </p:ext>
            </p:extLst>
          </p:nvPr>
        </p:nvGraphicFramePr>
        <p:xfrm>
          <a:off x="245965" y="7205418"/>
          <a:ext cx="906967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96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14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Ubiquitous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정렬된 배열에서 요소 찾기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(Binary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같이 분할 정복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Binary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다르게 다른 크기로 배열을 나누고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연산 대신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+,-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후속 단계에서 상대적으로 더 가까운 요소 검사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Range Elimination: F(n-2) ≒ (1/3)*F(n), F(n-1) ≒ (2/3)*F(n) 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유사값이므로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F(n) = F(n-1) + F(n-2) ≒ (1/3)*F(n)+(2/3)*F(n)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아이디어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길이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같거나 보다 큰 가장 작은 피보나치 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찾기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범위는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Fib(m-2)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부분과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Fib(m-1)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부분으로 나뉨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Fib(m-2)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마지막 요소보다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작으면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 = m-2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Fib(m-2)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마지막 요소보다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크면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 = m-1, 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offset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재설정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1BDC519-1C4A-691B-189F-051FD1ABFF5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AEF355-6191-3D34-3E80-88FD58660FD8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CF2C2C3-9128-791F-C044-E672FEF95963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23E61F2A-FE69-D0A4-EE7A-EB04E8695C95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F0E76-2989-AB77-128B-81B637E4E441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Ubiquitous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713DC7-1AD4-AD01-487E-8BDDE90BF58A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190E4AF-BA74-669E-AF4A-E1B0D040A938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9C97E5B7-FF5B-6E13-AF14-6612F1B257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E7B3F8B-BC66-7567-F345-32E4BFB4356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2D75755-99C4-5374-FAD4-41497AD57A8F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A730122-21C8-230F-7CBE-26C286335B3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4730026-9E29-14B5-3C28-AEDDC7C720ED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B8B90E4A-CC5C-4F0B-C321-D273D5BCF31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0752221-5668-452E-646A-ACAB3F36652C}"/>
              </a:ext>
            </a:extLst>
          </p:cNvPr>
          <p:cNvGraphicFramePr>
            <a:graphicFrameLocks noGrp="1"/>
          </p:cNvGraphicFramePr>
          <p:nvPr/>
        </p:nvGraphicFramePr>
        <p:xfrm>
          <a:off x="9315637" y="868118"/>
          <a:ext cx="2734983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49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FibonacchiSearch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fib2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fib1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fib3 = fib1 + fib2;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while(fib3 &lt;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fib2 = fib1;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fib1 = fib3;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fib3 = fib1 + fib2;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offset =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while(fib3 &gt; 1){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min(offset+fib2, size-1);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if(key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fib3 = fib1;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fib1 = fib2;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fib2 = fib3 - fib1;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offset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 if(key 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fib3 = fib2;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fib1 = fib1 - fib2;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fib2 = fib3 - fib1;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if(fib1 &amp;&amp;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[offset+1]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offset+1;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CC155D79-088F-5E7B-0816-894B67B15134}"/>
              </a:ext>
            </a:extLst>
          </p:cNvPr>
          <p:cNvSpPr/>
          <p:nvPr/>
        </p:nvSpPr>
        <p:spPr>
          <a:xfrm>
            <a:off x="584200" y="1582727"/>
            <a:ext cx="8047877" cy="3857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888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1901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우선 순위 키에 자주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우선 순위 키 중심으로 정렬된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활용할 때 유용한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완전 이진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(Complete Binary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기본으로 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배열로 표현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노드의 값은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자식노드의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값보다 크거나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(max heap),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(min heap)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이진 탐색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(Binary Search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오름차순 값이 왼쪽 자식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 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넣어짐ㅇ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최소값 또는 최대값이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 node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가도록 연산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Heap Build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상향식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왼쪽 요소부터 순차적으로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진행하면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증가함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 이유는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줄이기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위함임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시작하고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진행하기 때문임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3214E37-A6F1-EEF2-DE27-351670033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05700"/>
              </p:ext>
            </p:extLst>
          </p:nvPr>
        </p:nvGraphicFramePr>
        <p:xfrm>
          <a:off x="726498" y="1714804"/>
          <a:ext cx="2990536" cy="113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368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1112646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110552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부모 노드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– 1)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왼쪽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오른쪽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* 2) + 2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 + 1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2444CF09-0268-9B57-9A0A-0681FE8507C8}"/>
              </a:ext>
            </a:extLst>
          </p:cNvPr>
          <p:cNvGrpSpPr/>
          <p:nvPr/>
        </p:nvGrpSpPr>
        <p:grpSpPr>
          <a:xfrm>
            <a:off x="1143000" y="4353179"/>
            <a:ext cx="3396344" cy="2236736"/>
            <a:chOff x="7263775" y="1260846"/>
            <a:chExt cx="4296743" cy="282971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578ADBC-3F04-DF9B-5FB5-CC2A0252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4169" y="1260846"/>
              <a:ext cx="3786349" cy="2829713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CB42FF5-5B4B-BDC2-B304-2414C280D4C7}"/>
                </a:ext>
              </a:extLst>
            </p:cNvPr>
            <p:cNvCxnSpPr>
              <a:cxnSpLocks/>
            </p:cNvCxnSpPr>
            <p:nvPr/>
          </p:nvCxnSpPr>
          <p:spPr>
            <a:xfrm>
              <a:off x="8852269" y="3171449"/>
              <a:ext cx="38501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09D34B-E0E8-90C7-BC3D-139F21F4F00F}"/>
                </a:ext>
              </a:extLst>
            </p:cNvPr>
            <p:cNvSpPr txBox="1"/>
            <p:nvPr/>
          </p:nvSpPr>
          <p:spPr>
            <a:xfrm>
              <a:off x="7263775" y="2950317"/>
              <a:ext cx="1588494" cy="35043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</a:rPr>
                <a:t>Build Heap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783014"/>
              </p:ext>
            </p:extLst>
          </p:nvPr>
        </p:nvGraphicFramePr>
        <p:xfrm>
          <a:off x="8310534" y="1701671"/>
          <a:ext cx="34053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left = 2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right = 2*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if(left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[left]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if(right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[right]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if(max !=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max);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=size/2-1;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72308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데이터를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구성하는데 사용되는 저장소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컴퓨터에서 데이터를 효율적으로 액세스하고 업데이트 할 수 있도록 배열하는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구성 및 저장 효율성 향상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검색 및 조작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업데이트 및 유지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계산 및 오버헤드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확장성과 유연성 제한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디버깅 및 테스트 복잡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데이터 구조 수정 어려움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F97CAAA-DA73-1238-8437-38A20086FA4D}"/>
              </a:ext>
            </a:extLst>
          </p:cNvPr>
          <p:cNvSpPr txBox="1"/>
          <p:nvPr/>
        </p:nvSpPr>
        <p:spPr>
          <a:xfrm>
            <a:off x="8581039" y="4397074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데이터 구조 분류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46210D-8E4D-068A-B8A2-5DF3852F0D7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9744" y="1058632"/>
            <a:ext cx="5951603" cy="319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41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0988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입력값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범위가 제한적일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범위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사용되는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미비교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기반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코딩하기 쉽고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안정적인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소수점 값에서는 동작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 범위가 크면 비효율적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13942"/>
              </p:ext>
            </p:extLst>
          </p:nvPr>
        </p:nvGraphicFramePr>
        <p:xfrm>
          <a:off x="8270654" y="1533879"/>
          <a:ext cx="340536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CountingSort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count[max+1]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37E2C09C-37F1-AE33-837B-C5B4D0B96433}"/>
              </a:ext>
            </a:extLst>
          </p:cNvPr>
          <p:cNvGrpSpPr/>
          <p:nvPr/>
        </p:nvGrpSpPr>
        <p:grpSpPr>
          <a:xfrm>
            <a:off x="653767" y="4659344"/>
            <a:ext cx="3055915" cy="1969626"/>
            <a:chOff x="1804736" y="4339613"/>
            <a:chExt cx="3055915" cy="196962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D8070EA-A17B-9F14-559D-4FF56A1C5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r="67585"/>
            <a:stretch/>
          </p:blipFill>
          <p:spPr>
            <a:xfrm>
              <a:off x="1804736" y="4339613"/>
              <a:ext cx="1130968" cy="196962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F661ED3-4D4A-B043-38CB-6A18B7451E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l="44829"/>
            <a:stretch/>
          </p:blipFill>
          <p:spPr>
            <a:xfrm>
              <a:off x="2935704" y="4339613"/>
              <a:ext cx="1924947" cy="196962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C295158C-FDC6-16B8-7EB8-BDA0254BCA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106" y="1744965"/>
            <a:ext cx="3107772" cy="5165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13A3BB-83AB-8C51-A5E8-1D2798CAA89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573" y="2743021"/>
            <a:ext cx="3107772" cy="5386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FA81773-19C1-7367-FEFF-26695743E23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121" y="3695962"/>
            <a:ext cx="3098239" cy="57674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BC184B-DD10-CCD7-BC42-21AC7C1499D1}"/>
              </a:ext>
            </a:extLst>
          </p:cNvPr>
          <p:cNvCxnSpPr>
            <a:cxnSpLocks/>
          </p:cNvCxnSpPr>
          <p:nvPr/>
        </p:nvCxnSpPr>
        <p:spPr>
          <a:xfrm>
            <a:off x="2077307" y="2261516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DCA42D4-F053-40EF-4433-CADEF9F874B1}"/>
              </a:ext>
            </a:extLst>
          </p:cNvPr>
          <p:cNvCxnSpPr>
            <a:cxnSpLocks/>
          </p:cNvCxnSpPr>
          <p:nvPr/>
        </p:nvCxnSpPr>
        <p:spPr>
          <a:xfrm>
            <a:off x="2077307" y="3281638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9228AFA-C8C2-E1C7-75A8-8E35F7E272A6}"/>
              </a:ext>
            </a:extLst>
          </p:cNvPr>
          <p:cNvCxnSpPr>
            <a:cxnSpLocks/>
          </p:cNvCxnSpPr>
          <p:nvPr/>
        </p:nvCxnSpPr>
        <p:spPr>
          <a:xfrm>
            <a:off x="2077307" y="4272711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CAA1B4-4389-7CC1-3DF5-1DF493D9422B}"/>
              </a:ext>
            </a:extLst>
          </p:cNvPr>
          <p:cNvSpPr txBox="1"/>
          <p:nvPr/>
        </p:nvSpPr>
        <p:spPr>
          <a:xfrm>
            <a:off x="2318726" y="2322039"/>
            <a:ext cx="285681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(max+1)</a:t>
            </a:r>
            <a:r>
              <a:rPr lang="ko-KR" altLang="en-US" b="1" dirty="0">
                <a:solidFill>
                  <a:srgbClr val="0000FF"/>
                </a:solidFill>
              </a:rPr>
              <a:t> 크기의 배열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E97D9E-A890-5EE3-60D5-06D819F7C663}"/>
              </a:ext>
            </a:extLst>
          </p:cNvPr>
          <p:cNvSpPr txBox="1"/>
          <p:nvPr/>
        </p:nvSpPr>
        <p:spPr>
          <a:xfrm>
            <a:off x="2246647" y="3362450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 err="1">
                <a:solidFill>
                  <a:srgbClr val="0000FF"/>
                </a:solidFill>
              </a:rPr>
              <a:t>Idx</a:t>
            </a:r>
            <a:r>
              <a:rPr lang="en-US" altLang="ko-KR" b="1" dirty="0">
                <a:solidFill>
                  <a:srgbClr val="0000FF"/>
                </a:solidFill>
              </a:rPr>
              <a:t>=1 </a:t>
            </a:r>
            <a:r>
              <a:rPr lang="ko-KR" altLang="en-US" b="1" dirty="0">
                <a:solidFill>
                  <a:srgbClr val="0000FF"/>
                </a:solidFill>
              </a:rPr>
              <a:t>부터 누적 합</a:t>
            </a:r>
            <a:r>
              <a:rPr lang="en-US" altLang="ko-KR" b="1" dirty="0">
                <a:solidFill>
                  <a:srgbClr val="0000FF"/>
                </a:solidFill>
              </a:rPr>
              <a:t>(</a:t>
            </a:r>
            <a:r>
              <a:rPr lang="ko-KR" altLang="en-US" b="1" dirty="0">
                <a:solidFill>
                  <a:srgbClr val="0000FF"/>
                </a:solidFill>
              </a:rPr>
              <a:t>자신</a:t>
            </a:r>
            <a:r>
              <a:rPr lang="en-US" altLang="ko-KR" b="1" dirty="0">
                <a:solidFill>
                  <a:srgbClr val="0000FF"/>
                </a:solidFill>
              </a:rPr>
              <a:t>+</a:t>
            </a:r>
            <a:r>
              <a:rPr lang="ko-KR" altLang="en-US" b="1" dirty="0">
                <a:solidFill>
                  <a:srgbClr val="0000FF"/>
                </a:solidFill>
              </a:rPr>
              <a:t>이전</a:t>
            </a:r>
            <a:r>
              <a:rPr lang="en-US" altLang="ko-KR" b="1" dirty="0">
                <a:solidFill>
                  <a:srgbClr val="0000FF"/>
                </a:solidFill>
              </a:rPr>
              <a:t>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28C1E5-C7C6-582A-03E3-3282E5E9E8D9}"/>
              </a:ext>
            </a:extLst>
          </p:cNvPr>
          <p:cNvSpPr txBox="1"/>
          <p:nvPr/>
        </p:nvSpPr>
        <p:spPr>
          <a:xfrm>
            <a:off x="2239967" y="4346883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Output array</a:t>
            </a:r>
            <a:r>
              <a:rPr lang="ko-KR" altLang="en-US" b="1" dirty="0">
                <a:solidFill>
                  <a:srgbClr val="0000FF"/>
                </a:solidFill>
              </a:rPr>
              <a:t>에 정렬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3EE21D-C930-77BE-285B-3328579890BB}"/>
              </a:ext>
            </a:extLst>
          </p:cNvPr>
          <p:cNvSpPr txBox="1"/>
          <p:nvPr/>
        </p:nvSpPr>
        <p:spPr>
          <a:xfrm>
            <a:off x="3499282" y="5192816"/>
            <a:ext cx="134136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 </a:t>
            </a:r>
            <a:r>
              <a:rPr lang="en-US" altLang="ko-KR" b="1" dirty="0">
                <a:solidFill>
                  <a:srgbClr val="0000FF"/>
                </a:solidFill>
              </a:rPr>
              <a:t>=</a:t>
            </a:r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 index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C38303-6FF3-7D15-2447-597F1DBFBFC0}"/>
              </a:ext>
            </a:extLst>
          </p:cNvPr>
          <p:cNvSpPr txBox="1"/>
          <p:nvPr/>
        </p:nvSpPr>
        <p:spPr>
          <a:xfrm>
            <a:off x="3499282" y="5798008"/>
            <a:ext cx="24683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</a:t>
            </a:r>
            <a:r>
              <a:rPr lang="en-US" altLang="ko-KR" b="1" dirty="0">
                <a:solidFill>
                  <a:srgbClr val="0000FF"/>
                </a:solidFill>
              </a:rPr>
              <a:t>-1 = index </a:t>
            </a:r>
            <a:r>
              <a:rPr lang="ko-KR" altLang="en-US" b="1" dirty="0">
                <a:solidFill>
                  <a:srgbClr val="0000FF"/>
                </a:solidFill>
              </a:rPr>
              <a:t>이고 값</a:t>
            </a:r>
            <a:r>
              <a:rPr lang="en-US" altLang="ko-KR" b="1" dirty="0">
                <a:solidFill>
                  <a:srgbClr val="0000FF"/>
                </a:solidFill>
              </a:rPr>
              <a:t>--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747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Radix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11734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숫자 단위로 처리하여 정렬하는 선형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고정 크기에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자릿수부터 시작해서 큰 자릿수로 정렬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…)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31256"/>
              </p:ext>
            </p:extLst>
          </p:nvPr>
        </p:nvGraphicFramePr>
        <p:xfrm>
          <a:off x="8084457" y="884448"/>
          <a:ext cx="3713114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exp){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const int radix 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count[radix]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exp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while(max/exp &gt; 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exp);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exp *=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694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 Sort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934424"/>
              </p:ext>
            </p:extLst>
          </p:nvPr>
        </p:nvGraphicFramePr>
        <p:xfrm>
          <a:off x="99391" y="868119"/>
          <a:ext cx="11996531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65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버킷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나누는 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균일하게 분배하여 형성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분할되면 다른 정렬 알고리즘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Algorithm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bucket[n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Insertion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3BEEF85-3157-7C6F-BDE4-E712C429709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02626" y="999312"/>
            <a:ext cx="3713115" cy="1559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F9A782-9791-12A5-E700-77669E1B57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585" y="2861300"/>
            <a:ext cx="3224241" cy="30770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A24C6D-BFC5-23BE-2A4D-873919315C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58747" y="2898357"/>
            <a:ext cx="2332741" cy="29603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542F56-7347-85C5-F899-3E78EFFB690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6537" y="2921846"/>
            <a:ext cx="5386377" cy="2793154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47E141-AA60-2C23-3997-33FFD1952142}"/>
              </a:ext>
            </a:extLst>
          </p:cNvPr>
          <p:cNvCxnSpPr/>
          <p:nvPr/>
        </p:nvCxnSpPr>
        <p:spPr>
          <a:xfrm flipH="1">
            <a:off x="2494722" y="2474843"/>
            <a:ext cx="2912165" cy="35213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426C447-ADDD-3B79-3AC1-E648564EE112}"/>
              </a:ext>
            </a:extLst>
          </p:cNvPr>
          <p:cNvCxnSpPr>
            <a:cxnSpLocks/>
          </p:cNvCxnSpPr>
          <p:nvPr/>
        </p:nvCxnSpPr>
        <p:spPr>
          <a:xfrm>
            <a:off x="2578100" y="4488738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2A4E14-1CA0-DB90-2293-E571460BFD49}"/>
              </a:ext>
            </a:extLst>
          </p:cNvPr>
          <p:cNvSpPr txBox="1"/>
          <p:nvPr/>
        </p:nvSpPr>
        <p:spPr>
          <a:xfrm>
            <a:off x="9187362" y="1502274"/>
            <a:ext cx="19742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Bucket </a:t>
            </a:r>
            <a:r>
              <a:rPr lang="ko-KR" altLang="en-US" b="1" dirty="0">
                <a:solidFill>
                  <a:srgbClr val="FF0000"/>
                </a:solidFill>
              </a:rPr>
              <a:t>배열 생성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20CDEF-CD2A-8D15-B372-C02A4A2D530E}"/>
              </a:ext>
            </a:extLst>
          </p:cNvPr>
          <p:cNvSpPr txBox="1"/>
          <p:nvPr/>
        </p:nvSpPr>
        <p:spPr>
          <a:xfrm rot="21198297">
            <a:off x="2524655" y="2328348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Insert data  </a:t>
            </a:r>
            <a:r>
              <a:rPr lang="ko-KR" altLang="en-US" b="1" dirty="0">
                <a:solidFill>
                  <a:srgbClr val="0000FF"/>
                </a:solidFill>
              </a:rPr>
              <a:t>정수로 변환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2480DE-FCCE-74A9-CA1F-A3F1CAF303EB}"/>
              </a:ext>
            </a:extLst>
          </p:cNvPr>
          <p:cNvSpPr txBox="1"/>
          <p:nvPr/>
        </p:nvSpPr>
        <p:spPr>
          <a:xfrm>
            <a:off x="-94656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Using Linked List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65009D-9193-5163-496B-519A8769AE9C}"/>
              </a:ext>
            </a:extLst>
          </p:cNvPr>
          <p:cNvSpPr txBox="1"/>
          <p:nvPr/>
        </p:nvSpPr>
        <p:spPr>
          <a:xfrm>
            <a:off x="2451190" y="3879357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Sort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each bucket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89A7B32-A43B-27D1-AF27-AC156656FA37}"/>
              </a:ext>
            </a:extLst>
          </p:cNvPr>
          <p:cNvCxnSpPr>
            <a:cxnSpLocks/>
          </p:cNvCxnSpPr>
          <p:nvPr/>
        </p:nvCxnSpPr>
        <p:spPr>
          <a:xfrm>
            <a:off x="5196379" y="4488600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6059B5-2F3A-D1EC-6834-0D3CAE7F78A5}"/>
              </a:ext>
            </a:extLst>
          </p:cNvPr>
          <p:cNvSpPr txBox="1"/>
          <p:nvPr/>
        </p:nvSpPr>
        <p:spPr>
          <a:xfrm>
            <a:off x="5069469" y="3879219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Sequentially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Assign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9E3E90-ED13-10ED-1E25-C26578B22716}"/>
              </a:ext>
            </a:extLst>
          </p:cNvPr>
          <p:cNvSpPr txBox="1"/>
          <p:nvPr/>
        </p:nvSpPr>
        <p:spPr>
          <a:xfrm>
            <a:off x="3950804" y="5970027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Sorting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1197E9-9C7B-5AC2-5E3F-3ED9356F3BA9}"/>
              </a:ext>
            </a:extLst>
          </p:cNvPr>
          <p:cNvSpPr txBox="1"/>
          <p:nvPr/>
        </p:nvSpPr>
        <p:spPr>
          <a:xfrm>
            <a:off x="7753357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Arrangement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38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 Sort – 2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33337"/>
              </p:ext>
            </p:extLst>
          </p:nvPr>
        </p:nvGraphicFramePr>
        <p:xfrm>
          <a:off x="127651" y="803710"/>
          <a:ext cx="451200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00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&lt;vector&gt;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&lt;algorithm&gt;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std::vector&lt;float&gt;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=0, bi,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bi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b[bi].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push_back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std::sort(b[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].begin(),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].end());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for(j=0; j&lt;b[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].size();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 =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{0.897, 0.565, 0.656, 0.1234, 0.665, 0.3434};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FLOATPRINT(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74E5F9-F278-B392-F658-5D0E8A750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11117"/>
              </p:ext>
            </p:extLst>
          </p:nvPr>
        </p:nvGraphicFramePr>
        <p:xfrm>
          <a:off x="4884044" y="803710"/>
          <a:ext cx="7119891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989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max = 0, min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&lt;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range =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**b = (void **)malloc(range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버킷의 크기를 저장하는 배열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malloc(size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free(b[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7D7EE4A-C40A-371B-FD81-531BEB225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76501"/>
              </p:ext>
            </p:extLst>
          </p:nvPr>
        </p:nvGraphicFramePr>
        <p:xfrm>
          <a:off x="1111859" y="4852737"/>
          <a:ext cx="3772185" cy="1986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18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86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int (*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)(const void *, const void *);</a:t>
                      </a:r>
                      <a:b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(*(int *)a - *(int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CompareFloat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diff = (*(float *)a - *(float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((diff &gt; 0) ? 1 : ((diff &lt; 0)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CompareDouble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double diff = (*(double *)a - *(double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(diff &gt; 0 ? 1 : (diff &lt; 0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9A14748-11BD-7DEB-2974-E7D6EEBCF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65896"/>
              </p:ext>
            </p:extLst>
          </p:nvPr>
        </p:nvGraphicFramePr>
        <p:xfrm>
          <a:off x="9079545" y="5528110"/>
          <a:ext cx="292439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3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60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{64, 25, 12, 22, 11};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99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Bingo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95420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빙고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요소를 찾고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 정렬과 유사하게 동작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요소의 반복이 잦다면 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 log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배열크기 일 때 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수 일 때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96587"/>
              </p:ext>
            </p:extLst>
          </p:nvPr>
        </p:nvGraphicFramePr>
        <p:xfrm>
          <a:off x="8084457" y="884448"/>
          <a:ext cx="371311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BingoSort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b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];//min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];//max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b){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else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759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26793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Insertion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변형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(variation)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먼 항목의 교환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주위 원소 교환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삽입 정렬 대체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오버헤드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재귀가 특정 제한 초과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중대형 데이터 세트에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97852"/>
              </p:ext>
            </p:extLst>
          </p:nvPr>
        </p:nvGraphicFramePr>
        <p:xfrm>
          <a:off x="8084457" y="884448"/>
          <a:ext cx="371311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h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while(h&lt;size/3)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h = 3*h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ShellSort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key,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not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size/2; gap &gt; 0; gap/=2"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(size); gap &gt; 0; gap /= 3"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for(gap = size/2; gap &gt; 0; gap/=2){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=gap;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key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for(j=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j&gt;=gap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 &gt; key; j -=gap)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[j]=key;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7673FF3-73F9-E564-BC63-001FA7100E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429" y="1363452"/>
            <a:ext cx="3858419" cy="24743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22285D-E0E8-6C4A-AD44-5E8077AB71F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690" y="4196472"/>
            <a:ext cx="4312672" cy="21194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7CD3A8-252C-D9CB-56A1-0F56E44788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2247" y="1601812"/>
            <a:ext cx="3789784" cy="21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45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35198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팀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병합 정렬과 삽입 정렬에서 파생된 하이브리드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python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sorted(),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순서를 활용하여 비교 및 교환 횟수를 최소화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넣는다고 가정할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r1, r2, r3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넣어짐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|r1| &gt; |r2|, |r1| &gt; |r2| + |r3|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만족시켜야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스택에 쌓이는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트릭은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최소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최대를 기준으로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범위를 구분함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Galloping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99913"/>
              </p:ext>
            </p:extLst>
          </p:nvPr>
        </p:nvGraphicFramePr>
        <p:xfrm>
          <a:off x="8084457" y="884448"/>
          <a:ext cx="371311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left, mid,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THRESHOLD)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PartialInsertion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(i+THRESHOLD-1 &lt; size-1) ? (i+THRESHOLD-1) : (size-1),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(j = THRESHOLD; j &lt; size; j *= 2)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(left = 0; left &lt; size; left += 2 * j)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mid = left + j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right = (left+2*j-1 &lt; size-1) ? (left+2*j-1) : (size-1);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Merge(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left, mid, right);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656E3415-189E-BA9D-0A88-CF15942A7D04}"/>
              </a:ext>
            </a:extLst>
          </p:cNvPr>
          <p:cNvGrpSpPr/>
          <p:nvPr/>
        </p:nvGrpSpPr>
        <p:grpSpPr>
          <a:xfrm>
            <a:off x="3351390" y="2210328"/>
            <a:ext cx="4230510" cy="4420507"/>
            <a:chOff x="2176462" y="242887"/>
            <a:chExt cx="7839075" cy="813640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B8859B6-A84B-B699-00BB-07C9C2428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6462" y="242887"/>
              <a:ext cx="7839075" cy="63722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6557411-7641-3401-EE27-C7E10238C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6462" y="6588592"/>
              <a:ext cx="5410200" cy="1790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4180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253338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큰 간격을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bubble sort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간격은 큰 값으로 시작하고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도달할 때까지 모든 반복에서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배로 감속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 이상의 반전 제거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858442"/>
              </p:ext>
            </p:extLst>
          </p:nvPr>
        </p:nvGraphicFramePr>
        <p:xfrm>
          <a:off x="8084457" y="884448"/>
          <a:ext cx="3713114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CombSort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 = 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bool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(gap &gt; 1 || swapped)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(gap &gt;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gap * 10 / 13;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6816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Pigeon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15712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비둘기집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수와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거의 동일한 요소 목록을 정렬하는데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Counting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유사하지만 항목을 두 번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한번은 버킷 배열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한 번은 최종 대상으로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78187"/>
              </p:ext>
            </p:extLst>
          </p:nvPr>
        </p:nvGraphicFramePr>
        <p:xfrm>
          <a:off x="8084457" y="884448"/>
          <a:ext cx="3713114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PigeonholeSort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index;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min)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 - min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- min]++;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index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[index++]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AEB674F-9435-3210-AAC6-4C1CE7BF5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29" y="1551659"/>
            <a:ext cx="5782898" cy="26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582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91622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사이클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저장 공간이 필요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내부 정렬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대한 최소 쓰기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어레이가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eeprom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flash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저장되어 있을 때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불안정한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스왑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작업에 비용이 많이 드는 상황에 가장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59470"/>
              </p:ext>
            </p:extLst>
          </p:nvPr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AD9069-EE85-D165-09DC-D46C1888B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4605"/>
              </p:ext>
            </p:extLst>
          </p:nvPr>
        </p:nvGraphicFramePr>
        <p:xfrm>
          <a:off x="394429" y="1744699"/>
          <a:ext cx="4718959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9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3}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 = 0 1 2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10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=pos+1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put 10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 and change item to old value of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 =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 now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5, 10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3, 5,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Above is one iteration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Repeat above steps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1, 2, ..n-2</a:t>
                      </a:r>
                      <a:endParaRPr lang="ko-KR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34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19976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씩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O(n * 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임시배열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배열 크기만큼 임시 배열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[O(n), O(n)]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저글링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(Juggling)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(Reversal)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 및 회전된 배열에서 검색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게임 보드 회전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개체 방향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피치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시간  스트레칭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스테레오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패닝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텍스트 선택 및 삭제 작업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취소 및 다시 실행 기능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행렬 회전이나 데이터 방향 변경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감소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(size),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이동하는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(distance),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(direction)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이용한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direction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이동할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반대 방향으로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‘distance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이동한 결과와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+ ‘distance = size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만족함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&gt; (size/2)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역방향으로 회전하는 것이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따라서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다음과 같이 코드를 추가하면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감소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 (size/2)){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!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가지이므로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size 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94003"/>
              </p:ext>
            </p:extLst>
          </p:nvPr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33224"/>
              </p:ext>
            </p:extLst>
          </p:nvPr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190444"/>
              </p:ext>
            </p:extLst>
          </p:nvPr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E7E545D6-29A3-1C27-6015-CB4460BC7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767" y="2938508"/>
            <a:ext cx="3798887" cy="12123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97CAAA-DA73-1238-8437-38A20086FA4D}"/>
              </a:ext>
            </a:extLst>
          </p:cNvPr>
          <p:cNvSpPr txBox="1"/>
          <p:nvPr/>
        </p:nvSpPr>
        <p:spPr>
          <a:xfrm>
            <a:off x="8790045" y="4200770"/>
            <a:ext cx="161233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Juggling</a:t>
            </a:r>
            <a:endParaRPr lang="ko-KR" altLang="en-US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2785E1A-7C9D-67EE-4715-C0FA8111841F}"/>
              </a:ext>
            </a:extLst>
          </p:cNvPr>
          <p:cNvGrpSpPr/>
          <p:nvPr/>
        </p:nvGrpSpPr>
        <p:grpSpPr>
          <a:xfrm>
            <a:off x="7580313" y="4720745"/>
            <a:ext cx="3798887" cy="1748293"/>
            <a:chOff x="7571591" y="3846599"/>
            <a:chExt cx="3798887" cy="17482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0195FFF-961F-DBA3-BB7D-7D6105DCEE3E}"/>
                </a:ext>
              </a:extLst>
            </p:cNvPr>
            <p:cNvGrpSpPr/>
            <p:nvPr/>
          </p:nvGrpSpPr>
          <p:grpSpPr>
            <a:xfrm>
              <a:off x="7571591" y="3846599"/>
              <a:ext cx="3798887" cy="1389518"/>
              <a:chOff x="4151313" y="3532187"/>
              <a:chExt cx="5276850" cy="193011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837D3C6A-DC77-B5E5-683E-F9BF1A5741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943"/>
              <a:stretch/>
            </p:blipFill>
            <p:spPr>
              <a:xfrm>
                <a:off x="4151313" y="3532187"/>
                <a:ext cx="5236528" cy="1114425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58B1A2AB-654B-4978-0C7B-85A1951459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1313" y="4185950"/>
                <a:ext cx="5276850" cy="1276350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1170C9-EFDF-01EA-981C-67E71E017FFB}"/>
                </a:ext>
              </a:extLst>
            </p:cNvPr>
            <p:cNvSpPr txBox="1"/>
            <p:nvPr/>
          </p:nvSpPr>
          <p:spPr>
            <a:xfrm>
              <a:off x="8776969" y="5317893"/>
              <a:ext cx="1612330" cy="276999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/>
                <a:t>Reversal</a:t>
              </a:r>
              <a:endParaRPr lang="ko-KR" altLang="en-US" b="1" dirty="0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B23AD53C-1AEE-B602-6716-EDF271910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8178" y="921658"/>
            <a:ext cx="3561674" cy="13221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37E2644-95DC-45C5-7410-58949F346C66}"/>
              </a:ext>
            </a:extLst>
          </p:cNvPr>
          <p:cNvSpPr txBox="1"/>
          <p:nvPr/>
        </p:nvSpPr>
        <p:spPr>
          <a:xfrm>
            <a:off x="8433814" y="2392952"/>
            <a:ext cx="197040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Temporary array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9692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Cocktail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65835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칵테일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bubble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variation(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배열을 양방향으로 교대로 탐색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대규모 배열에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37276"/>
              </p:ext>
            </p:extLst>
          </p:nvPr>
        </p:nvGraphicFramePr>
        <p:xfrm>
          <a:off x="6355597" y="1053814"/>
          <a:ext cx="527050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cocktailSort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bool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start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end = size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(swapped)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오른쪽 방향으로 배열을 통과하면서 큰 값들을 정렬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start;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end;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if(!swapped)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큰 값이 마지막에 위치하도록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감소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왼쪽 방향으로 배열을 통과하면서 작은 값들을 정렬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end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start;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값이 첫 번째에 위치하도록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증가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C5C0A0C-5BAB-98AB-D27B-ADF50BBEE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0" y="1648221"/>
            <a:ext cx="5596064" cy="304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421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Bitonic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8174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바이토닉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항상 미리 정의된 순서로 요소를 비교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정렬할 요소 개수가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2^n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 경우에만 수행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하드웨어 및 병렬 프로세스 어레이 구현에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증가한 다음 감소하는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538088"/>
              </p:ext>
            </p:extLst>
          </p:nvPr>
        </p:nvGraphicFramePr>
        <p:xfrm>
          <a:off x="6480503" y="1169719"/>
          <a:ext cx="539859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5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low,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1)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low;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low + k;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k])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// Swap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and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i+k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if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int temp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 = temp;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k,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 + k, k,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1)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정렬하는 함수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증가하는 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k,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정렬된 배열을 역순으로 정렬하는 함수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감소하는 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 + k, k,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정렬된 두 배열을 합병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A79C267-7C42-80A6-5145-FDB9E93C26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903" y="2285931"/>
            <a:ext cx="5929806" cy="258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345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00435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트리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Binary Search Tree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기반으로 하는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생성한 다음 생성된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순차 순회를 수행해 정렬된 순서로 요소를 가져옴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Splay tree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사용하는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적응형 정렬이라는 추가 속성이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 입력에 대한 작업 시간이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87768"/>
              </p:ext>
            </p:extLst>
          </p:nvPr>
        </p:nvGraphicFramePr>
        <p:xfrm>
          <a:off x="1438443" y="1795499"/>
          <a:ext cx="408124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2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Node{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Node*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Node*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}Node;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(Node*)malloc(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-&gt;key =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-&gt;left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-&gt;right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Node* Insert(Node* root,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if(root == NULL)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if(key &lt; root-&gt;key)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root-&gt;left = Insert(root-&gt;left,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 if(key &gt; root-&gt;key)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root-&gt;right = Insert(root-&gt;right,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root;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03FC29-8210-40F0-83FD-F6FB82C31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41357"/>
              </p:ext>
            </p:extLst>
          </p:nvPr>
        </p:nvGraphicFramePr>
        <p:xfrm>
          <a:off x="6400800" y="1795499"/>
          <a:ext cx="408124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2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83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(Node* root,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if(root != NULL){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(root-&gt;left,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)++] = root-&gt;key;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(root-&gt;right,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0, index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Node* root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 = Insert(root,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&amp;index);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2672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2411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(void* base,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size, int (*comparator)(const void*,const void*));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Quick Sort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알고리즘을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Comparator()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두 인수를 사용하여 상대적 순서를 결정하는 논리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(return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값이 양수일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(1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2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&gt;0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오름차순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(2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1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)&gt;0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내림차순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16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STL std</a:t>
            </a:r>
            <a:r>
              <a:rPr lang="en-US" altLang="ko-KR"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::sort()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30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#include &lt;algorithm&gt;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4450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216753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 자신을 직접 또는 간접적으로 호출하는 과정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복잡한 문제를 단순화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이해하기 쉬운 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 면에서 반복보다 효율성이 떨어짐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이해가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오버플로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발생 가능성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Tail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최적화 될 수 있어 더 나은 것으로 간주됨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top to bottom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Head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bottom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top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Tree 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함수가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이상 자신을 호출하는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Nested 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함수 인자에 재귀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Indirect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함수가 있을 수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순환 방식으로 서로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971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순열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조합 공식 정리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C266657-4740-8092-07AD-4F300A85A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83866"/>
                  </p:ext>
                </p:extLst>
              </p:nvPr>
            </p:nvGraphicFramePr>
            <p:xfrm>
              <a:off x="177800" y="868119"/>
              <a:ext cx="11811000" cy="5861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100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120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팩토리얼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n! = n(n-1)(n-2)…1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(Permutation):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(Combination):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중복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𝝅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p>
                              </m:sSup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중복 가능한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중복 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중복 가능한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  <a:b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</a:b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같은 것이 있는 순열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같은 것이 포함된 원소들을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aaabb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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𝟏𝟎</m:t>
                              </m:r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원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!</m:t>
                              </m:r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원 모양 테이블에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원소를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염주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서로 다른 종류의 구슬로 목걸이를 만드는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최단거리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𝒄𝒐𝒍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𝒓𝒐𝒘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𝒄𝒐𝒍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𝒓𝒐𝒘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집합의 분할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S(n,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똑같은 상자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개에 넣는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빈상자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ex) n=6, k=2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일때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𝟒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𝟑𝟏</m:t>
                              </m:r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자연수의 분할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P(n,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똑같은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똑같이 생긴 상자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개에 넣는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빈상자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P(n, k) = P(n-k, 1) + P(n-k, 2) + … + P(n-k,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이항 정리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 … +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p>
                              </m:sSup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/>
                                    <m:sub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홀수 조합 또는 짝수 조합의 총합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0 = +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짝수 조합의 총합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–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홀수 조합의 총합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C266657-4740-8092-07AD-4F300A85A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83866"/>
                  </p:ext>
                </p:extLst>
              </p:nvPr>
            </p:nvGraphicFramePr>
            <p:xfrm>
              <a:off x="177800" y="868119"/>
              <a:ext cx="11811000" cy="5861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100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15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5" t="-208" r="-258" b="-1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57490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7589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DFS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트리나 그래프를 순회하는데 사용되는 기술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Backtracking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Traversal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깊은 노드를 먼저 방문 후 형제 노드가 없으면 상위 노드로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역추적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Preorder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Posetorder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4603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Data Structure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OS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ETC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82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83929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포인터를 사용하여 연결되는 선형 데이터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필요한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메모리 크기 할당 및 해제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관리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이중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Stack,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Queue, Tree, Graph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구현하는데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LRU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캐시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 스케줄링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네트워크 경로 등에서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배열과의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순회로 데이터 접근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37E2644-95DC-45C5-7410-58949F346C66}"/>
              </a:ext>
            </a:extLst>
          </p:cNvPr>
          <p:cNvSpPr txBox="1"/>
          <p:nvPr/>
        </p:nvSpPr>
        <p:spPr>
          <a:xfrm>
            <a:off x="7931608" y="2525090"/>
            <a:ext cx="197040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Temporary array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29DDCE-2257-5200-B6A9-6C68D3431AF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0572" y="1023397"/>
            <a:ext cx="5832475" cy="132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3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85153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LIFO(Last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 First Out)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push()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 크기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하노이 타워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 순회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재고 범위 문제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히스토그램 문제 등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레지스터 스택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소량의 데이터만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높이는 항상 제한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스택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많은 양의 데이터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유연함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쉬움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액세스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backtracking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Compiler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설계에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제한된 용량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재귀 함수 호출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Random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Linked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이용한 구현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 필요에 따라 확장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축소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메모리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Random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Monotonic Stack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지속적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감소 하는 스택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 8, 6, 3, 2,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Stack STL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&lt;stack&gt;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헤더 파일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Type, class Container = deque&lt;Type&gt; &gt; class stack;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CA7455-98B3-2432-8202-24DDE35A3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52075"/>
              </p:ext>
            </p:extLst>
          </p:nvPr>
        </p:nvGraphicFramePr>
        <p:xfrm>
          <a:off x="7855942" y="1137300"/>
          <a:ext cx="379311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311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60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&lt;stack&gt;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stack&lt;int&gt; stack;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num=0;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while (!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stack.top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&lt;&lt;"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4432911-A9A8-C35F-1114-E8346F46F0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6307" y="4937701"/>
            <a:ext cx="4343551" cy="15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2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52661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FIFO(First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 First Out)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enqueue()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dequeue()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front()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rear()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isFull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BFS,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소비자들이 리소스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(CPU, Disk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스케줄링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 간 비동기 통신 등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Circular Queue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Priority Queue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Deque(Double Ended Queue)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큐 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대용량 데이터 관리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큐 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정적 크기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Deque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회문 검사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 순회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 스케줄러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다단계 실행 취소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다시 실행 등에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FAFF52E-9DF0-DD28-1864-9C78FAEA8F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FFA"/>
              </a:clrFrom>
              <a:clrTo>
                <a:srgbClr val="F9FF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3850" y="1074527"/>
            <a:ext cx="51244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9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67043"/>
              </p:ext>
            </p:extLst>
          </p:nvPr>
        </p:nvGraphicFramePr>
        <p:xfrm>
          <a:off x="177800" y="868119"/>
          <a:ext cx="118110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이진트리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최상위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(root),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최하위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(leaf)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허프만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코딩 트리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압축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스프레드 시트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우선순위 큐 구현 및 최대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검색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인코딩 및 디코딩 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요소를 빠르게 정렬하거나 검색할 때 활용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Depth First Search(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node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순회 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Preorder Traversal(cur-&gt;left-&gt;right)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Traversal(left -&gt;cur-&gt;right)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Postorder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Traversal(left-&gt;right-&gt;cur)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Breadth First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Level Order Traversal(root-&gt;leaf, left-&gt;right)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Boundary Traversal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Diagonal Traversal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Level 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있는 최대 노드 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(root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레벨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최대 노드 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root-&gt;leaf)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노드가 있는 이진 트리에서 가능한 최소 높이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(N+1)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노드가 있으면 최소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|Log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N|+1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0/2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개의 자식이 있는 노드만 있는 트리에서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노드의 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자식이 있는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Perfect binary tree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간선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수에 따른 이진 트리 유형</a:t>
                      </a:r>
                      <a:b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Full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0/2 </a:t>
                      </a:r>
                      <a:b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Degenerate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노드가 하나의 자식 노드만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Skewed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오른쪽으로 치우친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level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완료에 따른 이진 트리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Complete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마지막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level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제외하고 다 채워 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Perfect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내부 노드에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자식이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리프 노드가 동일한 레벨에 있는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(leaf node = internal node +1)(height = 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h+1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-1, h=0~)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Balanced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트리의 높이가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Tree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88105"/>
              </p:ext>
            </p:extLst>
          </p:nvPr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8D07E90E-501E-4F6C-6615-B2EB7F882D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7544" y="1006618"/>
            <a:ext cx="6385194" cy="3218002"/>
          </a:xfrm>
          <a:prstGeom prst="rect">
            <a:avLst/>
          </a:prstGeom>
        </p:spPr>
      </p:pic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6E482158-2811-ADF2-3EF5-A5EEA320873C}"/>
              </a:ext>
            </a:extLst>
          </p:cNvPr>
          <p:cNvSpPr/>
          <p:nvPr/>
        </p:nvSpPr>
        <p:spPr>
          <a:xfrm>
            <a:off x="6434667" y="1829428"/>
            <a:ext cx="127000" cy="1464105"/>
          </a:xfrm>
          <a:prstGeom prst="leftBrac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AAFFFECB-6A80-9C03-7D52-BF011BA83B91}"/>
              </a:ext>
            </a:extLst>
          </p:cNvPr>
          <p:cNvSpPr/>
          <p:nvPr/>
        </p:nvSpPr>
        <p:spPr>
          <a:xfrm>
            <a:off x="6434667" y="3631066"/>
            <a:ext cx="127000" cy="60401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6C2684-C134-156C-ABB1-9F47B2BCA45E}"/>
              </a:ext>
            </a:extLst>
          </p:cNvPr>
          <p:cNvSpPr txBox="1"/>
          <p:nvPr/>
        </p:nvSpPr>
        <p:spPr>
          <a:xfrm>
            <a:off x="6083300" y="1458827"/>
            <a:ext cx="679805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0000FF"/>
                </a:solidFill>
              </a:rPr>
              <a:t>Internal Node</a:t>
            </a:r>
            <a:endParaRPr lang="ko-KR" altLang="en-US" sz="1050" b="1" dirty="0">
              <a:solidFill>
                <a:srgbClr val="0000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C99D44-FC76-B4EB-7D64-D214BDF10E8D}"/>
              </a:ext>
            </a:extLst>
          </p:cNvPr>
          <p:cNvSpPr txBox="1"/>
          <p:nvPr/>
        </p:nvSpPr>
        <p:spPr>
          <a:xfrm>
            <a:off x="6083299" y="3829966"/>
            <a:ext cx="679805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External Node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4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891803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 값에 따른 이진 트리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Binary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오름차순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 자식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AVL Tree: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Balacned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Red-Black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색상값을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저장하는 추가 비트가 있는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Balanced BST,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완벽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 Tree: Balancing Tree,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대량의 데이터 저장 및 검색할 수 있는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system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상위 노드 가질 수 있는 자식 노드 수 제한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B+ Tree: B Tree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항목이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노드에 저장되고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노드에는 데이터 항목을 인덱싱하고 찾기 위한 키만 포함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Segment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세그먼트에 대한 정보를 저장하는데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정적 구조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수정할 수 없는 구조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O(N 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Catalan Number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노드로 구성할 수 있는 이진 트리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레이블이 없는 트리 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T(n) = (2n)! / ((n+1)!n!)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레이블이 지정된 트리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T(n) * n!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 합성은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Inorder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다른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order traversal </a:t>
                      </a:r>
                      <a:r>
                        <a:rPr lang="ko-KR" altLang="en-US" sz="12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가능</a:t>
                      </a:r>
                      <a:endParaRPr lang="en-US" altLang="ko-KR" sz="1200" b="1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Tree - (2)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0FBD488-987E-C66E-520E-DDAC88F4DB8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50530" y="4432133"/>
            <a:ext cx="4127443" cy="20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8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12392</TotalTime>
  <Words>13144</Words>
  <Application>Microsoft Office PowerPoint</Application>
  <PresentationFormat>와이드스크린</PresentationFormat>
  <Paragraphs>1607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427</cp:revision>
  <dcterms:created xsi:type="dcterms:W3CDTF">2023-11-29T11:04:36Z</dcterms:created>
  <dcterms:modified xsi:type="dcterms:W3CDTF">2024-02-16T21:36:18Z</dcterms:modified>
</cp:coreProperties>
</file>