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6" r:id="rId5"/>
    <p:sldId id="259" r:id="rId6"/>
    <p:sldId id="258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A%B8%B0%EA%B3%84%EC%96%B4" TargetMode="External"/><Relationship Id="rId2" Type="http://schemas.openxmlformats.org/officeDocument/2006/relationships/hyperlink" Target="https://ko.wikipedia.org/wiki/%EC%86%8C%EC%8A%A4_%EC%BD%94%EB%93%9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tdexter.tistory.com/28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F37494-8626-FFF9-4AFF-1FA0842F09F4}"/>
              </a:ext>
            </a:extLst>
          </p:cNvPr>
          <p:cNvSpPr txBox="1"/>
          <p:nvPr/>
        </p:nvSpPr>
        <p:spPr>
          <a:xfrm>
            <a:off x="151254" y="1400310"/>
            <a:ext cx="1100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경고 메시지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5480C-4219-A566-4C77-A3394B56E687}"/>
              </a:ext>
            </a:extLst>
          </p:cNvPr>
          <p:cNvSpPr txBox="1"/>
          <p:nvPr/>
        </p:nvSpPr>
        <p:spPr>
          <a:xfrm>
            <a:off x="151253" y="2210436"/>
            <a:ext cx="1100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보안관련</a:t>
            </a:r>
            <a:endParaRPr lang="en-US" altLang="ko-KR" dirty="0"/>
          </a:p>
          <a:p>
            <a:r>
              <a:rPr lang="en-US" altLang="ko-KR" dirty="0"/>
              <a:t>#pragma warning(disable:4996)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CC5BD-FD62-9EFD-29C5-0AE37C76B930}"/>
              </a:ext>
            </a:extLst>
          </p:cNvPr>
          <p:cNvSpPr txBox="1"/>
          <p:nvPr/>
        </p:nvSpPr>
        <p:spPr>
          <a:xfrm>
            <a:off x="151253" y="4001233"/>
            <a:ext cx="110054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sizeof</a:t>
            </a:r>
            <a:r>
              <a:rPr lang="ko-KR" altLang="en-US" dirty="0"/>
              <a:t> = 컴파일 시간 연산자 = 컴파일 동안만 평가, 런타임 동안 </a:t>
            </a:r>
            <a:r>
              <a:rPr lang="ko-KR" altLang="en-US" dirty="0" err="1"/>
              <a:t>평가x</a:t>
            </a:r>
            <a:endParaRPr lang="ko-KR" altLang="en-US" dirty="0"/>
          </a:p>
          <a:p>
            <a:r>
              <a:rPr lang="ko-KR" altLang="en-US" dirty="0"/>
              <a:t> 키워드 자체의 크기가 </a:t>
            </a:r>
            <a:r>
              <a:rPr lang="ko-KR" altLang="en-US" dirty="0" err="1"/>
              <a:t>컴파일된</a:t>
            </a:r>
            <a:r>
              <a:rPr lang="ko-KR" altLang="en-US" dirty="0"/>
              <a:t> 코드에 없기 때문에</a:t>
            </a:r>
          </a:p>
          <a:p>
            <a:r>
              <a:rPr lang="ko-KR" altLang="en-US" dirty="0" err="1"/>
              <a:t>ex</a:t>
            </a:r>
            <a:r>
              <a:rPr lang="ko-KR" altLang="en-US" dirty="0"/>
              <a:t>)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, </a:t>
            </a:r>
            <a:r>
              <a:rPr lang="ko-KR" altLang="en-US" dirty="0" err="1"/>
              <a:t>b</a:t>
            </a:r>
            <a:r>
              <a:rPr lang="ko-KR" altLang="en-US" dirty="0"/>
              <a:t>=1, c=1;</a:t>
            </a:r>
          </a:p>
          <a:p>
            <a:r>
              <a:rPr lang="ko-KR" altLang="en-US" dirty="0" err="1"/>
              <a:t>a</a:t>
            </a:r>
            <a:r>
              <a:rPr lang="ko-KR" altLang="en-US" dirty="0"/>
              <a:t> = </a:t>
            </a:r>
            <a:r>
              <a:rPr lang="ko-KR" altLang="en-US" dirty="0" err="1"/>
              <a:t>sizeof</a:t>
            </a:r>
            <a:r>
              <a:rPr lang="ko-KR" altLang="en-US" dirty="0"/>
              <a:t>( c=++</a:t>
            </a:r>
            <a:r>
              <a:rPr lang="ko-KR" altLang="en-US" dirty="0" err="1"/>
              <a:t>b</a:t>
            </a:r>
            <a:r>
              <a:rPr lang="ko-KR" altLang="en-US" dirty="0"/>
              <a:t> +1);</a:t>
            </a:r>
          </a:p>
          <a:p>
            <a:r>
              <a:rPr lang="ko-KR" altLang="en-US" dirty="0"/>
              <a:t>결과는 </a:t>
            </a:r>
            <a:r>
              <a:rPr lang="ko-KR" altLang="en-US" dirty="0" err="1"/>
              <a:t>a</a:t>
            </a:r>
            <a:r>
              <a:rPr lang="ko-KR" altLang="en-US" dirty="0"/>
              <a:t>=4, </a:t>
            </a:r>
            <a:r>
              <a:rPr lang="ko-KR" altLang="en-US" dirty="0" err="1"/>
              <a:t>b</a:t>
            </a:r>
            <a:r>
              <a:rPr lang="ko-KR" altLang="en-US" dirty="0"/>
              <a:t>=1, c= 1</a:t>
            </a:r>
          </a:p>
          <a:p>
            <a:endParaRPr lang="ko-KR" altLang="en-US" dirty="0"/>
          </a:p>
          <a:p>
            <a:r>
              <a:rPr lang="ko-KR" altLang="en-US" dirty="0"/>
              <a:t>오브젝트 파일은 </a:t>
            </a:r>
            <a:r>
              <a:rPr lang="ko-KR" altLang="en-US" dirty="0" err="1"/>
              <a:t>링커에</a:t>
            </a:r>
            <a:r>
              <a:rPr lang="ko-KR" altLang="en-US" dirty="0"/>
              <a:t> 의해 연결되고, 바이너리 실행 코드는 생성됨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90AD75-6FDE-1403-1366-4A6E9BA43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384" y="4600440"/>
            <a:ext cx="3324225" cy="1714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EEA67B-BC39-74E8-4BA0-EDFDFE51C6CC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- Compile and Runtime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463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Trick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72632"/>
              </p:ext>
            </p:extLst>
          </p:nvPr>
        </p:nvGraphicFramePr>
        <p:xfrm>
          <a:off x="241700" y="1277148"/>
          <a:ext cx="6861744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if(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(“%c“, 59))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15509"/>
              </p:ext>
            </p:extLst>
          </p:nvPr>
        </p:nvGraphicFramePr>
        <p:xfrm>
          <a:off x="7574546" y="1277147"/>
          <a:ext cx="4168275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2879022" y="2165213"/>
            <a:ext cx="12136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없이 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출력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DD39B3-64B9-9B36-8F82-1C5E5E37F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725914"/>
              </p:ext>
            </p:extLst>
          </p:nvPr>
        </p:nvGraphicFramePr>
        <p:xfrm>
          <a:off x="241700" y="3324995"/>
          <a:ext cx="6861744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FILE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char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fopen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(__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FILE__,"r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do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 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!= EOF);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fclose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F07881-4A9C-9739-8E7A-70118CDC4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644"/>
              </p:ext>
            </p:extLst>
          </p:nvPr>
        </p:nvGraphicFramePr>
        <p:xfrm>
          <a:off x="7574545" y="3324995"/>
          <a:ext cx="4168275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5052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소스코드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1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Standard input function in C language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Input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32058"/>
              </p:ext>
            </p:extLst>
          </p:nvPr>
        </p:nvGraphicFramePr>
        <p:xfrm>
          <a:off x="241700" y="1277147"/>
          <a:ext cx="5581584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문자 입력함수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enter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값으로 버퍼에 저장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가 입력될 때까지 버퍼에 저장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한 숫자만 받음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fflush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(stdin)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필요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conio.h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enter :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종료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버퍼를 사용하지 않아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보다 빠름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문자가 보이지 않음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버퍼 사용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문자 보이지 않음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반복문으로 입력을 받다가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엔터가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들어오면 종료하는 조건일 경우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​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while( (input =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()) != '\n')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while( (input =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()) != '\r')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while( (input =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()) != ‘\r’)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63114"/>
              </p:ext>
            </p:extLst>
          </p:nvPr>
        </p:nvGraphicFramePr>
        <p:xfrm>
          <a:off x="6096000" y="1277147"/>
          <a:ext cx="5581584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문자열 입력함수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 gets()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enter: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종료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(enter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값으로 변환하여 문자 끝에 저장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버퍼 포인터를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enter 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뒤로 이동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char*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사용 불가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크기가 정해진 배열만 가능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fflush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(stdin)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필요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scanf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enter: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숫자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문자열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입력종료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문자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종료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\n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space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는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구분자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처리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버퍼 포인터를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enter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뒤로 이동시키지 않으므로 주의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Fgets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gets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대신 많이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19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15683"/>
              </p:ext>
            </p:extLst>
          </p:nvPr>
        </p:nvGraphicFramePr>
        <p:xfrm>
          <a:off x="287570" y="1466347"/>
          <a:ext cx="5581584" cy="478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8B1DEC-C1E1-F7BE-8B84-E5CA027E6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39861"/>
              </p:ext>
            </p:extLst>
          </p:nvPr>
        </p:nvGraphicFramePr>
        <p:xfrm>
          <a:off x="8499107" y="1466347"/>
          <a:ext cx="3609474" cy="478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Binary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Gray2Bin 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  long a, b, result=1,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long temp;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n;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while(n!=0){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n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ReverseNum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(temp)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while((i-1)&gt;0){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a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temp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b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result = result*10 + (b^(result % 10));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--;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D75FC19-B3C9-DA43-E8D9-4E59B411F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2" t="7535" r="4932" b="4650"/>
          <a:stretch/>
        </p:blipFill>
        <p:spPr>
          <a:xfrm>
            <a:off x="3596822" y="3088494"/>
            <a:ext cx="2201131" cy="1445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Why using gray code?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Gray Code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Source code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503660"/>
              </p:ext>
            </p:extLst>
          </p:nvPr>
        </p:nvGraphicFramePr>
        <p:xfrm>
          <a:off x="6096000" y="1466346"/>
          <a:ext cx="2326105" cy="4785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1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9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Binary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Gray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Bin2Gray(long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long a, b, result = 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 n != 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a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n = n /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b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if( a ^ b 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result += pow(10,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AAA1E6-DF2F-E0F3-D771-361C4C4E5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28425"/>
              </p:ext>
            </p:extLst>
          </p:nvPr>
        </p:nvGraphicFramePr>
        <p:xfrm>
          <a:off x="359466" y="1697513"/>
          <a:ext cx="3123933" cy="2781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11">
                  <a:extLst>
                    <a:ext uri="{9D8B030D-6E8A-4147-A177-3AD203B41FA5}">
                      <a16:colId xmlns:a16="http://schemas.microsoft.com/office/drawing/2014/main" val="393321276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34333461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123009705"/>
                    </a:ext>
                  </a:extLst>
                </a:gridCol>
              </a:tblGrid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Decimal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Gray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65241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86380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0052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99781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3283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6373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551413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08549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822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CF573A-788F-30FE-3D5B-49B38B9CD21A}"/>
              </a:ext>
            </a:extLst>
          </p:cNvPr>
          <p:cNvSpPr txBox="1"/>
          <p:nvPr/>
        </p:nvSpPr>
        <p:spPr>
          <a:xfrm>
            <a:off x="287570" y="4687908"/>
            <a:ext cx="558158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원인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값의 증감은 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여러 </a:t>
            </a:r>
            <a:r>
              <a:rPr lang="ko-KR" altLang="en-US" sz="1400" b="1" kern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바뀜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연산량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증가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결과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Gray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이용하면 </a:t>
            </a:r>
            <a:r>
              <a:rPr lang="en-US" altLang="ko-KR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만 변경되기 때문에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연산속도 </a:t>
            </a:r>
            <a:r>
              <a:rPr lang="ko-KR" altLang="en-US" sz="1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빨라짐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특징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Binary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에서 바뀌는 최상위 비트 위치에 대응하여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gray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변함 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입출력에 유리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 부적절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ADC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사용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5ED14CF-4DF9-3FDE-AC3A-99440679F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683" y="1710060"/>
            <a:ext cx="2165186" cy="123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49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68447"/>
              </p:ext>
            </p:extLst>
          </p:nvPr>
        </p:nvGraphicFramePr>
        <p:xfrm>
          <a:off x="287570" y="1466347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Complement?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Complement (</a:t>
            </a:r>
            <a:r>
              <a:rPr lang="ko-KR" altLang="en-US" dirty="0"/>
              <a:t>보수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5358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1’s Complement and 2’s Complement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326072" y="1620813"/>
            <a:ext cx="55815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상호 보완하는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임의의 수를 보완해주는 다른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진법에서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(n-1)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보수로 정의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(n-1)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(A+B) = (n-1)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(n^T-1) –X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보수는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(9-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 자리 숫자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A+B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했을 때 자리수가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될 경우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n^T-X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EF241D8-C876-6AED-85DF-0553E7339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2997"/>
              </p:ext>
            </p:extLst>
          </p:nvPr>
        </p:nvGraphicFramePr>
        <p:xfrm>
          <a:off x="6096000" y="1466347"/>
          <a:ext cx="55815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값을 서로 바꿈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(+10 = 1010, - 10=0101)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XOR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연산과 최대값을 통해  변환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(+10 = 1010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1010 XOR 1111  -10 = 01010)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(XOR) 1101 + 0101 = 10010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10 – 13 = 1010-1101 (XOR) 1010 + 0010 = 1100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B7E4F09-0D13-D6AA-493B-E9842CE1E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75379"/>
              </p:ext>
            </p:extLst>
          </p:nvPr>
        </p:nvGraphicFramePr>
        <p:xfrm>
          <a:off x="6096000" y="4020144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+ 1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(XOR+1) 1101+0110 = 10011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10 – 13 = 1010-1101 (XOR+1)  1010+0011 = 1101 (XOR+1)  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0011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추가적인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보수를 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95F9025-ECBC-BBA7-BC1E-EC71E74F4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84726"/>
              </p:ext>
            </p:extLst>
          </p:nvPr>
        </p:nvGraphicFramePr>
        <p:xfrm>
          <a:off x="287570" y="4020144"/>
          <a:ext cx="5581584" cy="155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196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1731F6D-A573-0C0B-F39F-B1662D713F9A}"/>
              </a:ext>
            </a:extLst>
          </p:cNvPr>
          <p:cNvSpPr txBox="1"/>
          <p:nvPr/>
        </p:nvSpPr>
        <p:spPr>
          <a:xfrm>
            <a:off x="297197" y="4174609"/>
            <a:ext cx="565644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en-US" altLang="ko-KR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2’s complement?</a:t>
            </a:r>
            <a:endParaRPr lang="en-US" altLang="ko-KR" b="1" kern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컴퓨터는 덧셈만 사용하기 때문에 보수를 통해 음수를 양수로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더 많은 수 표현 가능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(+0, -0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구분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 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저장 효율 좋음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넓음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논리회로적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측면에서 더 좋은 전기효율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전력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가짐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2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Appendix - Complement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7C87147-F42E-EE65-17FE-91AB7DB0D877}"/>
              </a:ext>
            </a:extLst>
          </p:cNvPr>
          <p:cNvGrpSpPr/>
          <p:nvPr/>
        </p:nvGrpSpPr>
        <p:grpSpPr>
          <a:xfrm>
            <a:off x="0" y="771525"/>
            <a:ext cx="12192000" cy="6086475"/>
            <a:chOff x="38502" y="6858000"/>
            <a:chExt cx="12192000" cy="659537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43D65B4-6129-09B0-9973-97E4131E0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2" y="6858000"/>
              <a:ext cx="12192000" cy="6595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B4D5A7-64BE-D162-D96B-2B846A2CA038}"/>
                </a:ext>
              </a:extLst>
            </p:cNvPr>
            <p:cNvSpPr txBox="1"/>
            <p:nvPr/>
          </p:nvSpPr>
          <p:spPr>
            <a:xfrm>
              <a:off x="8561520" y="13084045"/>
              <a:ext cx="35919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https://devraphy.tistory.com/282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96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2591"/>
              </p:ext>
            </p:extLst>
          </p:nvPr>
        </p:nvGraphicFramePr>
        <p:xfrm>
          <a:off x="420245" y="1385638"/>
          <a:ext cx="5808430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84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603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Fixed Point/Floating Point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Real Number (</a:t>
            </a:r>
            <a:r>
              <a:rPr lang="ko-KR" altLang="en-US" dirty="0"/>
              <a:t>실수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552920" y="1368151"/>
            <a:ext cx="5769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실수 표현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범위가 고정된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정수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16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소수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제한된 비트 환경에서 적합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좁음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정밀도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정확도 떨어짐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 내부 제한적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형태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소수점 앞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하나인 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크기 비교가 쉬움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8(11)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23(52)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)(32/64bit)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지수의 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-Excess representation)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부호 판단을 하지 않고 지수부분만을 이용하여 크기 비교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2^(n-1) -1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ex)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-3,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4bit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일 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0100=4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실제값과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오차가 발생하는데 이를 절삭오차라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함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(Truncation error = round-off error)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hidden 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되어 사라지고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더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계산은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있는 것 처럼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표기는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없이 진행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(3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 표기법에서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0.0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1.000*2^(-3)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되어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0.125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31 = 11111.0000(2) = 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-31 = -11111.0000(2) = -1.1111*2^(4)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0.1328125 = 0.0010001(2)  = 1.0001*2^(-3)  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0 000 0001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-0.1328125 = -0.0010001(2) = -1.0001*2^(-3)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1 000 0001</a:t>
            </a:r>
          </a:p>
        </p:txBody>
      </p:sp>
    </p:spTree>
    <p:extLst>
      <p:ext uri="{BB962C8B-B14F-4D97-AF65-F5344CB8AC3E}">
        <p14:creationId xmlns:p14="http://schemas.microsoft.com/office/powerpoint/2010/main" val="443082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XOR Principle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 - XOR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973425"/>
                  </p:ext>
                </p:extLst>
              </p:nvPr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altLang="ko-KR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A</a:t>
                          </a: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C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973425"/>
                  </p:ext>
                </p:extLst>
              </p:nvPr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544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391" r="-615" b="-27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5161847" y="82452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Where to use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016014"/>
              </p:ext>
            </p:extLst>
          </p:nvPr>
        </p:nvGraphicFramePr>
        <p:xfrm>
          <a:off x="5270098" y="1408887"/>
          <a:ext cx="4617454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4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Swap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함수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윤년구하기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(4, 100, 400)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직사각형 세 점의 좌표를 알 때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나머지 점 좌표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대소문자 전환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(^32)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연속된 숫자에서 없는 값 찾기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중복된 숫자들 중 개수가 다른 숫자 찾기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195836"/>
              </p:ext>
            </p:extLst>
          </p:nvPr>
        </p:nvGraphicFramePr>
        <p:xfrm>
          <a:off x="241700" y="3063929"/>
          <a:ext cx="4830814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08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Assume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a and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b</a:t>
                      </a:r>
                    </a:p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Then a ⊕ b =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737183"/>
                  </p:ext>
                </p:extLst>
              </p:nvPr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N%2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1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N%4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3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N%8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7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altLang="ko-KR" sz="120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==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737183"/>
                  </p:ext>
                </p:extLst>
              </p:nvPr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8" t="-394" r="-457" b="-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42975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XOR Principle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Bitfield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altLang="ko-KR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A</a:t>
                          </a: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C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544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391" r="-615" b="-27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5161847" y="82452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Where to use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/>
        </p:nvGraphicFramePr>
        <p:xfrm>
          <a:off x="5270098" y="1408887"/>
          <a:ext cx="4617454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4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Swap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함수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윤년구하기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(4, 100, 400)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직사각형 세 점의 좌표를 알 때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나머지 점 좌표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대소문자 전환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(^32)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연속된 숫자에서 없는 값 찾기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중복된 숫자들 중 개수가 다른 숫자 찾기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/>
        </p:nvGraphicFramePr>
        <p:xfrm>
          <a:off x="241700" y="3063929"/>
          <a:ext cx="4830814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08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Assume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a and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b</a:t>
                      </a:r>
                    </a:p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Then a ⊕ b =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N%2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1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N%4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3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N%8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7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altLang="ko-KR" sz="120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==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8" t="-394" r="-457" b="-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2246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46D1AD-5FB1-F8BB-76CB-079FFED2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8095" y="2963612"/>
            <a:ext cx="5886450" cy="3371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056AC-DC8A-3634-C3F0-4C442263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922" y="2814609"/>
            <a:ext cx="3971925" cy="2057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0B4E43-72EC-ACEA-1D32-54EEE3D92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414" y="3429000"/>
            <a:ext cx="5572125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D5ABC0-D81C-0360-6351-EFF5450801DB}"/>
              </a:ext>
            </a:extLst>
          </p:cNvPr>
          <p:cNvSpPr txBox="1"/>
          <p:nvPr/>
        </p:nvSpPr>
        <p:spPr>
          <a:xfrm>
            <a:off x="89734" y="924538"/>
            <a:ext cx="122411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하드디스크(10gb) 파티션 크기에 적합한 데이터 타입 = </a:t>
            </a:r>
            <a:r>
              <a:rPr lang="ko-KR" altLang="en-US" dirty="0" err="1"/>
              <a:t>unsigned</a:t>
            </a:r>
            <a:r>
              <a:rPr lang="ko-KR" altLang="en-US" dirty="0"/>
              <a:t> </a:t>
            </a:r>
            <a:r>
              <a:rPr lang="ko-KR" altLang="en-US" dirty="0" err="1"/>
              <a:t>long</a:t>
            </a:r>
            <a:endParaRPr lang="ko-KR" altLang="en-US" dirty="0"/>
          </a:p>
          <a:p>
            <a:r>
              <a:rPr lang="ko-KR" altLang="en-US" dirty="0"/>
              <a:t>8비트 마이크로프로세서나 </a:t>
            </a:r>
            <a:r>
              <a:rPr lang="ko-KR" altLang="en-US" dirty="0" err="1"/>
              <a:t>마이크로컨트롤러</a:t>
            </a:r>
            <a:r>
              <a:rPr lang="ko-KR" altLang="en-US" dirty="0"/>
              <a:t> = </a:t>
            </a:r>
            <a:r>
              <a:rPr lang="ko-KR" altLang="en-US" dirty="0" err="1"/>
              <a:t>unsigned</a:t>
            </a:r>
            <a:r>
              <a:rPr lang="ko-KR" altLang="en-US" dirty="0"/>
              <a:t> </a:t>
            </a:r>
            <a:r>
              <a:rPr lang="ko-KR" altLang="en-US" dirty="0" err="1"/>
              <a:t>char</a:t>
            </a:r>
            <a:endParaRPr lang="ko-KR" altLang="en-US" dirty="0"/>
          </a:p>
          <a:p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strlen</a:t>
            </a:r>
            <a:r>
              <a:rPr lang="ko-KR" altLang="en-US" dirty="0"/>
              <a:t> = </a:t>
            </a:r>
            <a:r>
              <a:rPr lang="ko-KR" altLang="en-US" dirty="0" err="1"/>
              <a:t>unsigned</a:t>
            </a:r>
            <a:r>
              <a:rPr lang="ko-KR" altLang="en-US" dirty="0"/>
              <a:t> </a:t>
            </a:r>
            <a:r>
              <a:rPr lang="ko-KR" altLang="en-US" dirty="0" err="1"/>
              <a:t>long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데이터 유형 = 특정 메모리 주소에 </a:t>
            </a:r>
            <a:r>
              <a:rPr lang="ko-KR" altLang="en-US" dirty="0" err="1"/>
              <a:t>저장하는데이터</a:t>
            </a:r>
            <a:r>
              <a:rPr lang="ko-KR" altLang="en-US" dirty="0"/>
              <a:t> 유형에 대한 정보</a:t>
            </a:r>
          </a:p>
          <a:p>
            <a:r>
              <a:rPr lang="ko-KR" altLang="en-US" dirty="0"/>
              <a:t>3가지 유형 = 원시 타입, 사용자 정의, 파생 또는 종속 타입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4C05AE-343A-E59C-9012-55859502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187" y="5143500"/>
            <a:ext cx="3324225" cy="1714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154095-7A1A-0E4B-52CE-A7E119A952A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- Size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3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9EEBF0-509C-1A27-E49A-C78DC26FBFBF}"/>
              </a:ext>
            </a:extLst>
          </p:cNvPr>
          <p:cNvSpPr txBox="1"/>
          <p:nvPr/>
        </p:nvSpPr>
        <p:spPr>
          <a:xfrm>
            <a:off x="110910" y="1381172"/>
            <a:ext cx="6090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니펫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(snippet)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은 재사용 가능한 </a:t>
            </a:r>
            <a:r>
              <a:rPr lang="ko-KR" alt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 tooltip="소스 코드"/>
              </a:rPr>
              <a:t>소스 코드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기계어"/>
              </a:rPr>
              <a:t>기계어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텍스트의 작은 부분을 일컫는 프로그래밍 용어이다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사용자가 루틴 편집 조작 중 반복 타이핑을 회피할 수 있게 도와준다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431A0-D6EA-3782-15BF-10518890E565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Snippet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83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20E8FB9-5ED9-4A86-8610-82E7BBB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82" y="1038225"/>
            <a:ext cx="2571750" cy="2362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E22DDD-EEE7-B2C5-AB04-727F255F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632" y="1038225"/>
            <a:ext cx="2676525" cy="2390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822DBA-708A-F6D6-D015-C208694A3594}"/>
              </a:ext>
            </a:extLst>
          </p:cNvPr>
          <p:cNvSpPr txBox="1"/>
          <p:nvPr/>
        </p:nvSpPr>
        <p:spPr>
          <a:xfrm>
            <a:off x="391886" y="3575379"/>
            <a:ext cx="1100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X86 </a:t>
            </a:r>
            <a:r>
              <a:rPr lang="ko-KR" altLang="en-US" dirty="0"/>
              <a:t>아키텍처 </a:t>
            </a:r>
            <a:r>
              <a:rPr lang="en-US" altLang="ko-KR" dirty="0"/>
              <a:t>= </a:t>
            </a:r>
            <a:r>
              <a:rPr lang="ko-KR" altLang="en-US" dirty="0"/>
              <a:t>리틀 </a:t>
            </a:r>
            <a:r>
              <a:rPr lang="ko-KR" altLang="en-US" dirty="0" err="1"/>
              <a:t>엔디언</a:t>
            </a:r>
            <a:r>
              <a:rPr lang="ko-KR" altLang="en-US" dirty="0"/>
              <a:t> 사용</a:t>
            </a:r>
            <a:r>
              <a:rPr lang="en-US" altLang="ko-KR" dirty="0"/>
              <a:t>(</a:t>
            </a:r>
            <a:r>
              <a:rPr lang="ko-KR" altLang="en-US" dirty="0"/>
              <a:t>인텔 </a:t>
            </a:r>
            <a:r>
              <a:rPr lang="ko-KR" altLang="en-US" dirty="0" err="1"/>
              <a:t>포멧</a:t>
            </a:r>
            <a:r>
              <a:rPr lang="en-US" altLang="ko-KR" dirty="0"/>
              <a:t>, </a:t>
            </a:r>
            <a:r>
              <a:rPr lang="ko-KR" altLang="en-US" dirty="0"/>
              <a:t>데스크탑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네트워크 </a:t>
            </a:r>
            <a:r>
              <a:rPr lang="en-US" altLang="ko-KR" dirty="0"/>
              <a:t>= </a:t>
            </a:r>
            <a:r>
              <a:rPr lang="ko-KR" altLang="en-US" dirty="0"/>
              <a:t>빅 </a:t>
            </a:r>
            <a:r>
              <a:rPr lang="ko-KR" altLang="en-US" dirty="0" err="1"/>
              <a:t>엔디언</a:t>
            </a:r>
            <a:r>
              <a:rPr lang="en-US" altLang="ko-KR" dirty="0"/>
              <a:t>(</a:t>
            </a:r>
            <a:r>
              <a:rPr lang="ko-KR" altLang="en-US" dirty="0"/>
              <a:t>암 프로세서</a:t>
            </a:r>
            <a:r>
              <a:rPr lang="en-US" altLang="ko-KR" dirty="0"/>
              <a:t>, PowerPC </a:t>
            </a:r>
            <a:r>
              <a:rPr lang="ko-KR" altLang="en-US" dirty="0"/>
              <a:t>아키텍처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3522D-26E0-81AD-C0C5-9CA06FDE5DC3}"/>
              </a:ext>
            </a:extLst>
          </p:cNvPr>
          <p:cNvSpPr txBox="1"/>
          <p:nvPr/>
        </p:nvSpPr>
        <p:spPr>
          <a:xfrm>
            <a:off x="391886" y="4529884"/>
            <a:ext cx="11005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빅 </a:t>
            </a:r>
            <a:r>
              <a:rPr lang="ko-KR" altLang="en-US" dirty="0" err="1"/>
              <a:t>엔디언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디버그 편함</a:t>
            </a:r>
            <a:r>
              <a:rPr lang="en-US" altLang="ko-KR" dirty="0"/>
              <a:t>(</a:t>
            </a:r>
            <a:r>
              <a:rPr lang="ko-KR" altLang="en-US" dirty="0"/>
              <a:t>사람의 </a:t>
            </a:r>
            <a:r>
              <a:rPr lang="ko-KR" altLang="en-US" dirty="0" err="1"/>
              <a:t>읽고쓰는</a:t>
            </a:r>
            <a:r>
              <a:rPr lang="ko-KR" altLang="en-US" dirty="0"/>
              <a:t> 방법과 </a:t>
            </a:r>
            <a:r>
              <a:rPr lang="ko-KR" altLang="en-US" dirty="0" err="1"/>
              <a:t>가음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리틀 </a:t>
            </a:r>
            <a:r>
              <a:rPr lang="ko-KR" altLang="en-US" dirty="0" err="1"/>
              <a:t>엔디언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하위 바이트들만 사용할 때 별도의 계산이 </a:t>
            </a:r>
            <a:r>
              <a:rPr lang="ko-KR" altLang="en-US" dirty="0" err="1"/>
              <a:t>필요없음</a:t>
            </a:r>
            <a:r>
              <a:rPr lang="en-US" altLang="ko-KR" dirty="0"/>
              <a:t>(</a:t>
            </a:r>
            <a:r>
              <a:rPr lang="ko-KR" altLang="en-US" dirty="0"/>
              <a:t>첫번째 값만 </a:t>
            </a:r>
            <a:r>
              <a:rPr lang="ko-KR" altLang="en-US" dirty="0" err="1"/>
              <a:t>받아오면되고</a:t>
            </a:r>
            <a:r>
              <a:rPr lang="en-US" altLang="ko-KR" dirty="0"/>
              <a:t>, </a:t>
            </a:r>
            <a:r>
              <a:rPr lang="ko-KR" altLang="en-US" dirty="0"/>
              <a:t>계산을 하위 바이트부터 하기 때문에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88B3B-BB1A-3287-0719-81346B1B0967}"/>
              </a:ext>
            </a:extLst>
          </p:cNvPr>
          <p:cNvSpPr txBox="1"/>
          <p:nvPr/>
        </p:nvSpPr>
        <p:spPr>
          <a:xfrm>
            <a:off x="272428" y="780370"/>
            <a:ext cx="1100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엔디언</a:t>
            </a:r>
            <a:r>
              <a:rPr lang="en-US" altLang="ko-KR" dirty="0"/>
              <a:t>(Endianness) = 1</a:t>
            </a:r>
            <a:r>
              <a:rPr lang="ko-KR" altLang="en-US" dirty="0"/>
              <a:t>차원 공간에 여러 개의 연속된 대상을 배열하는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Endianness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28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EE804F-F103-7C76-589D-F20355688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68" y="1572723"/>
            <a:ext cx="1134637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리터럴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상수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1, 2, 3,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같은 읽은 그대로의 의미가 있는 상수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정수형 상수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: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소수점이 포함되지 않은 상수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진수 상수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: 10, 20, 30   16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진수 상수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: 0x10, 0x20, 0x30   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진수 상수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: 010, 020, 030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출력 서식 문자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: %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%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%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②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실수형 상수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: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소수점이 포함된 상수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출력 서식 문자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: %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%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lf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③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문자 상수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: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작은 따옴표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(' ')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로 묶인 문자 하나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&amp;, *, +, -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와 같은 영문자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숫자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특수 기호 문자를 말함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출력 서식 문자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: %c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④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문자열 상수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: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큰 따옴표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(" ")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로 묶은 하나 이상의 문자로 구성된 문자열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문자열 상수 맨 마지막에 문자열의 끝을 알리는 종료 문자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\0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을 자동으로 추가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(NULL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문자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출력 서식 문자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: %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E8AEB9-458E-2555-DA03-224CBA7D0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68" y="48280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심볼릭 상수</a:t>
            </a: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상수를 기호화하여 의미있는 이름으로 지어서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쓰는 상수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const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키워드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-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상수화 시키기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https://itdexter.tistory.com/288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[IT_Dexter:티스토리]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2F0AB-F59C-EC39-AEC2-6695A5CBA2E9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12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A7A955-6628-441A-CEBC-8B69A03024E4}"/>
              </a:ext>
            </a:extLst>
          </p:cNvPr>
          <p:cNvSpPr txBox="1"/>
          <p:nvPr/>
        </p:nvSpPr>
        <p:spPr>
          <a:xfrm>
            <a:off x="151253" y="995755"/>
            <a:ext cx="1100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포인터는 </a:t>
            </a:r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1C63BED-17C3-0E8B-8E16-2C6C771A012F}"/>
              </a:ext>
            </a:extLst>
          </p:cNvPr>
          <p:cNvGrpSpPr/>
          <p:nvPr/>
        </p:nvGrpSpPr>
        <p:grpSpPr>
          <a:xfrm>
            <a:off x="7028949" y="1086383"/>
            <a:ext cx="4546861" cy="5544745"/>
            <a:chOff x="7250959" y="733707"/>
            <a:chExt cx="5277351" cy="612429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814817E-35E2-1E56-E685-F06DA0CC6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0959" y="2430643"/>
              <a:ext cx="5277351" cy="442735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471062C-29C3-3C39-CA3C-8DB390B62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0959" y="733707"/>
              <a:ext cx="5277351" cy="169693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C998B91-8B86-2F74-6101-4E3D37ED105E}"/>
              </a:ext>
            </a:extLst>
          </p:cNvPr>
          <p:cNvSpPr txBox="1"/>
          <p:nvPr/>
        </p:nvSpPr>
        <p:spPr>
          <a:xfrm>
            <a:off x="304800" y="3768806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전역변수는 프로그램 종료때까지</a:t>
            </a:r>
          </a:p>
          <a:p>
            <a:r>
              <a:rPr lang="ko-KR" altLang="en-US"/>
              <a:t>메모리를 잡고 있어 되도록이면 사용하지않은 것이 좋습니다</a:t>
            </a:r>
            <a:r>
              <a:rPr lang="en-US" altLang="ko-KR"/>
              <a:t>.</a:t>
            </a:r>
          </a:p>
          <a:p>
            <a:br>
              <a:rPr lang="en-US" altLang="ko-KR"/>
            </a:br>
            <a:endParaRPr lang="en-US" altLang="ko-KR"/>
          </a:p>
          <a:p>
            <a:r>
              <a:rPr lang="ko-KR" altLang="en-US"/>
              <a:t>포인터는 메모리를 효율적으로 사용하게 하는 도구입니다</a:t>
            </a:r>
            <a:r>
              <a:rPr lang="en-US" altLang="ko-KR"/>
              <a:t>.</a:t>
            </a:r>
          </a:p>
          <a:p>
            <a:r>
              <a:rPr lang="ko-KR" altLang="en-US"/>
              <a:t>아파트를 예로 들면 안에 누가 사는 지 이름으로만 기억하려면 어렵지만</a:t>
            </a:r>
          </a:p>
          <a:p>
            <a:r>
              <a:rPr lang="ko-KR" altLang="en-US"/>
              <a:t>이를 아파트의 층과 호수로 기억하면 훨씬 기억하기도 정리하기도 쉬워집니다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2D8BF4-AD57-29CD-64EE-CF14DE3AFC57}"/>
              </a:ext>
            </a:extLst>
          </p:cNvPr>
          <p:cNvSpPr txBox="1"/>
          <p:nvPr/>
        </p:nvSpPr>
        <p:spPr>
          <a:xfrm>
            <a:off x="-32694" y="207187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666666"/>
                </a:solidFill>
                <a:effectLst/>
                <a:latin typeface="Noto Sans KR"/>
              </a:rPr>
              <a:t>메모리에 직접 접근이 가능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666666"/>
                </a:solidFill>
                <a:effectLst/>
                <a:latin typeface="Noto Sans KR"/>
              </a:rPr>
              <a:t>구조화된 자료를 만들어 효율적 운영이 가능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>
                <a:solidFill>
                  <a:srgbClr val="666666"/>
                </a:solidFill>
                <a:effectLst/>
                <a:latin typeface="Noto Sans KR"/>
              </a:rPr>
              <a:t>Call by reference 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 KR"/>
              </a:rPr>
              <a:t>방식 이용 가능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666666"/>
                </a:solidFill>
                <a:effectLst/>
                <a:latin typeface="Noto Sans KR"/>
              </a:rPr>
              <a:t>배열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 KR"/>
              </a:rPr>
              <a:t>구조체 등의 복잡한 자료 구조와 함수에 쉽게 접근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666666"/>
                </a:solidFill>
                <a:effectLst/>
                <a:latin typeface="Noto Sans KR"/>
              </a:rPr>
              <a:t>메모리 동적 할당이 가능</a:t>
            </a:r>
            <a:endParaRPr lang="ko-KR" altLang="en-US" b="0" i="0" dirty="0">
              <a:solidFill>
                <a:srgbClr val="666666"/>
              </a:solidFill>
              <a:effectLst/>
              <a:latin typeface="Noto Sans KR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522E0E-20F9-E538-FA63-656F40FC34A1}"/>
              </a:ext>
            </a:extLst>
          </p:cNvPr>
          <p:cNvSpPr txBox="1"/>
          <p:nvPr/>
        </p:nvSpPr>
        <p:spPr>
          <a:xfrm>
            <a:off x="23202" y="1425539"/>
            <a:ext cx="6136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실제로 포인터 변수는 항상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4 / 8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바이트의 정해진 크기를 갖습니다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0E73A-0101-D71B-60D5-99E7839094E9}"/>
              </a:ext>
            </a:extLst>
          </p:cNvPr>
          <p:cNvSpPr txBox="1"/>
          <p:nvPr/>
        </p:nvSpPr>
        <p:spPr>
          <a:xfrm>
            <a:off x="403224" y="6631128"/>
            <a:ext cx="6090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0x ff </a:t>
            </a:r>
            <a:r>
              <a:rPr lang="en-US" altLang="ko-KR" b="1" dirty="0" err="1">
                <a:solidFill>
                  <a:srgbClr val="202122"/>
                </a:solidFill>
                <a:latin typeface="Arial" panose="020B0604020202020204" pitchFamily="34" charset="0"/>
              </a:rPr>
              <a:t>ff</a:t>
            </a:r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ko-KR" b="1" dirty="0" err="1">
                <a:solidFill>
                  <a:srgbClr val="202122"/>
                </a:solidFill>
                <a:latin typeface="Arial" panose="020B0604020202020204" pitchFamily="34" charset="0"/>
              </a:rPr>
              <a:t>ff</a:t>
            </a:r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ko-KR" b="1" dirty="0" err="1">
                <a:solidFill>
                  <a:srgbClr val="202122"/>
                </a:solidFill>
                <a:latin typeface="Arial" panose="020B0604020202020204" pitchFamily="34" charset="0"/>
              </a:rPr>
              <a:t>ff</a:t>
            </a:r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 = 1byte 4</a:t>
            </a: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개</a:t>
            </a:r>
            <a:endParaRPr lang="en-US" altLang="ko-KR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64</a:t>
            </a: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비트 시스템 </a:t>
            </a:r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= 8</a:t>
            </a: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바이트 포인터</a:t>
            </a:r>
            <a:endParaRPr lang="en-US" altLang="ko-KR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32</a:t>
            </a: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비트 시스템 </a:t>
            </a:r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= 4</a:t>
            </a: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바이트 포인터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62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A25ABD-E5F2-4AF5-F2EC-129D8D5C032F}"/>
              </a:ext>
            </a:extLst>
          </p:cNvPr>
          <p:cNvSpPr txBox="1"/>
          <p:nvPr/>
        </p:nvSpPr>
        <p:spPr>
          <a:xfrm>
            <a:off x="151254" y="915546"/>
            <a:ext cx="11880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포인터는 고유 메모리 차지하고 다른 대상을 가리킬 수 있음</a:t>
            </a:r>
            <a:r>
              <a:rPr lang="en-US" altLang="ko-KR" dirty="0"/>
              <a:t>, </a:t>
            </a:r>
            <a:r>
              <a:rPr lang="ko-KR" altLang="en-US" dirty="0"/>
              <a:t>배열 크기 변경 가능</a:t>
            </a:r>
            <a:endParaRPr lang="en-US" altLang="ko-KR" dirty="0"/>
          </a:p>
          <a:p>
            <a:r>
              <a:rPr lang="ko-KR" altLang="en-US" dirty="0"/>
              <a:t>배열은 선언할 때 위치가 고정되어 다른 대상을 가리킬 수 없음</a:t>
            </a:r>
            <a:r>
              <a:rPr lang="en-US" altLang="ko-KR" dirty="0"/>
              <a:t>, </a:t>
            </a:r>
            <a:r>
              <a:rPr lang="ko-KR" altLang="en-US" dirty="0"/>
              <a:t>배열 크기 변경 불가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배열은 크기이기 때문에 함수인자로 </a:t>
            </a:r>
            <a:r>
              <a:rPr lang="ko-KR" altLang="en-US" dirty="0" err="1"/>
              <a:t>전달할수</a:t>
            </a:r>
            <a:r>
              <a:rPr lang="ko-KR" altLang="en-US" dirty="0"/>
              <a:t> 없지만</a:t>
            </a:r>
            <a:r>
              <a:rPr lang="en-US" altLang="ko-KR" dirty="0"/>
              <a:t>, </a:t>
            </a:r>
            <a:r>
              <a:rPr lang="ko-KR" altLang="en-US" dirty="0"/>
              <a:t>포인터는 대상체가 </a:t>
            </a:r>
            <a:r>
              <a:rPr lang="ko-KR" altLang="en-US" dirty="0" err="1"/>
              <a:t>무엇이든간에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바이트와 크기밖에 없어 함수 전달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포인터는 액세스 속도가 빠름</a:t>
            </a:r>
            <a:r>
              <a:rPr lang="en-US" altLang="ko-KR" dirty="0"/>
              <a:t>(</a:t>
            </a:r>
            <a:r>
              <a:rPr lang="ko-KR" altLang="en-US" dirty="0"/>
              <a:t>배열보다 </a:t>
            </a:r>
            <a:r>
              <a:rPr lang="en-US" altLang="ko-KR" dirty="0"/>
              <a:t>2</a:t>
            </a:r>
            <a:r>
              <a:rPr lang="ko-KR" altLang="en-US" dirty="0"/>
              <a:t>배정도 빠름</a:t>
            </a:r>
            <a:r>
              <a:rPr lang="en-US" altLang="ko-KR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89BC6-02E0-F5FA-B5BD-61A30824BD2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of Pointer and 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1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Pasting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316099"/>
              </p:ext>
            </p:extLst>
          </p:nvPr>
        </p:nvGraphicFramePr>
        <p:xfrm>
          <a:off x="241700" y="1392650"/>
          <a:ext cx="68617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)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printf_s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"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#n " = %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##n )</a:t>
                      </a:r>
                    </a:p>
                    <a:p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token9 = 9;</a:t>
                      </a:r>
                    </a:p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(9);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56349"/>
              </p:ext>
            </p:extLst>
          </p:nvPr>
        </p:nvGraphicFramePr>
        <p:xfrm>
          <a:off x="7574546" y="1392650"/>
          <a:ext cx="41682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25040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token9 = 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3672572" y="3228633"/>
            <a:ext cx="3430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##: merging or combining operator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EC3D7-E567-6C41-15FC-8E5547740868}"/>
              </a:ext>
            </a:extLst>
          </p:cNvPr>
          <p:cNvSpPr txBox="1"/>
          <p:nvPr/>
        </p:nvSpPr>
        <p:spPr>
          <a:xfrm>
            <a:off x="1119295" y="6294831"/>
            <a:ext cx="1042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프로그래밍에서의 토큰</a:t>
            </a:r>
            <a:r>
              <a:rPr lang="en-US" altLang="ko-KR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의미를 가진 </a:t>
            </a:r>
            <a:r>
              <a:rPr lang="ko-KR" altLang="en-US" b="0" i="0" u="sng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가장 작은 단위의 코드 블록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이며 기계의 생성의 기본 단위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692723"/>
              </p:ext>
            </p:extLst>
          </p:nvPr>
        </p:nvGraphicFramePr>
        <p:xfrm>
          <a:off x="241700" y="3764527"/>
          <a:ext cx="68617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&lt;stdio.h&gt;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 m##a##i##n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pseudo(void)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printf("Hello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F66C095-C809-26CF-FED4-094634F6E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36316"/>
              </p:ext>
            </p:extLst>
          </p:nvPr>
        </p:nvGraphicFramePr>
        <p:xfrm>
          <a:off x="7574546" y="3765343"/>
          <a:ext cx="4168275" cy="228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43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Hello World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861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Obfuscation using Token Pasting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20264"/>
              </p:ext>
            </p:extLst>
          </p:nvPr>
        </p:nvGraphicFramePr>
        <p:xfrm>
          <a:off x="241700" y="1392650"/>
          <a:ext cx="68617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pseudo(s, t, u, m, p, e, d) m##s##u##t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pseudo(a, n,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m, a, t, e)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(void)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15548"/>
              </p:ext>
            </p:extLst>
          </p:nvPr>
        </p:nvGraphicFramePr>
        <p:xfrm>
          <a:off x="7574546" y="1392650"/>
          <a:ext cx="41682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Hello World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55612" y="4112430"/>
            <a:ext cx="121363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token pasting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을 이용한 난독화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(obfuscation)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방법</a:t>
            </a:r>
            <a:endParaRPr lang="en-US" altLang="ko-K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1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(s), 3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(u), 2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디코딩 진행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의 인자는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디코딩 방법과 같이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a,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읽혀져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nomian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변경됨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92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2549</Words>
  <Application>Microsoft Office PowerPoint</Application>
  <PresentationFormat>와이드스크린</PresentationFormat>
  <Paragraphs>367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Arial Unicode MS</vt:lpstr>
      <vt:lpstr>Noto Sans KR</vt:lpstr>
      <vt:lpstr>맑은 고딕</vt:lpstr>
      <vt:lpstr>함초롬바탕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41</cp:revision>
  <dcterms:created xsi:type="dcterms:W3CDTF">2023-11-29T11:04:36Z</dcterms:created>
  <dcterms:modified xsi:type="dcterms:W3CDTF">2023-12-29T09:39:26Z</dcterms:modified>
</cp:coreProperties>
</file>