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93" r:id="rId3"/>
    <p:sldId id="299" r:id="rId4"/>
    <p:sldId id="300" r:id="rId5"/>
    <p:sldId id="301" r:id="rId6"/>
    <p:sldId id="302" r:id="rId7"/>
    <p:sldId id="266" r:id="rId8"/>
    <p:sldId id="277" r:id="rId9"/>
    <p:sldId id="261" r:id="rId10"/>
    <p:sldId id="259" r:id="rId11"/>
    <p:sldId id="256" r:id="rId12"/>
    <p:sldId id="303" r:id="rId13"/>
    <p:sldId id="296" r:id="rId14"/>
    <p:sldId id="304" r:id="rId15"/>
    <p:sldId id="274" r:id="rId16"/>
    <p:sldId id="290" r:id="rId17"/>
    <p:sldId id="307" r:id="rId18"/>
    <p:sldId id="308" r:id="rId19"/>
    <p:sldId id="272" r:id="rId20"/>
    <p:sldId id="298" r:id="rId21"/>
    <p:sldId id="28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3" r:id="rId31"/>
    <p:sldId id="264" r:id="rId32"/>
    <p:sldId id="267" r:id="rId33"/>
    <p:sldId id="268" r:id="rId34"/>
    <p:sldId id="269" r:id="rId35"/>
    <p:sldId id="270" r:id="rId36"/>
    <p:sldId id="271" r:id="rId37"/>
    <p:sldId id="275" r:id="rId38"/>
    <p:sldId id="276" r:id="rId39"/>
    <p:sldId id="258" r:id="rId40"/>
    <p:sldId id="306" r:id="rId41"/>
    <p:sldId id="305" r:id="rId42"/>
    <p:sldId id="257" r:id="rId43"/>
    <p:sldId id="295" r:id="rId44"/>
    <p:sldId id="297" r:id="rId45"/>
    <p:sldId id="291" r:id="rId46"/>
    <p:sldId id="292" r:id="rId47"/>
    <p:sldId id="294" r:id="rId48"/>
    <p:sldId id="278" r:id="rId49"/>
    <p:sldId id="279" r:id="rId50"/>
    <p:sldId id="273" r:id="rId51"/>
    <p:sldId id="262" r:id="rId52"/>
    <p:sldId id="265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5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6668"/>
              </p:ext>
            </p:extLst>
          </p:nvPr>
        </p:nvGraphicFramePr>
        <p:xfrm>
          <a:off x="249691" y="1263971"/>
          <a:ext cx="348410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1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4912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차이점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값 변경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이용해 값 변경 가능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변하지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(=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rvalie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"hey" (a string)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false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3.14 (a real number)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[1,2,3] (a list of numbers)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(x) =&gt; x*x (a function)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/^1?$|^(11+?)\1+$/ (a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3780655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78707"/>
              </p:ext>
            </p:extLst>
          </p:nvPr>
        </p:nvGraphicFramePr>
        <p:xfrm>
          <a:off x="3906522" y="1263971"/>
          <a:ext cx="38536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6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12144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%d,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%o, %u, %x = 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int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%f =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=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%g = %f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%a = 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지수 표기법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 = unsigned char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%s = string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%p = void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가능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(pointer address)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호출로 쓰인 글자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(return int)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%% = 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9C76ED7-8197-9151-5B1F-AACD8D7892B0}"/>
              </a:ext>
            </a:extLst>
          </p:cNvPr>
          <p:cNvSpPr txBox="1"/>
          <p:nvPr/>
        </p:nvSpPr>
        <p:spPr>
          <a:xfrm>
            <a:off x="123824" y="3495208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rvalue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DA71FF-7368-46BE-237E-23B0D6B0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61078"/>
              </p:ext>
            </p:extLst>
          </p:nvPr>
        </p:nvGraphicFramePr>
        <p:xfrm>
          <a:off x="249691" y="4007440"/>
          <a:ext cx="6709909" cy="158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8490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locator value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메모리에서 식별 가능한 위치가 있는 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오른쪽이나 왼쪽에 나타남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특정 주소의 메모리에 저장된 데이터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메모리에서 식별 가능한 위치가 없는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값을 할당할 수 없는 표현식이므로 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오른쪽에만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20;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'l-value’=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=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66E12B-80B1-8705-535B-ADECEA7F117C}"/>
              </a:ext>
            </a:extLst>
          </p:cNvPr>
          <p:cNvSpPr txBox="1"/>
          <p:nvPr/>
        </p:nvSpPr>
        <p:spPr>
          <a:xfrm>
            <a:off x="123824" y="5720462"/>
            <a:ext cx="286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Aliasing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AA8563-9F7E-6D3C-6FAB-3A826172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006"/>
              </p:ext>
            </p:extLst>
          </p:nvPr>
        </p:nvGraphicFramePr>
        <p:xfrm>
          <a:off x="249691" y="6234153"/>
          <a:ext cx="670990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90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메모리 영역에 대한 두가지 서로 구별되는 참조하는 방법이나 이름을 약하게 갖는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Type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A0CC2-C728-137E-6AA5-9F4E8E17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94" y="834011"/>
            <a:ext cx="8065212" cy="59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- Details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FCFB31-F07C-0ABA-1258-62C1208E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65453"/>
              </p:ext>
            </p:extLst>
          </p:nvPr>
        </p:nvGraphicFramePr>
        <p:xfrm>
          <a:off x="368300" y="1007532"/>
          <a:ext cx="55372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Parentheses(function call)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9769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Brackets(array)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9749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obj 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48236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Member selection via a pointer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28411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a++, a--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832155"/>
                  </a:ext>
                </a:extLst>
              </a:tr>
              <a:tr h="158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++a, --a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/dec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03979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Unary +,-(positive, negative No.)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0775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!, ~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Logical/Bitwise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60304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(type)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Type casting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05267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Dereference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82053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05552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size in bytes of 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56785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*, /, %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Multiple/Division/Modulus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8882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+, 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Addition/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Substraction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62107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&lt;&lt;, &gt;&gt;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487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5F0930-8D17-44E0-3292-422774B30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06506"/>
              </p:ext>
            </p:extLst>
          </p:nvPr>
        </p:nvGraphicFramePr>
        <p:xfrm>
          <a:off x="6286500" y="1007532"/>
          <a:ext cx="5537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85695055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894175939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5940160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18869310"/>
                    </a:ext>
                  </a:extLst>
                </a:gridCol>
              </a:tblGrid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Precedence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67096"/>
                  </a:ext>
                </a:extLst>
              </a:tr>
              <a:tr h="1588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&lt;, &lt;=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93561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&gt;, 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6265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==, !=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Relational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991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5312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71678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19011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AND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88294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Logical 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30749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Ternary conditional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422975"/>
                  </a:ext>
                </a:extLst>
              </a:tr>
              <a:tr h="1588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232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+=, -=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Add/Sub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58844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*=, /=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Mult/Div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649595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%=, &amp;=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Modul/Bitwise AND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42003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^=, |=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XOR/OR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30780"/>
                  </a:ext>
                </a:extLst>
              </a:tr>
              <a:tr h="158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&lt;&lt;=, &gt;&gt;=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Bitwise shift Assignment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98507"/>
                  </a:ext>
                </a:extLst>
              </a:tr>
              <a:tr h="158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Expression separator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14082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B680AB-404E-9C3B-206F-631F35AAB669}"/>
              </a:ext>
            </a:extLst>
          </p:cNvPr>
          <p:cNvCxnSpPr>
            <a:cxnSpLocks/>
          </p:cNvCxnSpPr>
          <p:nvPr/>
        </p:nvCxnSpPr>
        <p:spPr>
          <a:xfrm flipH="1">
            <a:off x="5905500" y="5573027"/>
            <a:ext cx="649304" cy="33395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A2817FE-C689-0BB1-B6E4-4F9971E30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238412"/>
              </p:ext>
            </p:extLst>
          </p:nvPr>
        </p:nvGraphicFramePr>
        <p:xfrm>
          <a:off x="3136900" y="5924538"/>
          <a:ext cx="3301998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9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표현식을 하나로 줄일 때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Sequence Point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3891"/>
              </p:ext>
            </p:extLst>
          </p:nvPr>
        </p:nvGraphicFramePr>
        <p:xfrm>
          <a:off x="123824" y="2816893"/>
          <a:ext cx="313836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83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int p = f1() +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 int p = f1() + f2();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("p = %d", p); 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8;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int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("%d\n", p);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58E042-D9BB-F3AB-66A6-C62838FD6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70192"/>
              </p:ext>
            </p:extLst>
          </p:nvPr>
        </p:nvGraphicFramePr>
        <p:xfrm>
          <a:off x="3351010" y="2816893"/>
          <a:ext cx="874794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79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3192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("Geeks");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forGeeks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return 1;}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&amp;&amp;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int p = f1() &amp;&amp; f2();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x = 20;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f1() { x = x+10;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f2() { x = x-5;  return x;}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comma operator defines a sequence point after first operand, it is 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(f1(), f2());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 {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// Since ? operator defines a sequence point after first operand, it is guaranteed that f1() is completed first.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p = f1()? f2(): 3;  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3AFE94D-B610-4962-6801-17024BA2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4240"/>
              </p:ext>
            </p:extLst>
          </p:nvPr>
        </p:nvGraphicFramePr>
        <p:xfrm>
          <a:off x="123824" y="925529"/>
          <a:ext cx="853200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20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2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연산에 의한 결과가 완료되는 지점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시퀀스 포인트와 다음 시퀀스 포인트 사이에서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표현식 평가에 의해 최대 한 번 수정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* ++I  (2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일어나서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수정하기의 이전 값의 액세스는 새로이 저장할 값을 결정하기 위해서만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이후 값이 들어가는 지 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 behavior)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Sequence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&amp;&amp; , || , ?: , comma(,) , full expression(if, for, while, switch, return) , semicolon(;)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6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1337"/>
              </p:ext>
            </p:extLst>
          </p:nvPr>
        </p:nvGraphicFramePr>
        <p:xfrm>
          <a:off x="506771" y="1164504"/>
          <a:ext cx="885393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9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553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number;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char name[NAME_LEN+1];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  part1 = {528, "Disk drive", 10},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part2 = {914, "Printer cable",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마침표와 멤버 이름이 결합된 것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지정하는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형태가 다름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변경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선언시와 순서 무관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값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오지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Designated Initializers(C99)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{528, "Disk drive", 10}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{.number = 528, .name = "Disk drive", 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변수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멤버이름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number: %d\n", part1.number);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("Part name: %s\n", part1.name);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("Quantity on hand: %d\n", part1.on_hand);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멤버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(Assignment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왼쪽에 올 수 있고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increment, decrement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사용할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멤버의 이름 앞에 오는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구둣점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(.)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postfix ++, --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연산자와 우선순위가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compatible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구조체들 사이에서만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동시에 두 구조체는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이용해 선언되었거나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같은 타입 이름을 가진 구조체들도 호환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{ int a[10]; } a1, a2;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a1 = a2;    // legal,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seince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a1 and a2 are structures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612112"/>
              </p:ext>
            </p:extLst>
          </p:nvPr>
        </p:nvGraphicFramePr>
        <p:xfrm>
          <a:off x="250257" y="1196855"/>
          <a:ext cx="5435974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Naming structure types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"structure tag"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타입의 이름을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Declaring a Structure Tag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structure tag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특정한 종류의 구조체를 식별하기 위한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{ // part = structure tag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Defining a Structure Type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Typedef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써서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genuine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 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안에서 쓰이기 위해서는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tag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방식으로 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name[NAME_LEN+1];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Part;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Compound Literals(C99)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함수에 전달될 구조체를 만들기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((struct part) {528, "Disk drive", 10});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변수로 할당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part1 = (struct part) {528, "Disk drive", 10};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(2)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60016"/>
              </p:ext>
            </p:extLst>
          </p:nvPr>
        </p:nvGraphicFramePr>
        <p:xfrm>
          <a:off x="5824647" y="1196855"/>
          <a:ext cx="6197307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3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Arrays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part inventory[100];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print_part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].number = 883; 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번호를 수정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inventory[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].name = '\0'; //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부품의 이름을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수정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Initializing an Array of Structures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*country;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code;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dialing_code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country_codes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{{"Argentina",    54},     {"Bangladesh",      880},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{"Brazil",       55},     {"Egypt",            20}};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(C99)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한 아이템에 대해 두개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Part inventory[100] = { [0].number = 528,[0].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on_hand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=10, [0].name[0] = 'b'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9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2591"/>
              </p:ext>
            </p:extLst>
          </p:nvPr>
        </p:nvGraphicFramePr>
        <p:xfrm>
          <a:off x="123824" y="904029"/>
          <a:ext cx="11433176" cy="504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499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Padding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데이터 멤버를 자연스럽게 정렬하기 위해 구조에 여러 개의 빈 바이트를 추가하는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구조의 다양한 데이터 멤버를 검색하기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읽기 주기를 최소화하기 위해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Structure Packing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바이트를 제거하여 구조를 단단히 묶어야 하는 상황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__attribute((packed))__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structure with padding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str1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str2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__attribute((packed)) __; // using structure packing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str1: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str1));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("Size of str2: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str2));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str1: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 of str2: 5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9327-E2CB-B920-C858-415321F5B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059" y="1762125"/>
            <a:ext cx="5695737" cy="251777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7BCED8-0508-115D-E97E-B50A21E1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2549"/>
              </p:ext>
            </p:extLst>
          </p:nvPr>
        </p:nvGraphicFramePr>
        <p:xfrm>
          <a:off x="5510059" y="4471565"/>
          <a:ext cx="5386542" cy="64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537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멤버 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메모리 크기를 줄이기 위해서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메모리 적재 크기가 큰 순서로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하면 논리적으로 계산되는 크기만큼 메모리에 적재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0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(4)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FEF181-05D6-2A1A-FF5F-63D902BE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19876"/>
              </p:ext>
            </p:extLst>
          </p:nvPr>
        </p:nvGraphicFramePr>
        <p:xfrm>
          <a:off x="1497721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93F83-34B0-36E5-56E9-2240BE4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80918"/>
              </p:ext>
            </p:extLst>
          </p:nvPr>
        </p:nvGraphicFramePr>
        <p:xfrm>
          <a:off x="4012321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8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24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202B46-7549-F0B8-F71C-144D66AE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26754"/>
              </p:ext>
            </p:extLst>
          </p:nvPr>
        </p:nvGraphicFramePr>
        <p:xfrm>
          <a:off x="6300578" y="1460500"/>
          <a:ext cx="43293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91024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#pragma pack(1)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short 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structd_tag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double d;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s;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c;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E17FE95-4E4D-7F54-DAD8-D4E346468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48969"/>
              </p:ext>
            </p:extLst>
          </p:nvPr>
        </p:nvGraphicFramePr>
        <p:xfrm>
          <a:off x="8815178" y="1460500"/>
          <a:ext cx="1814722" cy="86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structa_t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structb_t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structc_t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structd_t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8498FD-AE1D-0F33-8A44-E6BB518C4E64}"/>
              </a:ext>
            </a:extLst>
          </p:cNvPr>
          <p:cNvSpPr txBox="1"/>
          <p:nvPr/>
        </p:nvSpPr>
        <p:spPr>
          <a:xfrm>
            <a:off x="1497721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2E82-4882-B5BF-38AC-2F944A1270A7}"/>
              </a:ext>
            </a:extLst>
          </p:cNvPr>
          <p:cNvSpPr txBox="1"/>
          <p:nvPr/>
        </p:nvSpPr>
        <p:spPr>
          <a:xfrm>
            <a:off x="6248899" y="885180"/>
            <a:ext cx="287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Applied Packing</a:t>
            </a:r>
          </a:p>
        </p:txBody>
      </p:sp>
    </p:spTree>
    <p:extLst>
      <p:ext uri="{BB962C8B-B14F-4D97-AF65-F5344CB8AC3E}">
        <p14:creationId xmlns:p14="http://schemas.microsoft.com/office/powerpoint/2010/main" val="293601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Bitfield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326"/>
              </p:ext>
            </p:extLst>
          </p:nvPr>
        </p:nvGraphicFramePr>
        <p:xfrm>
          <a:off x="7853549" y="1396944"/>
          <a:ext cx="4215198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51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실행할 프로그램의 코드 저장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CPU는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 영역에 저장된 명령어를 하나씩 가져가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정적(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변수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시작과 함께 할당, 프로그램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매개변수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호출과 함께 할당, 함수 호출 완료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소멸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프레임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영역에 저장되는 함수의 호출 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높은 주소에서 낮은 주소의 방향으로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힙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영역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 의해 메모리 공간이 동적으로 할당되고 해제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메모리의 낮은 주소에서 높은 주소의 방향으로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43448F7-C2C3-7802-6BD0-E9F7B82A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41587"/>
            <a:ext cx="2904371" cy="473106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26E34C-6BE6-7F3E-DA2C-8CB6D2EE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6132" y="1593535"/>
            <a:ext cx="5403928" cy="40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– Flexible Array Member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7605"/>
              </p:ext>
            </p:extLst>
          </p:nvPr>
        </p:nvGraphicFramePr>
        <p:xfrm>
          <a:off x="123824" y="1095551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 (C99)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크기 배열을 포함하는 구조체를 정의할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길이는 구조체를 저장할 메모리가 할당되기 전까지 결정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구조체의 크기를 계산할 때 배열을 무시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구조체의 가장 마지막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하나 이상의 다른 멤버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복사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배열을 제외한 다른 멤버만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chars[];    /* flexible array member - C99 only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Flexible Array Members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 사용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길이를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1(a dummy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문자열을 동적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chars[1];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 - 1);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75A46-23B9-484F-0990-41721F66F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9429"/>
              </p:ext>
            </p:extLst>
          </p:nvPr>
        </p:nvGraphicFramePr>
        <p:xfrm>
          <a:off x="6096000" y="1097638"/>
          <a:ext cx="580297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9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char chars[];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main(void) {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n;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n: 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*str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(str-&gt;chars, "original message", n-1);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str-&gt;chars[n-1] = 0; // Assign null character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n);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*str; //n-byte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할당 없으면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발생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str-&gt;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복사본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%d chars: %s\n",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copy_dest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-&gt;chars);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array members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포함하는 구조체는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incomplete type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Incomplete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메모리 크기 정보 결여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구조체의 멤버 불가능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구조체의 포인터를 원소로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3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46724"/>
              </p:ext>
            </p:extLst>
          </p:nvPr>
        </p:nvGraphicFramePr>
        <p:xfrm>
          <a:off x="123824" y="954507"/>
          <a:ext cx="630968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6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Device driver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Product revision/version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Linux kernel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Adding a "Tag Field" to a Union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어떤 멤버가 마지막으로 바뀌었고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유의마한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값을 지니고 있는지 구별할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“Tag field”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“Discriminant"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함께 공용체를 집어넣는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INT_KIND 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DOUBLE_KIND 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struct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kind;    /* tag field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 d;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u;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Number;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Union / Enum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062C95-73F4-A37D-7EA4-D4408A02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1482"/>
              </p:ext>
            </p:extLst>
          </p:nvPr>
        </p:nvGraphicFramePr>
        <p:xfrm>
          <a:off x="6702065" y="954507"/>
          <a:ext cx="5185135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s1, s2;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tag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{CLUBS, DIAMONDS, HEARTS, SPADES};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suit s1, s2;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typedef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typedef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{CLUBS, DIAMONDS, HEARTS, SPADES} Suit;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Suit s1, s2;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C0DD1B9-E250-6FD5-276A-106EAC91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07" y="3321417"/>
            <a:ext cx="2667000" cy="1504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41287A-EA3C-D6C5-CA3F-8086C6CD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61" y="3321417"/>
            <a:ext cx="2114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6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9606"/>
              </p:ext>
            </p:extLst>
          </p:nvPr>
        </p:nvGraphicFramePr>
        <p:xfrm>
          <a:off x="241700" y="1392650"/>
          <a:ext cx="68617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1050"/>
              </p:ext>
            </p:extLst>
          </p:nvPr>
        </p:nvGraphicFramePr>
        <p:xfrm>
          <a:off x="85724" y="874712"/>
          <a:ext cx="5324476" cy="3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6531"/>
              </p:ext>
            </p:extLst>
          </p:nvPr>
        </p:nvGraphicFramePr>
        <p:xfrm>
          <a:off x="250690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3703"/>
              </p:ext>
            </p:extLst>
          </p:nvPr>
        </p:nvGraphicFramePr>
        <p:xfrm>
          <a:off x="250690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2167"/>
              </p:ext>
            </p:extLst>
          </p:nvPr>
        </p:nvGraphicFramePr>
        <p:xfrm>
          <a:off x="390390" y="3476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1657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24826"/>
              </p:ext>
            </p:extLst>
          </p:nvPr>
        </p:nvGraphicFramePr>
        <p:xfrm>
          <a:off x="318067" y="1068721"/>
          <a:ext cx="47833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#error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#error message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 메시지를 출력한다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(VS, DEV-C++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컴파일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31596"/>
              </p:ext>
            </p:extLst>
          </p:nvPr>
        </p:nvGraphicFramePr>
        <p:xfrm>
          <a:off x="318067" y="2412848"/>
          <a:ext cx="77587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#line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라인에 번호가 붙는 방법 변경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다른 프로그램을 읽는다고 요청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32767(C99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2147483647)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사이의 정수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줄의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n "file"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다음 줄 번호가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되며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＂file＂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온 것으로 간주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값이 바뀌며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__FILE__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값도 바뀔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대부분의 컴파일러들이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지시문을 에러 메시지를 만드는 데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#line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지시문은 주로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코드를 만들어내는 프로그램들이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36769"/>
              </p:ext>
            </p:extLst>
          </p:nvPr>
        </p:nvGraphicFramePr>
        <p:xfrm>
          <a:off x="318067" y="5467108"/>
          <a:ext cx="743704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#pragma Directive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컴파일러가 특별한 행동을 하도록 요청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오는 명령어들은 컴파일러에 따라 다름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#pragma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알 수 없는 명령어가 오더라도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에러메시지를 출력하지 않고 무시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(1)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91535"/>
              </p:ext>
            </p:extLst>
          </p:nvPr>
        </p:nvGraphicFramePr>
        <p:xfrm>
          <a:off x="220848" y="1066744"/>
          <a:ext cx="86564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declarations-specifiers declarators 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변수 및 더 작은 범위의 함수와 매개 변수에 대해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torage duration: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변수를 위한 메모리가 설정되고 해제되는 시점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Automatic storage duration: storage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실행되었을 때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종료될 때 해제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Static storage duration: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프로그램이 실행되는 동안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location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무기한으로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참조될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Block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시점부터 변수가 속한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종료되는 지점까지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File scope: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변수의 선언 시점부터 파일이 끝나는 곳까지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프로그램의 다른 부분들과 공유될 수 있는 범위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External linkage: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변수가 프로그램 내의 여러 개의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아마도 전부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공유될 수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Internal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파일로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안에 있는 함수들 사이에서는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No linkage: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변수가 하나의 함수 내에만 속하며 공유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       // static storage duration, file scope, external linkage 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j;     // automatic storage duration, block scope, no linkage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C678042-B233-3D29-BBE0-82F3E75C29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30" y="1564250"/>
            <a:ext cx="7988880" cy="13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27096"/>
              </p:ext>
            </p:extLst>
          </p:nvPr>
        </p:nvGraphicFramePr>
        <p:xfrm>
          <a:off x="266700" y="1408887"/>
          <a:ext cx="962085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우선순위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~, &amp;, ^, |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fontAlgn="base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1324"/>
              </p:ext>
            </p:extLst>
          </p:nvPr>
        </p:nvGraphicFramePr>
        <p:xfrm>
          <a:off x="8659812" y="4652711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19913"/>
              </p:ext>
            </p:extLst>
          </p:nvPr>
        </p:nvGraphicFramePr>
        <p:xfrm>
          <a:off x="8659812" y="1306717"/>
          <a:ext cx="3443288" cy="307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847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[5] = {1, 2, 3, 4, 5};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시작 주소를 가리킴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*p1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전체를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포인터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(*p2)[5]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&amp;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원소를 가리키는 포인터 배열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*p3[5] = {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[1], …,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[4]};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Storage Class (2)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47884"/>
              </p:ext>
            </p:extLst>
          </p:nvPr>
        </p:nvGraphicFramePr>
        <p:xfrm>
          <a:off x="347848" y="1168344"/>
          <a:ext cx="865645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 register Storage Class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변수는 주소가 없어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연산자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Storage Class of a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지정하지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기본값으로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extern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static 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함수 포인터를 통한 간접적인 호출은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사용되지 않을 모든 함수 선언 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붙이는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더 쉬운 유지보수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파일에서 보이지 않는다는 것 보장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파일에 있는 이름들이 충돌하는 상황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space pollution)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parameter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a;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extern int b;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int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f(int d, register int e)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 int g;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h;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 int j;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int k;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C51026-9F63-5E7B-7697-464800E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32418"/>
              </p:ext>
            </p:extLst>
          </p:nvPr>
        </p:nvGraphicFramePr>
        <p:xfrm>
          <a:off x="2865538" y="3680940"/>
          <a:ext cx="3916262" cy="2211916"/>
        </p:xfrm>
        <a:graphic>
          <a:graphicData uri="http://schemas.openxmlformats.org/drawingml/2006/table">
            <a:tbl>
              <a:tblPr/>
              <a:tblGrid>
                <a:gridCol w="623542">
                  <a:extLst>
                    <a:ext uri="{9D8B030D-6E8A-4147-A177-3AD203B41FA5}">
                      <a16:colId xmlns:a16="http://schemas.microsoft.com/office/drawing/2014/main" val="2110959437"/>
                    </a:ext>
                  </a:extLst>
                </a:gridCol>
                <a:gridCol w="1479462">
                  <a:extLst>
                    <a:ext uri="{9D8B030D-6E8A-4147-A177-3AD203B41FA5}">
                      <a16:colId xmlns:a16="http://schemas.microsoft.com/office/drawing/2014/main" val="2905681609"/>
                    </a:ext>
                  </a:extLst>
                </a:gridCol>
                <a:gridCol w="645252">
                  <a:extLst>
                    <a:ext uri="{9D8B030D-6E8A-4147-A177-3AD203B41FA5}">
                      <a16:colId xmlns:a16="http://schemas.microsoft.com/office/drawing/2014/main" val="2875163667"/>
                    </a:ext>
                  </a:extLst>
                </a:gridCol>
                <a:gridCol w="1168006">
                  <a:extLst>
                    <a:ext uri="{9D8B030D-6E8A-4147-A177-3AD203B41FA5}">
                      <a16:colId xmlns:a16="http://schemas.microsoft.com/office/drawing/2014/main" val="4104770465"/>
                    </a:ext>
                  </a:extLst>
                </a:gridCol>
              </a:tblGrid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Name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Storage Duration </a:t>
                      </a:r>
                      <a:endParaRPr lang="en-US" sz="130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Scope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Linkage </a:t>
                      </a:r>
                      <a:endParaRPr lang="en-US" sz="1300" dirty="0">
                        <a:effectLst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151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external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26984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 (external)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599864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file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internal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82735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233447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4351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g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908133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h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19169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i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022923"/>
                  </a:ext>
                </a:extLst>
              </a:tr>
              <a:tr h="2144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j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static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effectLst/>
                        </a:rPr>
                        <a:t>? (external)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69272"/>
                  </a:ext>
                </a:extLst>
              </a:tr>
              <a:tr h="13506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automatic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block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none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2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13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41504"/>
              </p:ext>
            </p:extLst>
          </p:nvPr>
        </p:nvGraphicFramePr>
        <p:xfrm>
          <a:off x="196848" y="1306718"/>
          <a:ext cx="82515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22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const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포인터는 고정된 메모리 위치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가리키는 주소에 있는 값은 변경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포인터에 저장된 상수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 불가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2696"/>
              </p:ext>
            </p:extLst>
          </p:nvPr>
        </p:nvGraphicFramePr>
        <p:xfrm>
          <a:off x="6463014" y="4184228"/>
          <a:ext cx="3443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a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 b = 90;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int* const p = &amp;a;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75;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&amp;b; //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48351"/>
              </p:ext>
            </p:extLst>
          </p:nvPr>
        </p:nvGraphicFramePr>
        <p:xfrm>
          <a:off x="196848" y="4220911"/>
          <a:ext cx="5899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91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* name;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상수를 가리키는 포인터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자체를 수정할 수는 없지만 포인터는 다른 곳을 가리킬 수 있음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high = 100;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int low = 50;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const int* p = &amp;high;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*p = 70; // Error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p = &amp;low;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0FFABC-882F-2F65-20AE-EE0671106A42}"/>
              </a:ext>
            </a:extLst>
          </p:cNvPr>
          <p:cNvSpPr txBox="1"/>
          <p:nvPr/>
        </p:nvSpPr>
        <p:spPr>
          <a:xfrm>
            <a:off x="123824" y="3722563"/>
            <a:ext cx="315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 to 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8045E-66F4-EAE7-0935-43F09D021310}"/>
              </a:ext>
            </a:extLst>
          </p:cNvPr>
          <p:cNvSpPr txBox="1"/>
          <p:nvPr/>
        </p:nvSpPr>
        <p:spPr>
          <a:xfrm>
            <a:off x="6463014" y="3722563"/>
            <a:ext cx="46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Pointer to Constant</a:t>
            </a:r>
          </a:p>
        </p:txBody>
      </p:sp>
    </p:spTree>
    <p:extLst>
      <p:ext uri="{BB962C8B-B14F-4D97-AF65-F5344CB8AC3E}">
        <p14:creationId xmlns:p14="http://schemas.microsoft.com/office/powerpoint/2010/main" val="270958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N-Dimension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7370"/>
              </p:ext>
            </p:extLst>
          </p:nvPr>
        </p:nvGraphicFramePr>
        <p:xfrm>
          <a:off x="2162174" y="2740075"/>
          <a:ext cx="344328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[2][3][2] =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{{5, 10},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{6, 11},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{7, 12}},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{ {20, 30},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{21, 31},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     {22, 32}}};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2;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(j = 0; j &lt; 3;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for (k = 0; k &lt; 2; k++)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("%d\t", 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j) +k));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("\n");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7254"/>
              </p:ext>
            </p:extLst>
          </p:nvPr>
        </p:nvGraphicFramePr>
        <p:xfrm>
          <a:off x="6240464" y="5574715"/>
          <a:ext cx="4967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0x7ffead967560 0x7ffead967570 0x7ffead967580 0x7ffead967560 0x7ffead967570 0x7ffead967580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10 22 33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03456"/>
              </p:ext>
            </p:extLst>
          </p:nvPr>
        </p:nvGraphicFramePr>
        <p:xfrm>
          <a:off x="2551110" y="6295506"/>
          <a:ext cx="3054352" cy="376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6489"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+ j ) + k)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][j][k]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318C0-39CD-8A87-6BC2-394737D7E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45281"/>
              </p:ext>
            </p:extLst>
          </p:nvPr>
        </p:nvGraphicFramePr>
        <p:xfrm>
          <a:off x="6240464" y="2740075"/>
          <a:ext cx="4967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2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03891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#include&lt;stdio.h&gt;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[3][4] =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{10, 11, 12, 13},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{20, 21, 22, 23},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  {30, 31, 32, 33}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      };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)[4];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("%p %p %p\n",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+ 1), 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+ 1) + 2), *(*(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+ 2) + 3));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 %d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[1][2],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[2][3]);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D6CD65-55D0-3270-DD66-8E5D9CADE997}"/>
              </a:ext>
            </a:extLst>
          </p:cNvPr>
          <p:cNvGrpSpPr/>
          <p:nvPr/>
        </p:nvGrpSpPr>
        <p:grpSpPr>
          <a:xfrm>
            <a:off x="3130548" y="864750"/>
            <a:ext cx="5480052" cy="1779177"/>
            <a:chOff x="196848" y="930418"/>
            <a:chExt cx="7205134" cy="23392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C5B4D0-E084-76DE-CA1F-54BC0BE41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" r="350"/>
            <a:stretch/>
          </p:blipFill>
          <p:spPr>
            <a:xfrm>
              <a:off x="196848" y="930418"/>
              <a:ext cx="7205134" cy="14030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45DEC5-24F0-B0E9-51A6-FEADF85B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" y="2409079"/>
              <a:ext cx="7084482" cy="860588"/>
            </a:xfrm>
            <a:prstGeom prst="rect">
              <a:avLst/>
            </a:prstGeom>
          </p:spPr>
        </p:pic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C5C60D-F0A2-2053-BBE0-A914DA71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00646"/>
              </p:ext>
            </p:extLst>
          </p:nvPr>
        </p:nvGraphicFramePr>
        <p:xfrm>
          <a:off x="4694536" y="2740075"/>
          <a:ext cx="9109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035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6 11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20 30 21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31 22 32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29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Void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8040"/>
              </p:ext>
            </p:extLst>
          </p:nvPr>
        </p:nvGraphicFramePr>
        <p:xfrm>
          <a:off x="7280910" y="3489425"/>
          <a:ext cx="406209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09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03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&amp;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없애기 가능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a) {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a is %d\n", a);}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  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)(int) = &amp;fun;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)(10);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40381"/>
              </p:ext>
            </p:extLst>
          </p:nvPr>
        </p:nvGraphicFramePr>
        <p:xfrm>
          <a:off x="7280910" y="5029200"/>
          <a:ext cx="265842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4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568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fun1()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("Fun1\n");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fun2() 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("Fun2\n"); 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wrapper(void (*fun)()) {fun();}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wrapper(fun1);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wrapper(fun2);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50AAC5-8A8E-0816-D1B6-EB76A9C6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1218"/>
              </p:ext>
            </p:extLst>
          </p:nvPr>
        </p:nvGraphicFramePr>
        <p:xfrm>
          <a:off x="7274560" y="857350"/>
          <a:ext cx="4812032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03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30562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add(int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("Addition is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subtract(int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("Subtraction is %d\n", a-b);}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multiply(int a, int b){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("Multiplication is %d\n", a*b);}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[])(int, int) = {add, subtract, multiply};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unsigned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 = 15, b = 10;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Choice: 0 for add, 1 for subtract and 2 "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"for multiply\n");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("%d",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2) return 0;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fun_ptr_arr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])(a, b);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DB5ABE-F2DE-58A6-042F-E0084600E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601"/>
              </p:ext>
            </p:extLst>
          </p:nvPr>
        </p:nvGraphicFramePr>
        <p:xfrm>
          <a:off x="105408" y="4577080"/>
          <a:ext cx="7091680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*)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);}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15, 12, 90, 80};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12712"/>
              </p:ext>
            </p:extLst>
          </p:nvPr>
        </p:nvGraphicFramePr>
        <p:xfrm>
          <a:off x="105408" y="857350"/>
          <a:ext cx="7091680" cy="365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stdbool.h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compare (const void * a, const void * b) {return ( *(int*)a == *(int*)b );}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search(void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void *x, bool compare (const void * , const void *))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(char *)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 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if (compare(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x))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-1;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5, 7, 90, 70};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7;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("Returned index is %d ", search(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&amp;x, compare));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4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– Restrict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6CF096-8ADB-2D2F-B23E-228C3A3D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30542"/>
              </p:ext>
            </p:extLst>
          </p:nvPr>
        </p:nvGraphicFramePr>
        <p:xfrm>
          <a:off x="407326" y="1278431"/>
          <a:ext cx="8635074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restricted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제외한 어떤 방법으로도 접근될 수 없음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같은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가리키거나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어떤 변수를 가리키는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것 포함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Aliasing =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접근하는 방법이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이상인 것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restrict q;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*q = 0;   /* Aliasing occurs. this statement causes undefined behavior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로부터 생성된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경우도 존재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함수의 지역 변수이고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restrict pointer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함수 몸체 안의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block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정의된 경우에는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복사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 restrict s1, const void * restrict 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*s1, const void *s2,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n);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memmove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다른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복사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s2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모두에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사용한 것은 복사의 소스와 목적지가 겹쳐서는 안된다는 것을 의미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겹치지 않는 것을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컴파일러에게 더 효율적인 코드를 만들 수 있다는 정보를 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최적화 시도는 보장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</a:txBody>
                  <a:tcPr marL="63500" marR="63500" marT="88900" marB="88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45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49179"/>
              </p:ext>
            </p:extLst>
          </p:nvPr>
        </p:nvGraphicFramePr>
        <p:xfrm>
          <a:off x="123824" y="867794"/>
          <a:ext cx="6073776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malloc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할당된 메모리 블록의 크기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malloc(n + 1);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리턴하는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일반적인 포인터는 할당이 수행될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형으로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암묵적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(char *) malloc(n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Allocation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동적 배열을 초기화하는 방법 중 하나는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*s1,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*s2)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(s1) +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(s2) + 1);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(EXIT_FAILURE);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위한 공간을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항상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*a = malloc(n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Allocation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20914"/>
              </p:ext>
            </p:extLst>
          </p:nvPr>
        </p:nvGraphicFramePr>
        <p:xfrm>
          <a:off x="6313603" y="867794"/>
          <a:ext cx="5754573" cy="563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457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346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size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크기의 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개를 저장할 수 있는 배열을 위한 공간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그 메모리 공간의 모든 비트를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 상관없이 공간을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point { int x, y; } *p;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point));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구조체를 가리킴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 할당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return null pointer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추가된 바이트들 초기화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원래 있던 데이터는 유지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동일하게 작동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두번째 인자가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블록을 할당 해제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블록 연장 실패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메모리 공간에 새로운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포인터 업데이트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free Function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free(void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 = malloc(...);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 = q;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6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8737"/>
              </p:ext>
            </p:extLst>
          </p:nvPr>
        </p:nvGraphicFramePr>
        <p:xfrm>
          <a:off x="530224" y="1261494"/>
          <a:ext cx="6073776" cy="4605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7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0590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"Dangling Pointer" Problem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해제된 메모리 영역을 가리키고 있는 포인터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예측 불가능한 동작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접근 불가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fault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잠재적인 보안 위험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malloc(4);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free(p);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   /*** WRONG ***/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p1 = (int 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*pi = 5;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* p2 = p1;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free(p1);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*p2 = 10;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free(p); p = NULL; 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참고하고 있는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Dangling 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20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560"/>
              </p:ext>
            </p:extLst>
          </p:nvPr>
        </p:nvGraphicFramePr>
        <p:xfrm>
          <a:off x="215263" y="971987"/>
          <a:ext cx="684486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8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096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int value;           /* data stored in the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*next;   /* pointer to the next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(==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우선순위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D10DC96-EBF2-19AF-A0F6-84D478887458}"/>
              </a:ext>
            </a:extLst>
          </p:cNvPr>
          <p:cNvGrpSpPr/>
          <p:nvPr/>
        </p:nvGrpSpPr>
        <p:grpSpPr>
          <a:xfrm>
            <a:off x="4891036" y="1170926"/>
            <a:ext cx="1990482" cy="990667"/>
            <a:chOff x="7301321" y="2920933"/>
            <a:chExt cx="2705100" cy="134633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6584F2E8-ED90-13CA-2578-1C64153A9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1321" y="2920933"/>
              <a:ext cx="270510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012D683-41D9-1B75-C81B-CB1599D76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608" y="3552892"/>
              <a:ext cx="2676525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58A8B29-BE0D-12C3-08E0-A1BD06746F9E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- Linked List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29E3060-8FC6-BDB9-241B-14E72C19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19402"/>
              </p:ext>
            </p:extLst>
          </p:nvPr>
        </p:nvGraphicFramePr>
        <p:xfrm>
          <a:off x="8068942" y="1163889"/>
          <a:ext cx="409257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new_mode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10);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first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(first, 20);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3E95F-C418-96FB-64B8-FC8928833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02368"/>
              </p:ext>
            </p:extLst>
          </p:nvPr>
        </p:nvGraphicFramePr>
        <p:xfrm>
          <a:off x="30480" y="2725406"/>
          <a:ext cx="375729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2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찾기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(p = list; p != NULL; p = p-&gt;next)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(p-&gt;value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(; list != NULL; list = list-&gt;next)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if (list-&gt;value ==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while (list != NULL &amp;&amp; list-&gt;value !=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2316994-A01E-E1A4-A68E-55A6E3AE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0928"/>
              </p:ext>
            </p:extLst>
          </p:nvPr>
        </p:nvGraphicFramePr>
        <p:xfrm>
          <a:off x="3824087" y="2725406"/>
          <a:ext cx="421152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삭제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delete_from_list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*cur,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for (cur =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NULL;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cur != NULL &amp;&amp; cur-&gt;value !=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cur, cur = cur-&gt;next);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(cur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return list;            /* n was not found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list = list-&gt;next;    /* n is in the first node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cur-&gt;next;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free(cur);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E05C21-F809-E1F7-21CF-F1A9ADE1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25342"/>
              </p:ext>
            </p:extLst>
          </p:nvPr>
        </p:nvGraphicFramePr>
        <p:xfrm>
          <a:off x="8068942" y="4062015"/>
          <a:ext cx="4092578" cy="274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57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4771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(Using ** pointer)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 **list, int n)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struct node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 node));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("Error: malloc failed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exit(EXIT_FAILURE);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-&gt;value =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-&gt;next = *list;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*list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add_to_list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(&amp;first, 10);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4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66223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Declarator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04275"/>
              </p:ext>
            </p:extLst>
          </p:nvPr>
        </p:nvGraphicFramePr>
        <p:xfrm>
          <a:off x="347848" y="1168344"/>
          <a:ext cx="8656452" cy="338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안에서 바깥으로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해독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()가 *보다 우선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                     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Definitions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Declarations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*(*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[10])(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리턴 함수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포인터의 포인터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[10];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타입 배열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Fcn_ptr_array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E609034-77F3-2DFD-E516-33EE5DDA3E9F}"/>
              </a:ext>
            </a:extLst>
          </p:cNvPr>
          <p:cNvGrpSpPr/>
          <p:nvPr/>
        </p:nvGrpSpPr>
        <p:grpSpPr>
          <a:xfrm>
            <a:off x="5277125" y="1803856"/>
            <a:ext cx="3646198" cy="2244848"/>
            <a:chOff x="4949134" y="1756701"/>
            <a:chExt cx="3646198" cy="22448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8F0DC11-CFA8-4F51-FE51-0925A846E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1756701"/>
              <a:ext cx="3620013" cy="1099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587FC9E-35A7-5F16-F0F1-3F5967AE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134" y="2672682"/>
              <a:ext cx="3646198" cy="1328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903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927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Declaration Syntax – Function Specifier (C99)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6424"/>
              </p:ext>
            </p:extLst>
          </p:nvPr>
        </p:nvGraphicFramePr>
        <p:xfrm>
          <a:off x="347848" y="1168344"/>
          <a:ext cx="86564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4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3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선언해도 컴파일러가 그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"inline"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하도록 강제하는 것은 아니고 요청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inline double average(double a, double b)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return (a + b) / 2;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파일에서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average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definition)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keyword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static inline double average(double a, double b) {…}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2. average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 definition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호출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#ifndef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#define AVERAGE_H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inline double average(double a, double b) {...}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#include 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extern double average(double a, double b);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Restrictions on Inline Functions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inline function with external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수정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정의할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internal linkage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갖는 변수의 참조를 포함할 수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7411"/>
              </p:ext>
            </p:extLst>
          </p:nvPr>
        </p:nvGraphicFramePr>
        <p:xfrm>
          <a:off x="123824" y="959646"/>
          <a:ext cx="5133976" cy="571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9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14059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입력될 때까지 버퍼에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숫자만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버퍼를 사용하지 않아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버퍼 사용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문자 보이지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반복문으로 입력을 받다가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엔터가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'\n')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'\r')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 (input 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!= ‘\r’)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0540"/>
              </p:ext>
            </p:extLst>
          </p:nvPr>
        </p:nvGraphicFramePr>
        <p:xfrm>
          <a:off x="5859779" y="959645"/>
          <a:ext cx="5581584" cy="32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256755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입력함수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gets()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값으로 변환하여 문자 끝에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 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크기가 정해진 배열만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fflush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(stdin)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enter: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종료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\n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 포인터를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뒤로 이동시키지 않으므로 주의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Fgets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gets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FC7170-FC20-373D-F715-D6AED79A74F1}"/>
              </a:ext>
            </a:extLst>
          </p:cNvPr>
          <p:cNvSpPr txBox="1"/>
          <p:nvPr/>
        </p:nvSpPr>
        <p:spPr>
          <a:xfrm>
            <a:off x="11677584" y="1277147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(void);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 c, FILE *stream);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53CF-43DA-111D-EC49-F1AC3BFEFB00}"/>
              </a:ext>
            </a:extLst>
          </p:cNvPr>
          <p:cNvSpPr txBox="1"/>
          <p:nvPr/>
        </p:nvSpPr>
        <p:spPr>
          <a:xfrm>
            <a:off x="13373670" y="2610683"/>
            <a:ext cx="90175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차이와 유사하다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항상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도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(stdin)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선호한다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 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함수도 에러가 발생했을 때 똑같은 행동을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파일의 끝이 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만약 읽기 에러가 발생한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error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둘 중 어떤 문제가 발생했는지 알기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ferror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호출해야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가장 흔한 사용법은 파일에서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나타날 때까지 문자를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한개씩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읽는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그런 목적을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6C0BD-2D10-9474-4B09-468185054423}"/>
              </a:ext>
            </a:extLst>
          </p:cNvPr>
          <p:cNvSpPr txBox="1"/>
          <p:nvPr/>
        </p:nvSpPr>
        <p:spPr>
          <a:xfrm>
            <a:off x="11677584" y="7061151"/>
            <a:ext cx="1042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!= EOF) {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...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D82AC-01C3-8162-511E-162F92B6FAA7}"/>
              </a:ext>
            </a:extLst>
          </p:cNvPr>
          <p:cNvSpPr txBox="1"/>
          <p:nvPr/>
        </p:nvSpPr>
        <p:spPr>
          <a:xfrm>
            <a:off x="11677584" y="8187632"/>
            <a:ext cx="1112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getchar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리턴 값을 언제나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변수가 아닌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 변수에 저장해야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char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변수에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테스트하는 것은 틀린 결과를 낳을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5DF01-4B55-333C-8E77-893EB0A7D295}"/>
              </a:ext>
            </a:extLst>
          </p:cNvPr>
          <p:cNvSpPr txBox="1"/>
          <p:nvPr/>
        </p:nvSpPr>
        <p:spPr>
          <a:xfrm>
            <a:off x="11677584" y="9624943"/>
            <a:ext cx="114786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스트림에서 읽은 문자를 되돌리고 스트림의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end-of-file indicator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clear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이것은 우리가 입력 도중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미리보기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문자를 필요로 할 때 유용하다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연속된 숫자를 읽기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nondigit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멈추려면 다음과 같이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while 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isdigit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=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))) {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  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}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);    /* pushes back last character read */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읽기 작업을 방해하지 않으면서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  연속 호출해서 되돌릴 수 있는 문자의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갯수는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implementation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스트림의 종류에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첫번째로 호출한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ungetc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만 성공이 보장된다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file-positioning function(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fseek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fsetpos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rewind)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호출시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pushed-back character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잃어버린다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0E23F-5C9F-5029-7464-335EC523979F}"/>
              </a:ext>
            </a:extLst>
          </p:cNvPr>
          <p:cNvSpPr txBox="1"/>
          <p:nvPr/>
        </p:nvSpPr>
        <p:spPr>
          <a:xfrm>
            <a:off x="11677584" y="14671241"/>
            <a:ext cx="11691256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(char * restrict s, int n,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char *gets(char *s);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b="1" dirty="0">
                <a:effectLst/>
              </a:rPr>
              <a:t>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13.3</a:t>
            </a:r>
            <a:r>
              <a:rPr lang="ko-KR" altLang="en-US" dirty="0">
                <a:effectLst/>
              </a:rPr>
              <a:t>에서 다룬 바 있다</a:t>
            </a:r>
            <a:r>
              <a:rPr lang="en-US" altLang="ko-KR" dirty="0">
                <a:effectLst/>
              </a:rPr>
              <a:t>. stdin</a:t>
            </a:r>
            <a:r>
              <a:rPr lang="ko-KR" altLang="en-US" dirty="0">
                <a:effectLst/>
              </a:rPr>
              <a:t>으로부터 한 줄의 라인을 읽는다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  <a:latin typeface="Courier New" panose="02070309020205020404" pitchFamily="49" charset="0"/>
              </a:rPr>
              <a:t>gets(str);    /* reads a line from stdin 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문자들을 하나씩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문자를 읽을 때까지 읽어서</a:t>
            </a:r>
            <a:r>
              <a:rPr lang="en-US" altLang="ko-KR" dirty="0">
                <a:effectLst/>
              </a:rPr>
              <a:t>, str</a:t>
            </a:r>
            <a:r>
              <a:rPr lang="ko-KR" altLang="en-US" dirty="0">
                <a:effectLst/>
              </a:rPr>
              <a:t>이 가리키는 배열에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</a:t>
            </a:r>
            <a:r>
              <a:rPr lang="ko-KR" altLang="en-US" dirty="0">
                <a:effectLst/>
              </a:rPr>
              <a:t> 문자는 버려진다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b="1" dirty="0" err="1">
                <a:effectLst/>
              </a:rPr>
              <a:t>fgets</a:t>
            </a:r>
            <a:r>
              <a:rPr lang="ko-KR" altLang="en-US" dirty="0">
                <a:effectLst/>
              </a:rPr>
              <a:t> 함수는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의 일반적인 버전으로 어떤 </a:t>
            </a:r>
            <a:r>
              <a:rPr lang="ko-KR" altLang="en-US" dirty="0" err="1">
                <a:effectLst/>
              </a:rPr>
              <a:t>스트림에서든</a:t>
            </a:r>
            <a:r>
              <a:rPr lang="ko-KR" altLang="en-US" dirty="0">
                <a:effectLst/>
              </a:rPr>
              <a:t> 읽을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또한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더 안전한데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읽어들일</a:t>
            </a:r>
            <a:r>
              <a:rPr lang="ko-KR" altLang="en-US" dirty="0">
                <a:effectLst/>
              </a:rPr>
              <a:t> 문자의 개수를 제한하기 때문이다</a:t>
            </a:r>
            <a:r>
              <a:rPr lang="en-US" altLang="ko-KR" dirty="0">
                <a:effectLst/>
              </a:rPr>
              <a:t>. str</a:t>
            </a:r>
            <a:r>
              <a:rPr lang="ko-KR" altLang="en-US" dirty="0">
                <a:effectLst/>
              </a:rPr>
              <a:t>이 문자의 배열이라 가정할 때 다음과 같이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 err="1">
                <a:effectLst/>
                <a:latin typeface="Courier New" panose="02070309020205020404" pitchFamily="49" charset="0"/>
              </a:rPr>
              <a:t>fgets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sizeof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(str),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);    /* reads a line from </a:t>
            </a:r>
            <a:r>
              <a:rPr lang="en-US" altLang="ko-KR" dirty="0" err="1"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dirty="0">
                <a:effectLst/>
                <a:latin typeface="Courier New" panose="02070309020205020404" pitchFamily="49" charset="0"/>
              </a:rPr>
              <a:t> */</a:t>
            </a:r>
            <a:endParaRPr lang="ko-KR" altLang="en-US" dirty="0">
              <a:effectLst/>
            </a:endParaRP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  <a:p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첫번째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읽거나 </a:t>
            </a:r>
            <a:r>
              <a:rPr lang="en-US" altLang="ko-KR" dirty="0" err="1">
                <a:effectLst/>
              </a:rPr>
              <a:t>sizeof</a:t>
            </a:r>
            <a:r>
              <a:rPr lang="en-US" altLang="ko-KR" dirty="0">
                <a:effectLst/>
              </a:rPr>
              <a:t>(str) - 1</a:t>
            </a:r>
            <a:r>
              <a:rPr lang="ko-KR" altLang="en-US" dirty="0">
                <a:effectLst/>
              </a:rPr>
              <a:t>개의 문자를 읽으면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둘 중 한 조건을 만족하면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문자 읽기를 멈춘다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읽으면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그것을 다른 문자들과 같이 저장한다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따라서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개행문자를</a:t>
            </a:r>
            <a:r>
              <a:rPr lang="ko-KR" altLang="en-US" dirty="0">
                <a:effectLst/>
              </a:rPr>
              <a:t> 절대 저장하지 않고</a:t>
            </a:r>
            <a:r>
              <a:rPr lang="en-US" altLang="ko-KR" dirty="0">
                <a:effectLst/>
              </a:rPr>
              <a:t>,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 err="1">
                <a:effectLst/>
              </a:rPr>
              <a:t>somtimes</a:t>
            </a:r>
            <a:r>
              <a:rPr lang="en-US" altLang="ko-KR" dirty="0">
                <a:effectLst/>
              </a:rPr>
              <a:t> does.)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fgets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함수는 에러가 발생하거나 문자를 저장하기 전 입력 스트림의 끝에 도달했을 때 </a:t>
            </a:r>
            <a:r>
              <a:rPr lang="en-US" altLang="ko-KR" dirty="0">
                <a:effectLst/>
              </a:rPr>
              <a:t>null </a:t>
            </a:r>
            <a:r>
              <a:rPr lang="ko-KR" altLang="en-US" dirty="0">
                <a:effectLst/>
              </a:rPr>
              <a:t>포인터를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이 때는 </a:t>
            </a:r>
            <a:r>
              <a:rPr lang="en-US" altLang="ko-KR" dirty="0" err="1">
                <a:effectLst/>
              </a:rPr>
              <a:t>feof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</a:rPr>
              <a:t>ferror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함수를 호출해 어떤 상황이 발생했는지를 판별할 수 있다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다른 경우에는 두 함수는 두 함수 입력을 저장한 배열을 가리키는 첫번째 인자를 </a:t>
            </a:r>
            <a:r>
              <a:rPr lang="ko-KR" altLang="en-US" dirty="0" err="1">
                <a:effectLst/>
              </a:rPr>
              <a:t>리턴한다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두 함수 모두 문자열 끝에 </a:t>
            </a:r>
            <a:r>
              <a:rPr lang="en-US" altLang="ko-KR" dirty="0">
                <a:effectLst/>
              </a:rPr>
              <a:t>null character</a:t>
            </a:r>
            <a:r>
              <a:rPr lang="ko-KR" altLang="en-US" dirty="0">
                <a:effectLst/>
              </a:rPr>
              <a:t>를 추가한다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 </a:t>
            </a:r>
            <a:r>
              <a:rPr lang="ko-KR" altLang="en-US" dirty="0">
                <a:effectLst/>
              </a:rPr>
              <a:t>이제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알았기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언제나 </a:t>
            </a:r>
            <a:r>
              <a:rPr lang="en-US" altLang="ko-KR" dirty="0">
                <a:effectLst/>
              </a:rPr>
              <a:t>gets</a:t>
            </a:r>
            <a:r>
              <a:rPr lang="ko-KR" altLang="en-US" dirty="0">
                <a:effectLst/>
              </a:rPr>
              <a:t>보다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좋다</a:t>
            </a:r>
            <a:r>
              <a:rPr lang="en-US" altLang="ko-KR" dirty="0">
                <a:effectLst/>
              </a:rPr>
              <a:t>. gets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항상 저장되는 배열의 범위를 넘을 수 있는 위험성이 존재하기 때문에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읽히는 문자열이 배열의 크기를 초과하지 않는다는 것이 보장될 때에만 안전하다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만약 그러한 보장이 없을 때에는 </a:t>
            </a:r>
            <a:r>
              <a:rPr lang="en-US" altLang="ko-KR" dirty="0" err="1">
                <a:effectLst/>
              </a:rPr>
              <a:t>fgets</a:t>
            </a:r>
            <a:r>
              <a:rPr lang="ko-KR" altLang="en-US" dirty="0">
                <a:effectLst/>
              </a:rPr>
              <a:t>를 사용하는 것이 훨씬 안전하다</a:t>
            </a:r>
            <a:r>
              <a:rPr lang="en-US" altLang="ko-KR" dirty="0">
                <a:effectLst/>
              </a:rPr>
              <a:t>.</a:t>
            </a:r>
          </a:p>
          <a:p>
            <a:br>
              <a:rPr lang="en-US" altLang="ko-KR" dirty="0">
                <a:effectLst/>
              </a:rPr>
            </a:b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8CF2FE-E512-E2AB-2EA5-127B34A1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50337"/>
              </p:ext>
            </p:extLst>
          </p:nvPr>
        </p:nvGraphicFramePr>
        <p:xfrm>
          <a:off x="5368087" y="4883096"/>
          <a:ext cx="315722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2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93348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Scansets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main(void) {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char str[128];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("Enter a string: ");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("%[A-Z]s",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("You entered: %s\n", str);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  }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GEEKs_for_geeks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GEEK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A337257-4B7B-6ACB-E9E4-B03F5A665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35102"/>
              </p:ext>
            </p:extLst>
          </p:nvPr>
        </p:nvGraphicFramePr>
        <p:xfrm>
          <a:off x="8525308" y="4883096"/>
          <a:ext cx="3590492" cy="193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4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39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("%[^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entered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%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  <a:r>
                        <a:rPr lang="ko-KR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a string: http://geeks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You entered: http://geeks f</a:t>
                      </a:r>
                      <a:endParaRPr lang="ko-KR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6082"/>
              </p:ext>
            </p:extLst>
          </p:nvPr>
        </p:nvGraphicFramePr>
        <p:xfrm>
          <a:off x="241700" y="1277147"/>
          <a:ext cx="55815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minimum field width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* 문자를 사용하고 다음 인자로 숫자를 지정할 수 있기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문장들은 모두 동일한 출력을 생산한다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("%6.4d",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("%*.4d", 6,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("%6.*d",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("%*.*d", 6, 4,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변환은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호출로 얼마나 많은 문자가 쓰였는지 알아내는 데 사용된다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d%n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\n", 123,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(123)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쓰게 되므로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값은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base" latinLnBrk="1" hangingPunct="1"/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860F7C-97AD-E898-C157-C006EA4A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24" y="4661621"/>
            <a:ext cx="2353377" cy="1770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483B9C-20E6-1EE8-9161-9EFD4F9F5A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987" y="4661621"/>
            <a:ext cx="4011281" cy="2107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C6CB88-DCAE-08F7-5BE0-C989D6B0CB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55" y="4661621"/>
            <a:ext cx="5522945" cy="115301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A7A5FE-4F3B-C0B1-B453-46E0EE90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27465"/>
              </p:ext>
            </p:extLst>
          </p:nvPr>
        </p:nvGraphicFramePr>
        <p:xfrm>
          <a:off x="6096000" y="1269954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c, FILE *stream);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c);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배열에 저장된 문자열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conio.h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커서 위치에 단일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15CBEF-0369-50A0-55D1-C5EE413E8694}"/>
              </a:ext>
            </a:extLst>
          </p:cNvPr>
          <p:cNvSpPr txBox="1"/>
          <p:nvPr/>
        </p:nvSpPr>
        <p:spPr>
          <a:xfrm>
            <a:off x="12305941" y="1039121"/>
            <a:ext cx="61785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동일한 작업을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보통 매크로로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함수로도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오직 함수로만 구현되어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따라서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보다 빠르고 더 선호된다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자체가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이용한 매크로로 정의되기도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#define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putchar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((c),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표준에서는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인자를 두 번 이상 측정하는 것을 허용하고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하지만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에서는 그렇지 않다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더 빠르지만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매크로가 가지고 있는 잠재적인 문제점으로부터 자유롭다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31146-220C-5957-CB57-D0377288FAD1}"/>
              </a:ext>
            </a:extLst>
          </p:cNvPr>
          <p:cNvSpPr txBox="1"/>
          <p:nvPr/>
        </p:nvSpPr>
        <p:spPr>
          <a:xfrm>
            <a:off x="12305941" y="5174480"/>
            <a:ext cx="9372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 char * restrict s,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 * restrict stream);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 puts(const char *s);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 함수는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13.3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다룬 바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string of characters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stdout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 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puts("Hi, there!");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stdout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문자열의 문자들을 쓴 이후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언제나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문자를 더한다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더 일반적인 버전이다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두번째 인자는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output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을 어떤 스트림에 쓸 지를 지정한다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("Hi, there!",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   /* writes to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*/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puts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와 달리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fputs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함수는 문자열의 끝에 추가로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개행문자를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더하지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두 함수 모두 에러 발생시에는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EOF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다른 경우에는 음이 아닌 정수를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리턴한다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13090</Words>
  <Application>Microsoft Office PowerPoint</Application>
  <PresentationFormat>와이드스크린</PresentationFormat>
  <Paragraphs>1779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161</cp:revision>
  <dcterms:created xsi:type="dcterms:W3CDTF">2023-11-29T11:04:36Z</dcterms:created>
  <dcterms:modified xsi:type="dcterms:W3CDTF">2024-01-04T15:26:29Z</dcterms:modified>
</cp:coreProperties>
</file>