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B3_3A306E56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40" r:id="rId2"/>
    <p:sldId id="402" r:id="rId3"/>
    <p:sldId id="470" r:id="rId4"/>
    <p:sldId id="467" r:id="rId5"/>
    <p:sldId id="468" r:id="rId6"/>
    <p:sldId id="471" r:id="rId7"/>
    <p:sldId id="469" r:id="rId8"/>
    <p:sldId id="465" r:id="rId9"/>
    <p:sldId id="463" r:id="rId10"/>
    <p:sldId id="466" r:id="rId11"/>
    <p:sldId id="464" r:id="rId12"/>
    <p:sldId id="461" r:id="rId13"/>
    <p:sldId id="401" r:id="rId14"/>
    <p:sldId id="407" r:id="rId15"/>
    <p:sldId id="408" r:id="rId16"/>
    <p:sldId id="409" r:id="rId17"/>
    <p:sldId id="410" r:id="rId18"/>
    <p:sldId id="406" r:id="rId19"/>
    <p:sldId id="411" r:id="rId20"/>
    <p:sldId id="412" r:id="rId21"/>
    <p:sldId id="413" r:id="rId22"/>
    <p:sldId id="414" r:id="rId23"/>
    <p:sldId id="421" r:id="rId24"/>
    <p:sldId id="420" r:id="rId25"/>
    <p:sldId id="415" r:id="rId26"/>
    <p:sldId id="416" r:id="rId27"/>
    <p:sldId id="417" r:id="rId28"/>
    <p:sldId id="422" r:id="rId29"/>
    <p:sldId id="418" r:id="rId30"/>
    <p:sldId id="419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53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4" r:id="rId52"/>
    <p:sldId id="455" r:id="rId53"/>
    <p:sldId id="456" r:id="rId54"/>
    <p:sldId id="457" r:id="rId55"/>
    <p:sldId id="458" r:id="rId56"/>
    <p:sldId id="459" r:id="rId57"/>
    <p:sldId id="424" r:id="rId58"/>
    <p:sldId id="460" r:id="rId59"/>
    <p:sldId id="403" r:id="rId60"/>
    <p:sldId id="462" r:id="rId61"/>
    <p:sldId id="404" r:id="rId62"/>
    <p:sldId id="405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4146" autoAdjust="0"/>
  </p:normalViewPr>
  <p:slideViewPr>
    <p:cSldViewPr snapToGrid="0">
      <p:cViewPr>
        <p:scale>
          <a:sx n="66" d="100"/>
          <a:sy n="66" d="100"/>
        </p:scale>
        <p:origin x="148" y="-8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modernComment_1B3_3A306E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B87579-90D1-4EF8-ACB5-15A0CBAF12D6}" authorId="{B0AE7DAD-08FA-9082-1C89-69031517AFC1}" created="2024-04-29T10:58:04.6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76252502" sldId="435"/>
      <ac:graphicFrameMk id="44" creationId="{577DFA40-9032-77D3-8B24-094140C1640B}"/>
      <ac:tblMk/>
      <ac:tcMk rowId="4126198778" colId="1427386122"/>
      <ac:txMk cp="183" len="12">
        <ac:context len="1163" hash="390558184"/>
      </ac:txMk>
    </ac:txMkLst>
    <p188:pos x="2964374" y="6193082"/>
    <p188:txBody>
      <a:bodyPr/>
      <a:lstStyle/>
      <a:p>
        <a:r>
          <a:rPr lang="ko-KR" altLang="en-US"/>
          <a:t>locked FIFO가 무엇인지 확인 필요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https://blog.naver.com/techref/222010374193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9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0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8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2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3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1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9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4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70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5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https://blog.naver.com/techref/222303368153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2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48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57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93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6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87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26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29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95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7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6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9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3_3A306E5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A4386-DF80-EB26-04BB-7E0DA020CA2D}"/>
              </a:ext>
            </a:extLst>
          </p:cNvPr>
          <p:cNvSpPr/>
          <p:nvPr/>
        </p:nvSpPr>
        <p:spPr>
          <a:xfrm>
            <a:off x="0" y="2808515"/>
            <a:ext cx="12192000" cy="124097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rPr>
              <a:t>SPI</a:t>
            </a:r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36F4-C28C-07D4-1BEA-8349A7C3D9DD}"/>
              </a:ext>
            </a:extLst>
          </p:cNvPr>
          <p:cNvSpPr/>
          <p:nvPr/>
        </p:nvSpPr>
        <p:spPr>
          <a:xfrm>
            <a:off x="0" y="2717073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F9576-5EE5-86EB-EC30-74ADF62B3AEF}"/>
              </a:ext>
            </a:extLst>
          </p:cNvPr>
          <p:cNvSpPr/>
          <p:nvPr/>
        </p:nvSpPr>
        <p:spPr>
          <a:xfrm>
            <a:off x="0" y="4049486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78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SPI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88751"/>
              </p:ext>
            </p:extLst>
          </p:nvPr>
        </p:nvGraphicFramePr>
        <p:xfrm>
          <a:off x="83626" y="868118"/>
          <a:ext cx="1197452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54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SPI(Serial Peripheral Interface)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주변장치 인터페이스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(SPI):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여러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차례대로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 직렬 데이터 인터페이스의 표준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전송속도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10 Mbps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 통신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Master-Slave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통신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 initialization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USB,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Ethernet, Bluetooth, WIFI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느리지만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구현이 단순하고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 resource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적게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고속으로 대량의 데이터를 전송할 필요가 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주변장치 간의 통신에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card, RFID, 2.4GHz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무선 송수신기 등에서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중간에 방해없이 계속해서 전송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연속적인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스트림으로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정지 조건으로 데이터 패킷의 시작과 끝 정의하여 전송 중 중단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(I2C, UART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packet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전송되고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packet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특정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수로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Master-Slave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master,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액추에이터는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slave)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연결가능한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Load Capacitance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클수록 많은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정상적으로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하기 위해 물리적 전압 레벨을 변환해야 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slave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개수가 많아질수록 정확한 전압 레벨 변환 방해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SCLK(System Clock):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동기식 클럭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MOSI(Master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Out, Slave In): 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에게 전송할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bit stream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MISO(Master In, Slave Out): 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에게 전송할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bit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SS/CS(Select Slave/Chip Select): 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전송할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start bit/stop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전송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I2C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복잡한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지정 시스템이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I2C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빠른 데이터 전송속도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MISO, MOSI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라인을 분리해 데이터를 동시에 주고 받을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(I2C, UART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 여부 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X(I2C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수신 여부 확인함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검사 형식이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허용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B733760-A900-9F42-66B3-F2FFFD1B65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4747" y="-1228570"/>
            <a:ext cx="7620953" cy="20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A4386-DF80-EB26-04BB-7E0DA020CA2D}"/>
              </a:ext>
            </a:extLst>
          </p:cNvPr>
          <p:cNvSpPr/>
          <p:nvPr/>
        </p:nvSpPr>
        <p:spPr>
          <a:xfrm>
            <a:off x="0" y="2808515"/>
            <a:ext cx="12192000" cy="124097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36F4-C28C-07D4-1BEA-8349A7C3D9DD}"/>
              </a:ext>
            </a:extLst>
          </p:cNvPr>
          <p:cNvSpPr/>
          <p:nvPr/>
        </p:nvSpPr>
        <p:spPr>
          <a:xfrm>
            <a:off x="0" y="2717073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F9576-5EE5-86EB-EC30-74ADF62B3AEF}"/>
              </a:ext>
            </a:extLst>
          </p:cNvPr>
          <p:cNvSpPr/>
          <p:nvPr/>
        </p:nvSpPr>
        <p:spPr>
          <a:xfrm>
            <a:off x="0" y="4049486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49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961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CAN(Controller Area Network)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전기적 노이즈 발생이 많은 자동차 환경에서 신뢰성을 확보하기 위해 개발된 통신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전위차를 통해 데이터 전달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H: 2.5 V ~ 3.5 V, CAN L: 1.5 V ~ 2.5 V (H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전위치가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dominant(0, LOW)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인지 판단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Multi-Master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125kbps ~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1Mbps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데이터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다수의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(standard: 11bit, extended 29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통신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처리를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Twist pair 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노이즈 환경에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신호 충돌 대책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(CSMA/CA)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Protocol(Standard)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SOF(Start of Frame):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이후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(dominant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신호가 메시지 전송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Field(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중재 필드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Identifier: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우선순위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낮을수록 우선순위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(11 bits)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신호를 보내면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낮은 것이 먼저 보내지고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나머지는 대기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RTR(Remote Transmission Request):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 remote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Field(6 bits)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IDE(Identifier Extension): CAN Standard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Extended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R0: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bit(1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DLC(Data length code):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중인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(4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(DLC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전송하는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 따름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CRC(Cycle Redundancy Check): 16bit checksum(15 bit check, 1bit delimiter)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K-line, LIN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checksum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CRC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g(X) = 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모듈러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ACK(Acknowledgement):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 bits [slot bit,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])(01: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정상수신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비정상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EOF(End of frame):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프레임의 끝 표시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(7 bits) (stuffing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IFS(Interframe space):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버퍼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(3 bits)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CAN(29 bits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SSR(Substitute Remote Request): Extension format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R1: Reserved bit(1 bit)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3B048CCF-A706-8316-ACEF-289F2C29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55" y="2137305"/>
            <a:ext cx="6599463" cy="5442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811D976-4D7F-CBF5-1F92-28EBD7D9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83" y="2804834"/>
            <a:ext cx="6593735" cy="5384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9F01D2A-F3E7-EC89-B15C-D85936CE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389" y="4927191"/>
            <a:ext cx="5406675" cy="165460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75C2CDF-D98F-63C7-E2BC-73A185C346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8343" y="4013114"/>
            <a:ext cx="5140650" cy="5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33367"/>
              </p:ext>
            </p:extLst>
          </p:nvPr>
        </p:nvGraphicFramePr>
        <p:xfrm>
          <a:off x="83626" y="868118"/>
          <a:ext cx="119745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통신을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달아줘야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차등신호로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차등신호를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신호로 변환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정전기 같은 왜란에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손상을 입어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 입는 것을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Terminal Resistor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왜곡을 보호하기 위한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ISO 11898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CAN 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 종단에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30E2D540-1D12-18B0-0BE1-4B2F9387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6" y="2383579"/>
            <a:ext cx="4494502" cy="18819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B73D8A0-6E49-AEEC-3317-7605DEB998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76080"/>
            <a:ext cx="4798710" cy="25274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64161E2-AD96-C3A4-E2CB-961F3E8DAA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073" y="4113824"/>
            <a:ext cx="3931964" cy="27884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E28276-2DAA-67F5-9832-B4CBF5FC664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128" y="2351246"/>
            <a:ext cx="5371657" cy="18078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4D01DD-0D09-0679-4975-DA0513194B2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528" y="2548107"/>
            <a:ext cx="227604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26626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프레임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Frame(2.0A), Extended Frame(2.0B)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ote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Frame: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형태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받은 장치는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reception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 응답 기능이 설정되어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일치해야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Frame: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규칙을 어기는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(stuffing error)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송신해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있음을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6~12 bits flag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bits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종료 상태로 이루어짐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 Overload Frame: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처리 중일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시작을 지연하기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6~7 bits overload flag + 8 bits overload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 count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주지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CRC 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나올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장치들이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받을 때까지 기다리도록 하기 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error: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서로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(SOF~EOF)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 error: ACK slot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수신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보내주지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수신 장치가 접속되어 있지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(ACK Del)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 error: CRC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맞지 않을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Stuff error: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규칙이 맞지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(SOF~CRC sequence)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error: CRC Del, ACK Del,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0(Dominant)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나타날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Status Transition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송신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(TX_CNT),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(RX_CNT)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검출되면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error counter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달라짐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error counter &gt;127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상태로 변화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active error frame(6 bits 0 status)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송신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passive error frame(6 bits 1 status)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인한 통신망 마비를 방지하기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권한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방지를 위해 지연시간 추가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TX_CNT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통신망 접속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H/W Reset, S/W Reset(128 * 11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HIGH(recessive) signal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수신받아야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9C08F23-D8F0-8413-3F1D-A86184C7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8325" y="4106894"/>
            <a:ext cx="4503059" cy="2580265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6319972-A928-DAE9-16EA-45971556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3454"/>
              </p:ext>
            </p:extLst>
          </p:nvPr>
        </p:nvGraphicFramePr>
        <p:xfrm>
          <a:off x="4474300" y="2792791"/>
          <a:ext cx="7388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5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Stuffing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같은 상태로 유지되면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반대 상태로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설정하여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장치는 원래대로 복원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1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85508"/>
              </p:ext>
            </p:extLst>
          </p:nvPr>
        </p:nvGraphicFramePr>
        <p:xfrm>
          <a:off x="83626" y="868118"/>
          <a:ext cx="1197452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Application Protocol Using CAN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장치 파라미터에 쉬운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장치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이벤트 구동 데이터 전송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동기적 읽기와 입출력 및 파라미터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자동화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센서와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액추에이터의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통합 수용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개방형 및 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장치에서의 상호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고속 실시간 기능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전원과 신호가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 cable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전송됨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p2p, multicast, multi-master, mater-slave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 addressing,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자동화를 위한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광전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manifold,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motor starter,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바코드기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저비용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 공급되는 네트워크에서 장비 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Kingdom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책임자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세계 제품 식별 표준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EAN/UPC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로봇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직조기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이동식 유압장치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 중요 앱을 위한 설계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성능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(scalability),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 SDC module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통합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OSEK/VDX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유닛 간의 데이터 교환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관리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결정 및 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운영 시스템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(ECU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실시간 실행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장치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비애플리케이션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관련 측면의 개발 및 변형 관리에 반복적 발생하는 높은 비용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제작 화사마다 다른 인터페이스로 인한 제어 유닛 호환성 문제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(portability)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재사용성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비용과 개발 시간의 절감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SAE J1939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- 29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식별자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폐회로 제어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농업용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트랙터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수확기 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공공사업을 위한 엔진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Distributed System(SDS)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CAL &amp;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3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26500"/>
              </p:ext>
            </p:extLst>
          </p:nvPr>
        </p:nvGraphicFramePr>
        <p:xfrm>
          <a:off x="83626" y="868118"/>
          <a:ext cx="119745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 Mailbox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설정을 위해 제공되며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transmission scheduler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어떤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전송해야 하는지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Acceptance Filter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확장가능하고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가능한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FIFO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0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30734"/>
              </p:ext>
            </p:extLst>
          </p:nvPr>
        </p:nvGraphicFramePr>
        <p:xfrm>
          <a:off x="83626" y="868118"/>
          <a:ext cx="1197452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Operating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INQR bit clear(INAK bit clear  INQR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오고가는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Timing(CAN_BTR), CAN options(CAN_MCR)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filter banks(mode, scale, FIFO assignment, activation, filter values)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FINIT bit(CAN_FMR)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FINIT =1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 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CAN_FA1R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activation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(FACT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 synchronization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기다림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CAN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완료된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동기화와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송신을 시작하기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위한 요청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함으로써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진입이 요청됨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독립적이지만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비활성일 때 수행되어야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전 반드시 수행되어야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(low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하드웨어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 소비를 줄이기 위해 자동으로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pull-up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정지하지만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 up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수행하더라도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59F7EBB-1BB7-FE7C-F04C-FDBFC851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098" y="934539"/>
            <a:ext cx="4212299" cy="2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28945"/>
              </p:ext>
            </p:extLst>
          </p:nvPr>
        </p:nvGraphicFramePr>
        <p:xfrm>
          <a:off x="83626" y="868118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&amp; LBKM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Silent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frame, remote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수신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recessive(1,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보낼 수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bit(ACK, overload flag, active error flag)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보내야 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상태이지만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모니터링 할 수 있도록 내부적으로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분석하는데 사용됨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Back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LBKM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이벤트와의 독립을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Both mode(Silent mode + Loop back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Hot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selftest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Mode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71683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Transmission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전송을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개를 선택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하여 전송을 요청하기 전 식별자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DLC,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register write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권한이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될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wait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최우선이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scheduled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전송이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RQCP, TXOK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전송 성공을 나타냄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전송이 실패할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Lost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ALST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Transmission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순서는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주어짐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값이 작은 식별자가 최우선 순위를 가지게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값이 동일하다면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낮은 것부터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Transmit Request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TXFP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전송에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ABRQ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사용자는 전송 요청을 중단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Pending/Scheduled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즉시 중단됨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결과를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bit set,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중단되고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경우에서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적어도 현재 전송의 끝에서 다시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Nonautomatic Retransmission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Triggered Communication option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요구사항을 충족하기 위해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NART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시작되며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시도가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arbitration loss/error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재시작하지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전송 시도 끝에서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완료되었다고 여기고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결과는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TXOK, ALST, TERR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표시됨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6B14E0C-2CF2-B36B-30EE-31783E16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9611" y="1894266"/>
            <a:ext cx="4201135" cy="29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7332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Triggered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Communication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활성화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CAN_TDTxR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stamp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마다 증가됨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전송과 수신에서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캡쳐됨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제공됨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단순화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일관성 보장을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관리됨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Message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따르고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통과했을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Management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시작하고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수신된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01b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설정하는 이벤트에 신호를 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읽고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해제함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동안에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(FMP[1:0} = 10b)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3(FMP[1:0]=11b)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만다는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반복됨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반드시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그렇지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야기하고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구성에 따라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Disabled(CAN_MCR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reset),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덮여쓰여짐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항상 최신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Enabled(CAN_MCR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set),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버려짐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가장 오래된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related Interrupts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 저장되면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bit set,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FOVIE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FOVR bit set,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C62A6A44-9F76-1FBA-53D1-D632D933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169" y="1005550"/>
            <a:ext cx="3445926" cy="30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02559"/>
              </p:ext>
            </p:extLst>
          </p:nvPr>
        </p:nvGraphicFramePr>
        <p:xfrm>
          <a:off x="83626" y="868118"/>
          <a:ext cx="119745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주소가 아닌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내용과 연관됨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receiver 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필요한지 확인하고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복사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(Intervention)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버림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configurable, scalable filter bank(27:0)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 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 소모를 아낄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 bits register(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CAN_FxR0, CAN_FxR1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Scalable Width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요구사항에 맞게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최적화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적용하기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독립적으로 확장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제공하는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STDID[10:0], EXTID[17:0], IDE, 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 bits filter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STDID[10:0], EXTID[17:15], IDE, 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 bits filter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mode/Identifier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“must match” / “don’t care”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registers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정의하는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지정되고 단일 식별자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배로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지정된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Scale &amp; Mode Configuration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대응되는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구성하기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CAN_FAR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 bit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CAN_FS1R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FSCx</a:t>
                      </a:r>
                      <a:r>
                        <a:rPr lang="en-US" altLang="ko-KR" sz="12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scale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FBMx</a:t>
                      </a:r>
                      <a:r>
                        <a:rPr lang="en-US" altLang="ko-KR" sz="12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list/identifier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그룹을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식별자를 선택하기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사용되지 않는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비활성화 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최대값으로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Number)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5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92739"/>
              </p:ext>
            </p:extLst>
          </p:nvPr>
        </p:nvGraphicFramePr>
        <p:xfrm>
          <a:off x="83626" y="868118"/>
          <a:ext cx="1197452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받으면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복사됨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식별해야 올바른 위치에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쉽게 접근하고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문제를 방지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Expected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목적지 위치에 접근하기 위해 배열의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Non-masked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식별자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Masked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masked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비교를 줄임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activation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고려하지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하나씩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독립적인 번호 지정 방식이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 field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combination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몇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거쳐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성공적으로 통과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rule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Priority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- 32 bits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 bits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우선순위가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우선순위가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scale,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우선순위 부여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숫자가 낮을수록 높은 우선순위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0A3A61B4-B367-B197-280A-3E5CEDF6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9597" y="914434"/>
            <a:ext cx="4432113" cy="32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AD6B81E-E587-C57B-C085-EE87BECC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98" y="910991"/>
            <a:ext cx="5867400" cy="52768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1B4317E-1101-ECBE-660F-FC69FB32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4122" y="1343912"/>
            <a:ext cx="6101135" cy="45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84661"/>
              </p:ext>
            </p:extLst>
          </p:nvPr>
        </p:nvGraphicFramePr>
        <p:xfrm>
          <a:off x="83626" y="868118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Storage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identifier, data, control, status, time stamp info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모든 정보를 포함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전송될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알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수신되었을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처리하면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다음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처리하기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3B8A2D7-0C0D-6D9B-9F13-7CB3129E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853" y="2675069"/>
            <a:ext cx="6896100" cy="17907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9E6379-55AC-5109-7118-E5D7A1F5CE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853" y="4503792"/>
            <a:ext cx="6896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15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3078"/>
              </p:ext>
            </p:extLst>
          </p:nvPr>
        </p:nvGraphicFramePr>
        <p:xfrm>
          <a:off x="83626" y="868118"/>
          <a:ext cx="119745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Management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Error Counter(TEC bit in CAN_ESR register) / Receive Error Counter(REC bit in CAN_ESR register)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안정성을 결정하기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읽을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current error state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정보를 제공할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등을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유연한 방식으로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생성을 구성할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Recovery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TEC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Bus-Off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(CAN_ESR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BOFF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/SW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(Error Active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지정한 복구 시퀀스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 * 128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기다려야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ABOM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 들어간 후 자동적으로 복구 시퀀스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ABOM bit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 요청을 통해 복구 시퀀스를 시작해야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관찰이 불가능하므로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5921FD6-C368-E1A4-2097-08118B3BA3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142" y="3653270"/>
            <a:ext cx="5110373" cy="30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46410"/>
              </p:ext>
            </p:extLst>
          </p:nvPr>
        </p:nvGraphicFramePr>
        <p:xfrm>
          <a:off x="83626" y="868118"/>
          <a:ext cx="1197452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 logic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 bus-line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sampling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 bit edge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following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resynchronizing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조정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nominal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segments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설명됨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Synchronization(SYNC_SEG)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Time segment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change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time quantum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 1(BS1)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위치로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PROP_SEG, PHASE_SEG1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1~16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주파수의 차이 때문에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phase drift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보상하기 위해 자동적으로 늘어날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 2(BS2)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Transmit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위치로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PHASE_SEG2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1~8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(Negative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drift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보상하기 위해 단축될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Resynchronization Jump Width(SJW)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단축 양에 대한 상한을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1~4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edge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송신하지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bus 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transition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Valid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SYNC_SEG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SJW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확장되어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지연됨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Valid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SYNC_SEG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SJW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단축되어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이동시킴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보호 조치로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 Register(CAN_BTR) 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Standby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64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756F402-CAFB-837A-469D-614E95C4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28" y="794367"/>
            <a:ext cx="6702783" cy="406466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A713F0E-1FFA-480C-695D-1448B65F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9712" y="773247"/>
            <a:ext cx="5427524" cy="59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88802"/>
              </p:ext>
            </p:extLst>
          </p:nvPr>
        </p:nvGraphicFramePr>
        <p:xfrm>
          <a:off x="83625" y="868118"/>
          <a:ext cx="12020633" cy="598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6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CAN_IER(Interrupt Enable Register)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통해 독립적으로 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0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RQCP0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1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RQCP1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2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RQCP2 bit 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0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CAN)RF9R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FMP0 bit != ’00’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FIFO0 full condition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CAN_RE0R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FULL0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FIFO0 overrun condition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CAN_RF0R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FOVR0 bit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1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FMP1 bits != ’00’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condition,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FULL1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FIFO1 overrun condition, 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FOVR1 bit 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and Status Change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condition, CAN_ESR(Error Status Register)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Wakeup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condition,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모니터링되는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59CDBC8-AE33-9182-8EB7-813009E6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3222" y="1239698"/>
            <a:ext cx="5401223" cy="5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A4386-DF80-EB26-04BB-7E0DA020CA2D}"/>
              </a:ext>
            </a:extLst>
          </p:cNvPr>
          <p:cNvSpPr/>
          <p:nvPr/>
        </p:nvSpPr>
        <p:spPr>
          <a:xfrm>
            <a:off x="0" y="2808515"/>
            <a:ext cx="12192000" cy="124097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rPr>
              <a:t>Serial vs Parallel</a:t>
            </a:r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36F4-C28C-07D4-1BEA-8349A7C3D9DD}"/>
              </a:ext>
            </a:extLst>
          </p:cNvPr>
          <p:cNvSpPr/>
          <p:nvPr/>
        </p:nvSpPr>
        <p:spPr>
          <a:xfrm>
            <a:off x="0" y="2717073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F9576-5EE5-86EB-EC30-74ADF62B3AEF}"/>
              </a:ext>
            </a:extLst>
          </p:cNvPr>
          <p:cNvSpPr/>
          <p:nvPr/>
        </p:nvSpPr>
        <p:spPr>
          <a:xfrm>
            <a:off x="0" y="4049486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79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Registers(Intro)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65686"/>
              </p:ext>
            </p:extLst>
          </p:nvPr>
        </p:nvGraphicFramePr>
        <p:xfrm>
          <a:off x="83626" y="868118"/>
          <a:ext cx="119745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Peripheral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word(32 bits=4 byte)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접근해야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 Access Protection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구성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잘못된 접근은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일시적 장애를 일으킬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잘못된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문제를 일으키지 않지만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방해함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변경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연관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수정될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_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_FFAR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(scale, mode, FIFO assignment)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FINIT(Filter Initialization)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734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Registers(CAN_MCR)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36935"/>
              </p:ext>
            </p:extLst>
          </p:nvPr>
        </p:nvGraphicFramePr>
        <p:xfrm>
          <a:off x="108736" y="2377440"/>
          <a:ext cx="1197452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Control &amp; Status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CAN_MCR(Master Control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0x0001 0002 (BDF set, Sleep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[31:17]: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DBF(Debug Freeze)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during Debug.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[14:8]: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[7]: TTCM(Time Triggered Communication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disabled, 1: enabled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[6]: ABOM(Automatic Bus-Off Management)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Bus-off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상태를 떠날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행동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 시퀀스가 관찰되고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set&amp;clear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탈출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 시퀀스가 관찰되면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[5]: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AWUM(Automatic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행동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 reset)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NART(No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Retransmission)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성공적으로 전송될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자동으로 재전송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결과에 상관없이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D78FAAA-EBF8-78F5-90FD-5184D28E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1700" y="773247"/>
            <a:ext cx="7731125" cy="1386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CAN_MCR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23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Registers(CAN_MCR) (2)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00981"/>
              </p:ext>
            </p:extLst>
          </p:nvPr>
        </p:nvGraphicFramePr>
        <p:xfrm>
          <a:off x="108736" y="2518593"/>
          <a:ext cx="1197452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RFLM(Receive FIFO Locked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not-locked 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overwrite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locked 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TXFP(Transmit FIFO Priority)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몇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(pending)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순서를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식별자를 통한 우선순위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 순서에 의한 우선순위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SLEEP(Sleep Mode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진입하라는 명령을 요청하기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완료됨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탈출을 위해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AWUM bit set, SOF bit detected on CAN_RX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INRQ(Initialization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진입하기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동기화하고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준비를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이 이벤트에 신호를 보냄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모드 진입 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activity(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완료될 때까지 대기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 이벤트에 신호를 보냄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D78FAAA-EBF8-78F5-90FD-5184D28EAD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1700" y="773247"/>
            <a:ext cx="7731125" cy="1386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CAN_MCR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2525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Registers(CAN_MSR)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3490"/>
              </p:ext>
            </p:extLst>
          </p:nvPr>
        </p:nvGraphicFramePr>
        <p:xfrm>
          <a:off x="108736" y="2377440"/>
          <a:ext cx="1197452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CAN_MSR(Master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0C02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[31:12]: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[11]: RX(CAN RX signal)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실제 값 관측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[10]: SAMP(Last Sample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Last 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수신된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[9]: RXM(Receive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[8]: TXM(Transmit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[7:5]: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SLAKI(Sleep Acknowledge 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SLKIE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진입했음을 알리기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SLAKI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SLKIE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Change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SLAK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SLAKI bit clear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69EE9-2AA6-C204-26EF-FE6D286C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5749" y="773247"/>
            <a:ext cx="896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45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Registers(CAN_MSR) (2)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4743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WKUI(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관측됨을 알리기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change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ERRI(Error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change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SLAK(Sleep Acknowledge)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것을 알려주고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요청을 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탈출했을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INAK(Initialization Acknowledge)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것을 알려주고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요청을 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탈출했을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69EE9-2AA6-C204-26EF-FE6D286C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5749" y="773247"/>
            <a:ext cx="896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Registers(CAN_TSR)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80011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CAN_TSR(Transmit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0x1C00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[31]: LOW2(Lowest Priority Flag for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lowest priority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[28]: TME2(Transmit Mailbox 2 Empty)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전송 요청이 없을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[25:24]: CODE(Mailbox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비어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code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번호와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code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lowest priority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번호와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[23]: ABRQ2(Abort Request for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대응되는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전송 요청 중단을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아니면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효과가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[22:20]: Reserved(Keep Reset value)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CAN_TSR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2EE8D-B8E1-BA6B-5BB0-73F8E0BF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173" y="773247"/>
            <a:ext cx="7715654" cy="13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7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Registers(CAN_TSR) (2)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2665"/>
              </p:ext>
            </p:extLst>
          </p:nvPr>
        </p:nvGraphicFramePr>
        <p:xfrm>
          <a:off x="108736" y="2377440"/>
          <a:ext cx="1197452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[19]: TERR2(Transmission Error of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실패할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[18]: ALST2(Arbitration Lost for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Arbitration lost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실패일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[17]: TXOK2(Transmission OK of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update(mailbox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전송 요청이 성공했을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전송 실패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전송 성공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RQCP2(Request Completed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전송 또는 중단 요청이 수행되었을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‘1’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작성하는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전송 요청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clear(CAN_TMID2R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TXRQ2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bits(TXOK2, ALST2, TERR2)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[Remainder]: For mailbox X(X=0, 1)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CAN_TSR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2EE8D-B8E1-BA6B-5BB0-73F8E0BF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173" y="773247"/>
            <a:ext cx="7715654" cy="13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Registers(CAN_RF0R)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73083"/>
              </p:ext>
            </p:extLst>
          </p:nvPr>
        </p:nvGraphicFramePr>
        <p:xfrm>
          <a:off x="108736" y="2377440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CAN_RF0R(Receive FIFO 0 Register), CAN_RF1R(Receive FIFO 1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0x0C, 0x10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[31:6]: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[5]: RFOM[0,1](Release FIFO [0,1] Output Mailbox)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 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 때에는 효과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output 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FOVR(FIFO [0,1] Overrun)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받고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통과하면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FULL[0,1](FIFO [0,1] Full)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저장되면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[1:0]: FMP[0,1](FIFO [0.1] Message Pending)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몇개의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저장할 때마다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RFOM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때마다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CAN_RF0R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BD5CD-0057-0DB1-774E-A4FE3BFA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8300" y="773247"/>
            <a:ext cx="8915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3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Registers(CAN_IER)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CAN_IER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20616-504A-83DD-4318-9EC2B97F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155" y="779411"/>
            <a:ext cx="6838213" cy="131164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4458"/>
              </p:ext>
            </p:extLst>
          </p:nvPr>
        </p:nvGraphicFramePr>
        <p:xfrm>
          <a:off x="108736" y="2377440"/>
          <a:ext cx="1197452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CAN_IER(Interrupt Enable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[31:18, 14:12, 7]: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[17]: SLKIE(Sleep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SLAKI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SLAKI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WKUIE(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WKUI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WKUI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[15]: ERRIE(Error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CAN_ESR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[11]: LECIE(Last Error Code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LEC[2:0]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LEC[2:0]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[10]: BOFIE(Bus-Off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BOFF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BOFF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[9]: EPVIE(Error Passive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EPVF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EPVF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88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Registers(CAN_IER) (2)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CAN_IER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20616-504A-83DD-4318-9EC2B97F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155" y="779411"/>
            <a:ext cx="6838213" cy="131164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4524"/>
              </p:ext>
            </p:extLst>
          </p:nvPr>
        </p:nvGraphicFramePr>
        <p:xfrm>
          <a:off x="108736" y="2377440"/>
          <a:ext cx="1197452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[8]: EWGIE(Error Warning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EWGF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EWGF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[6]: FOVIE1(FIFO Overrun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FOVR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FOVR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[5]: FFIE1(FIFO Full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FULL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FULL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FMPIE1(FIFO Message Pending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FMP[1:0]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00b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FMP[1:0]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00b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TMEIE(Transmit Mailbox Empty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8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Serial vs Parallel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2658"/>
              </p:ext>
            </p:extLst>
          </p:nvPr>
        </p:nvGraphicFramePr>
        <p:xfrm>
          <a:off x="83626" y="868118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54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 vs Parallel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형태로 전송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LSB(Least Significant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LVDS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통신은 데이터 전송속도와 제조단가 절감을 이룸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Parallel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Problem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Timing Skew/Clock Skew: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info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동시에 전송했을 때 수신되는 시점이 다른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기기의 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connector, cable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특성에 의해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LVDS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parallel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방식을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Transmission Method(Simplex, Half duplex, Full duplex)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모드는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연결된 장치 사이에서 신호의 방향으로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Simplex: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(Unidirectional)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전송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성능이 가장 나쁨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Half Duplex: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쌍방향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(Two-directional)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하나씩 주고 받을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통신 채널을 번갈아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성능은 보통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Ex.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무전기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Duplex: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(Bi-directional)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동시에 주고 받을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채널을 동시에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성능이 가장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시분할 이중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(TDD, Time Division Duplex):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일정 타임 슬롯 주기로 송수신 방향을 변경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 분할 이중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(FDD, Frequency Division Duplex):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 대역을 분할하여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충돌되지 않도록 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6A0078-AC13-F347-84AE-1DB5231F4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30232"/>
              </p:ext>
            </p:extLst>
          </p:nvPr>
        </p:nvGraphicFramePr>
        <p:xfrm>
          <a:off x="7831667" y="1028943"/>
          <a:ext cx="39285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81">
                  <a:extLst>
                    <a:ext uri="{9D8B030D-6E8A-4147-A177-3AD203B41FA5}">
                      <a16:colId xmlns:a16="http://schemas.microsoft.com/office/drawing/2014/main" val="3263095878"/>
                    </a:ext>
                  </a:extLst>
                </a:gridCol>
                <a:gridCol w="920952">
                  <a:extLst>
                    <a:ext uri="{9D8B030D-6E8A-4147-A177-3AD203B41FA5}">
                      <a16:colId xmlns:a16="http://schemas.microsoft.com/office/drawing/2014/main" val="2591700075"/>
                    </a:ext>
                  </a:extLst>
                </a:gridCol>
                <a:gridCol w="1094800">
                  <a:extLst>
                    <a:ext uri="{9D8B030D-6E8A-4147-A177-3AD203B41FA5}">
                      <a16:colId xmlns:a16="http://schemas.microsoft.com/office/drawing/2014/main" val="474238021"/>
                    </a:ext>
                  </a:extLst>
                </a:gridCol>
              </a:tblGrid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Comparison Factor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Serial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Parallel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6519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Transmission speed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Slow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637092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No. of Wire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80437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Bits per clock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1-bit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n-bit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540213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Cheap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Expensive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88314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Interference per Ch.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316501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System upgrade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Easy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Hard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132570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Transmission mode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Full duplex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Half duplex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61550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Transmission distance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short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36066"/>
                  </a:ext>
                </a:extLst>
              </a:tr>
              <a:tr h="14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Operation in high frequency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Effective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 bit effective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90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89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Registers(CAN_ESR)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CAN_ESR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93909"/>
              </p:ext>
            </p:extLst>
          </p:nvPr>
        </p:nvGraphicFramePr>
        <p:xfrm>
          <a:off x="108736" y="2377440"/>
          <a:ext cx="1197452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CAN_ESR(Error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[15:7, 3]: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REC[7:0](Receive Error Counter)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fault confinement mechanism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수신이 성공할 때마다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높으면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재설정됨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초과하면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TEC[7:0](least significant byte of 9-bit Transmit Error Counter)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fault confinement mechanism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[6:4]: LEC[2:0](Last Error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감지한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나타내는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전송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LEC[2:0}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0b111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통신 상태를 나타내기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000: no error, 001: stuff error, 010: form error, 011: ACK error, 100: bit recessive error, 101: bit dominant error, 110: CRC error, 111: set by S/W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BOFF(Bus-Off 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 진입했을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overflow(&gt;255))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EPVF(Error Passive 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Error passive limit(REC/TEC &gt; 127)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도달했을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EWGF(Error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Warning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Warning limit(REC/TEC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96)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도달했을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D4D52F-6758-A8FF-10CF-F31C5FA9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0019" y="773247"/>
            <a:ext cx="7711959" cy="13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4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Registers(CAN_BTR)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CAN_BTR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89789"/>
              </p:ext>
            </p:extLst>
          </p:nvPr>
        </p:nvGraphicFramePr>
        <p:xfrm>
          <a:off x="108736" y="2377440"/>
          <a:ext cx="1197452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CAN_BTR(Bit Timing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0x0123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[29:26, 23, 15:10]: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SILM(Silent Mode(Debug))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Normal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Silent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[30]: LBKM(Loop Back Mode(Debug))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Disable loop back mode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Enable loop back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[25:24]: SJW(Resynchronization Jump Width)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재동기화를 수행하기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단축하는데 허용하는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최대 개수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(TS1[3:0] + 1)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[22:20]: TS2(Time Segment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(TS2[2:0] + 1)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[19:16]: TS1(Time Segment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개수를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(TS1[3:0] + 1)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[9:0]: BRP(Baud Rate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Prescaler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길이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(BRP[9:0] + 1)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PCLK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C2C6325-2EA7-CB4D-7C72-05BF6127CA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645" y="773247"/>
            <a:ext cx="7566708" cy="13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5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CAN_TIxR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CAN_TIxR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462"/>
              </p:ext>
            </p:extLst>
          </p:nvPr>
        </p:nvGraphicFramePr>
        <p:xfrm>
          <a:off x="108736" y="2377440"/>
          <a:ext cx="1197452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Mailbox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Transmit/Receive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FMI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Receive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때만 쓰기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TME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mailbox(FIFO1, FIFO2)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RX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오래된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3 level depth 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 mailbox Identifier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0x180, 0x190, 0x1A0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XXXX(except bit 0, TXRQ 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TMEx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reset),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 제어 구현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(bit 0 – reset value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[31:21]: STID[10:0]/EXID[28:18](Standard Identifier or 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Standard Identifier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MSB(IDE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[20:3]: EXID[17:0](Extended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IDE(Identifier Extension)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Standard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Extended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CEE2DDC-E423-1EBC-B2E7-3E267ADC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0322" y="760154"/>
            <a:ext cx="7753880" cy="13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4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CAN_TIxR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CAN_TIxR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34109"/>
              </p:ext>
            </p:extLst>
          </p:nvPr>
        </p:nvGraphicFramePr>
        <p:xfrm>
          <a:off x="108736" y="2377440"/>
          <a:ext cx="1197452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RTR(Remote Transmission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data frame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remote frame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TXRQ(Transmit mailbox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전송 요청하기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CEE2DDC-E423-1EBC-B2E7-3E267ADC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0322" y="760154"/>
            <a:ext cx="7753880" cy="13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CAN_TDTxR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CAN_TDTxR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21159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(mailbox Data length control &amp; Time stamp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0x184, 0x194, 0x1A4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아니면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[15:9, 7:4]: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[31:16]: TIME[15:0](Message Time Stamp)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캡처된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timer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[8]: TGT(Transmit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Trigger Communication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TTCM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set),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Time stamp TIME[15:0]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송신되지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Time stamp TIME[15:0]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8-byte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2-byte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보내짐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(TIME[7:0]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byte, TIME[15:8]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CAN_TDHxR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[31:16] register(DATA6[7:0],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DATA7[7:0])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쓰여진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대체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[3:0]: DLC[3:0](Data Length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개수를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DLC field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664D642-AC2F-EFE2-FF28-5BC904D7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3841" y="829215"/>
            <a:ext cx="7444317" cy="12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09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CAN_TDLxR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CAN_TDLxR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61439"/>
              </p:ext>
            </p:extLst>
          </p:nvPr>
        </p:nvGraphicFramePr>
        <p:xfrm>
          <a:off x="108736" y="2377440"/>
          <a:ext cx="1197452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CAN_TDLxR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(mailbox Data Low Register)(x=0~2)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0x188, 0x198, 0x1A8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DATA3[7:0](Data Byte 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DATA2[7:0](Data Byte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DATA1[7:0](Data Byte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DATA0[7:0](Data Byte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0~8 data 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1F2E46C-B6C6-7B8A-D5B4-B3E3590D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7344" y="756261"/>
            <a:ext cx="7926389" cy="13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0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CAN_TDHxR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9101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CAN_TDHxR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23236"/>
              </p:ext>
            </p:extLst>
          </p:nvPr>
        </p:nvGraphicFramePr>
        <p:xfrm>
          <a:off x="108736" y="2377440"/>
          <a:ext cx="119745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CAN_TDHxR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(mailbox Data High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0x18C, 0x19C, 0x1AC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DATA7[7:0](Data Byte 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TGT, TTCM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활성화라면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DATA7, DATA6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TIME stamp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DATA6[7:0](Data Byte 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DATA5[7:0](Data Byte 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DATA4[7:0](Data Byte 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6B2E9A2-E215-03F2-9DB0-407FF2A0FF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6713" y="773247"/>
            <a:ext cx="7818573" cy="13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9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CAN_RIxR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CAN_RIxR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14473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Identifier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0x1B0, 0x1C0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[31:21]: STID[10:0]/EXID[28:18](Standard Identifier or 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Identifier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[20:3]: EXID[17:0](Extended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IDE(Identifier Extension)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Standard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Extended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RTR(Remote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Transmission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data frame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remote frame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1AA102-3B14-2064-2316-E566179F01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8114" y="811652"/>
            <a:ext cx="7455772" cy="12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5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CAN_RDTxR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CAN_RDTxR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12661"/>
              </p:ext>
            </p:extLst>
          </p:nvPr>
        </p:nvGraphicFramePr>
        <p:xfrm>
          <a:off x="108736" y="2377440"/>
          <a:ext cx="1197452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Data length control and Time stamp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0x1B4, 0x1C4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[7:4]: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[31:16]: TIME[15:0](Message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Stamp)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 캡처한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timer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FMI(Filter Match 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통과한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[3:0]: DLC(Data Length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(0~8)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(remote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816EF88-06BD-EBC8-F540-8E427152A4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2794" y="773247"/>
            <a:ext cx="7728936" cy="13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2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CAN_RDLxR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CAN_RDLxR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63891"/>
              </p:ext>
            </p:extLst>
          </p:nvPr>
        </p:nvGraphicFramePr>
        <p:xfrm>
          <a:off x="108736" y="2377440"/>
          <a:ext cx="1197452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CAN_RDLxR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Data Low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0x1B8, 0x1C8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DATA3[7:0](Data Byte 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DATA2[7:0](Data Byte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DATA1[7:0](Data Byte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DATA0[7:0](Data Byte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0~8 data 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D2306B7-9821-116D-EF2C-5B98C5D6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580" y="780607"/>
            <a:ext cx="7599363" cy="1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Serial vs Parallel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Appendix(LVDS)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4186"/>
              </p:ext>
            </p:extLst>
          </p:nvPr>
        </p:nvGraphicFramePr>
        <p:xfrm>
          <a:off x="83626" y="868118"/>
          <a:ext cx="11974527" cy="589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8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LVDS(Low Voltage Differential Signaling)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(LVDS):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떨어진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구리선을 통해 직렬 통신을 하기위한 고속 장거리 디지털 인터페이스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방식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저진폭으로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전송함으로써 고속으로 데이터 전송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불요복사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(EMI, Electro-Magnetic Interference)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억제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송수신간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 다른 회로에 혼입되어 영향을 주는 등 사태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SerDes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SerDes: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데이터를 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데이터를 병렬로 변환하는 기능 블록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(Functional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여러 개를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SerDes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붙여 데이터 전송 비트를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직렬화하면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한 지점에서 다른 지점으로 전송하는데 필요한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wire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병렬 전송 시 발생할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Skew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방지하여 데이터 전송 정확도를 높일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높은 데이터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높은 노이즈 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전력 소비량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고속의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기반 기술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PCI Express,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HyperTransport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표준은 송수신 노드에 연결되는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인터페이스의 전기적 특성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LVDS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저전압의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스윙이 있는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고속으로 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Positive(V+), Negative(V-)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1.2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공통 모드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(Common-mode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중심으로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350 mV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전위차로 스윙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반대되는 극성으로 스윙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전송함에 있어 서로 참조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신호를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전송하는데 사용된다는 점에서 기존 단일 종단 시스템과 대비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모드 전압으로 출력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0.2 ~ 2.2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공통 모드 전압 범위를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노드는 입력되는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신호로 변환하는 회로와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 mA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제어하는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driver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LVDS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종단 저항을 이용해 송신 노드와 임피던스 매칭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품질을 떨어뜨리는 신호 반사에 대한 영향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종단 저항은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라인 사이의 경로 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경로에서 수신 노드의 높은 입력 임피던스는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나오는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3.5 mA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흐르게 하여 수신 노드 입력 간에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350 mV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차이를 발생 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(100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× 3.5 mA = 350 mV))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임피던스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(Impedance)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입력단과 출력단을 연결할 때 서로 다른 두 연결단의 임피던스 차이에 의한 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(Reflection,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손실과 왜곡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줄이려는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임피던스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흐름을 방해하는 값으로 저항과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리액턴스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(Reactance)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리액턴스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유도리액턴스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인덕턴스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용량리액턴스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커패시턴스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주파수에 따라 달라지고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전력을 소비하지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최대전력전달 조건이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같음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공급전력이 수신 측으로 최대전력 전달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종단 저항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선로 중간에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배치하면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시스템의 전체 저항 값이 작아지고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신호의 크기도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515DA0B-0D32-AD5C-D627-D1528FA1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3392" y="868118"/>
            <a:ext cx="3289562" cy="13932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E1B0C-DC7C-AC67-251B-0AD8D02BE5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2650" y="2447133"/>
            <a:ext cx="5149968" cy="8428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1899DC-B212-3472-8EE1-51B67E8FCF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83" y="3342071"/>
            <a:ext cx="2796453" cy="1337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D973CD-2171-8534-8B2C-371B9E608B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1393" y="4732022"/>
            <a:ext cx="1980808" cy="10160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D8E8D0-8BE5-EFD1-B4C2-81A0536EF78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0579" y="5711770"/>
            <a:ext cx="4067574" cy="10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CAN_RDHxR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90573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CAN_RDHxR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9443"/>
              </p:ext>
            </p:extLst>
          </p:nvPr>
        </p:nvGraphicFramePr>
        <p:xfrm>
          <a:off x="108736" y="2377440"/>
          <a:ext cx="119745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CAN_RDHxR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Data High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0x1BC, 0x1CC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DATA7[7:0](Data Byte 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DATA6[7:0](Data Byte 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DATA5[7:0](Data Byte 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DATA4[7:0](Data Byte 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4D3F676-4E79-16B4-36E5-2CD6FEFB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8437" y="763716"/>
            <a:ext cx="7650163" cy="13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Registers(CAN_FMR)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CAN_FMR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49740"/>
              </p:ext>
            </p:extLst>
          </p:nvPr>
        </p:nvGraphicFramePr>
        <p:xfrm>
          <a:off x="108736" y="2377440"/>
          <a:ext cx="1197452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Filter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CAN_FMR(Filter Master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0x2A1C 0E01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set/clear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[31:14, 7:1]: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[13:8]: CAN2SB[5:0](CAN2 Start Bank)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set/clear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0~27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CAN2 interface(Slave)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CAN2SB[5:0] = 28d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CAN2SB[5:0]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FINIT(Filter Init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Active filter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Initialization mode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1751480-9EE6-561D-8A34-CE4283B5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9087" y="811652"/>
            <a:ext cx="8896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6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Registers(CAN_FM1R)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CAN_FM1R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41880"/>
              </p:ext>
            </p:extLst>
          </p:nvPr>
        </p:nvGraphicFramePr>
        <p:xfrm>
          <a:off x="108736" y="2377440"/>
          <a:ext cx="1197452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CAN_FM1R(Filter Mode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FBMx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Mode)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filter bank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32-bit register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filter bank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32-bit register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73E4E2F-B0FE-8303-60BB-A36CDDAF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3676" y="773247"/>
            <a:ext cx="5727171" cy="13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0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Registers(CAN_FS1R)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CAN_FS1R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4790"/>
              </p:ext>
            </p:extLst>
          </p:nvPr>
        </p:nvGraphicFramePr>
        <p:xfrm>
          <a:off x="108736" y="2377440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CAN_FS1R(Filter Scale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0x20C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set(Initialization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쓰기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Scale Configuration)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13~0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 configuration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Dual 16-bit scale configuration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Single 32-bit scale configuration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8D7C73D-2992-9DD9-84BE-D54FDE022F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9049" y="773247"/>
            <a:ext cx="5853901" cy="13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5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Registers(CAN_FFA1R)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CAN_FFA1R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28819"/>
              </p:ext>
            </p:extLst>
          </p:nvPr>
        </p:nvGraphicFramePr>
        <p:xfrm>
          <a:off x="108736" y="2377440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CAN_FFA1R(Filter FIFO Assignment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0x214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set(Initialization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쓰기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FIFO Assignment for filter 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지정된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FIFO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assignment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FIFO 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assignment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9D29623-2E2E-6977-7B0F-549B4927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1340" y="811652"/>
            <a:ext cx="5671843" cy="13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Registers(CAN_FA1R)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CAN_FA1R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60482"/>
              </p:ext>
            </p:extLst>
          </p:nvPr>
        </p:nvGraphicFramePr>
        <p:xfrm>
          <a:off x="108736" y="2377440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CAN_FA1R(Filter Activation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Active)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x register(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[0:7])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비활성화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filter 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활성화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7D84358-7A07-733B-6C78-9FBBF6D4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5005" y="811652"/>
            <a:ext cx="5624513" cy="13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</a:t>
            </a:r>
            <a:r>
              <a:rPr lang="en-US" altLang="ko-KR" dirty="0" err="1"/>
              <a:t>CAN_FiRx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CAN_FiRx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94480"/>
              </p:ext>
            </p:extLst>
          </p:nvPr>
        </p:nvGraphicFramePr>
        <p:xfrm>
          <a:off x="108736" y="2377440"/>
          <a:ext cx="119745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CAN_FiRx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bank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Register) 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=0~27, x=1,2]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0x240 ~ 0x31C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32-bit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CAN_FiR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[2:1]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CAN_FAxR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수정될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[31:0]: FB[31:0](Filter Bits)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예상되는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지정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- 0: Dominant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- 1: Recessive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연관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일치해야 하는지 여부 지정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- 0: Don’t care,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비교에 사용되지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- 1: Must Match,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지정된 것과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가져야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BF81747-0FED-4491-EA3F-9F78411C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6813" y="773363"/>
            <a:ext cx="6878374" cy="1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6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Register</a:t>
            </a:r>
            <a:r>
              <a:rPr lang="ko-KR" altLang="en-US" dirty="0"/>
              <a:t> </a:t>
            </a:r>
            <a:r>
              <a:rPr lang="en-US" altLang="ko-KR" dirty="0"/>
              <a:t>Map (1) 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24AE39-D5CB-D171-4561-853EAFDD6788}"/>
              </a:ext>
            </a:extLst>
          </p:cNvPr>
          <p:cNvGrpSpPr/>
          <p:nvPr/>
        </p:nvGrpSpPr>
        <p:grpSpPr>
          <a:xfrm>
            <a:off x="933207" y="773247"/>
            <a:ext cx="5210010" cy="6060935"/>
            <a:chOff x="-9052145" y="-1154809"/>
            <a:chExt cx="8896350" cy="1034934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B217A83-23F4-4985-22DC-21502ED23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52145" y="-1154809"/>
              <a:ext cx="8896350" cy="62865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82D0AC5-E8FA-3992-02AA-5A52D2E9E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44209" y="5108311"/>
              <a:ext cx="8829675" cy="40862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6B7BCF-C4DD-CEB5-3EC7-06B648F0436E}"/>
              </a:ext>
            </a:extLst>
          </p:cNvPr>
          <p:cNvGrpSpPr/>
          <p:nvPr/>
        </p:nvGrpSpPr>
        <p:grpSpPr>
          <a:xfrm>
            <a:off x="6521208" y="773247"/>
            <a:ext cx="4788384" cy="6084753"/>
            <a:chOff x="-9885937" y="1214180"/>
            <a:chExt cx="8829675" cy="1122015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5A020AF-E7A0-7105-C7EE-932DDA8A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885937" y="1214180"/>
              <a:ext cx="8829675" cy="638175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CABF1A6-B713-2359-4E4B-F4EF27EB8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885937" y="7567055"/>
              <a:ext cx="8810625" cy="486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780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Register</a:t>
            </a:r>
            <a:r>
              <a:rPr lang="ko-KR" altLang="en-US" dirty="0"/>
              <a:t> </a:t>
            </a:r>
            <a:r>
              <a:rPr lang="en-US" altLang="ko-KR" dirty="0"/>
              <a:t>Map (2)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A3FA16-66E3-FEE0-E5E9-0B683912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61" y="773247"/>
            <a:ext cx="4943744" cy="312180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8DD5319-BB8E-D455-56F8-5630AF7CA2AD}"/>
              </a:ext>
            </a:extLst>
          </p:cNvPr>
          <p:cNvGrpSpPr/>
          <p:nvPr/>
        </p:nvGrpSpPr>
        <p:grpSpPr>
          <a:xfrm>
            <a:off x="1010097" y="773247"/>
            <a:ext cx="4753343" cy="6084753"/>
            <a:chOff x="-9750699" y="0"/>
            <a:chExt cx="8886825" cy="113760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CF9952-05C0-E23B-0342-3BBF8191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750699" y="0"/>
              <a:ext cx="8829675" cy="65722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5790A-F90E-FCAE-7924-582C31F3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750699" y="6546849"/>
              <a:ext cx="8886825" cy="482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520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A4386-DF80-EB26-04BB-7E0DA020CA2D}"/>
              </a:ext>
            </a:extLst>
          </p:cNvPr>
          <p:cNvSpPr/>
          <p:nvPr/>
        </p:nvSpPr>
        <p:spPr>
          <a:xfrm>
            <a:off x="0" y="2808515"/>
            <a:ext cx="12192000" cy="124097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rPr>
              <a:t>[A]Synchronous</a:t>
            </a:r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36F4-C28C-07D4-1BEA-8349A7C3D9DD}"/>
              </a:ext>
            </a:extLst>
          </p:cNvPr>
          <p:cNvSpPr/>
          <p:nvPr/>
        </p:nvSpPr>
        <p:spPr>
          <a:xfrm>
            <a:off x="0" y="2717073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F9576-5EE5-86EB-EC30-74ADF62B3AEF}"/>
              </a:ext>
            </a:extLst>
          </p:cNvPr>
          <p:cNvSpPr/>
          <p:nvPr/>
        </p:nvSpPr>
        <p:spPr>
          <a:xfrm>
            <a:off x="0" y="4049486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180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A4386-DF80-EB26-04BB-7E0DA020CA2D}"/>
              </a:ext>
            </a:extLst>
          </p:cNvPr>
          <p:cNvSpPr/>
          <p:nvPr/>
        </p:nvSpPr>
        <p:spPr>
          <a:xfrm>
            <a:off x="0" y="2808515"/>
            <a:ext cx="12192000" cy="124097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36F4-C28C-07D4-1BEA-8349A7C3D9DD}"/>
              </a:ext>
            </a:extLst>
          </p:cNvPr>
          <p:cNvSpPr/>
          <p:nvPr/>
        </p:nvSpPr>
        <p:spPr>
          <a:xfrm>
            <a:off x="0" y="2717073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F9576-5EE5-86EB-EC30-74ADF62B3AEF}"/>
              </a:ext>
            </a:extLst>
          </p:cNvPr>
          <p:cNvSpPr/>
          <p:nvPr/>
        </p:nvSpPr>
        <p:spPr>
          <a:xfrm>
            <a:off x="0" y="4049486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350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[A]Synchronous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77488"/>
              </p:ext>
            </p:extLst>
          </p:nvPr>
        </p:nvGraphicFramePr>
        <p:xfrm>
          <a:off x="83626" y="868118"/>
          <a:ext cx="698055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5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78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Synchronous Communication(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동기식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양방향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측이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측이 답하고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측이 다시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시스템의 반응속도가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처리량이 많아 시스템 부하가 커지고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측이 응답하지 않으면 시스템이 다운될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Asynchronous Communication(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비동기식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단방향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측 응답은 즉각적이지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보내고 자기 할 일을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즉각 대응하지 않아 시스템 부하가 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 반응속도가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18492B-242C-EF13-C43A-3E9F2CC632B5}"/>
              </a:ext>
            </a:extLst>
          </p:cNvPr>
          <p:cNvGrpSpPr/>
          <p:nvPr/>
        </p:nvGrpSpPr>
        <p:grpSpPr>
          <a:xfrm>
            <a:off x="270963" y="3074936"/>
            <a:ext cx="2562225" cy="2906426"/>
            <a:chOff x="231775" y="2891750"/>
            <a:chExt cx="2562225" cy="29064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34B70C-6A36-F473-70FB-17A30CFD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1775" y="2891750"/>
              <a:ext cx="2562225" cy="25260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ADB646-381F-6358-81FC-5E1E3954952E}"/>
                </a:ext>
              </a:extLst>
            </p:cNvPr>
            <p:cNvSpPr txBox="1"/>
            <p:nvPr/>
          </p:nvSpPr>
          <p:spPr>
            <a:xfrm>
              <a:off x="433474" y="5521177"/>
              <a:ext cx="2158826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&lt; Synchronous &gt;</a:t>
              </a:r>
              <a:endParaRPr lang="ko-KR" alt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C2F2B9-EE53-16DE-8230-BCEFCEEFA560}"/>
              </a:ext>
            </a:extLst>
          </p:cNvPr>
          <p:cNvGrpSpPr/>
          <p:nvPr/>
        </p:nvGrpSpPr>
        <p:grpSpPr>
          <a:xfrm>
            <a:off x="3573903" y="3074936"/>
            <a:ext cx="2562226" cy="2914946"/>
            <a:chOff x="2963864" y="2883229"/>
            <a:chExt cx="2562226" cy="29149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291897-9C79-1CB8-9808-B73D82F19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63864" y="2883229"/>
              <a:ext cx="2562226" cy="25345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8CB87-311E-6691-A1E7-882F3B1A0C28}"/>
                </a:ext>
              </a:extLst>
            </p:cNvPr>
            <p:cNvSpPr txBox="1"/>
            <p:nvPr/>
          </p:nvSpPr>
          <p:spPr>
            <a:xfrm>
              <a:off x="3165564" y="5521176"/>
              <a:ext cx="2158826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&lt; Asynchronous 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40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A4386-DF80-EB26-04BB-7E0DA020CA2D}"/>
              </a:ext>
            </a:extLst>
          </p:cNvPr>
          <p:cNvSpPr/>
          <p:nvPr/>
        </p:nvSpPr>
        <p:spPr>
          <a:xfrm>
            <a:off x="0" y="2808515"/>
            <a:ext cx="12192000" cy="124097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rPr>
              <a:t>UART</a:t>
            </a:r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336F4-C28C-07D4-1BEA-8349A7C3D9DD}"/>
              </a:ext>
            </a:extLst>
          </p:cNvPr>
          <p:cNvSpPr/>
          <p:nvPr/>
        </p:nvSpPr>
        <p:spPr>
          <a:xfrm>
            <a:off x="0" y="2717073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F9576-5EE5-86EB-EC30-74ADF62B3AEF}"/>
              </a:ext>
            </a:extLst>
          </p:cNvPr>
          <p:cNvSpPr/>
          <p:nvPr/>
        </p:nvSpPr>
        <p:spPr>
          <a:xfrm>
            <a:off x="0" y="4049486"/>
            <a:ext cx="12192000" cy="91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effectLst>
                <a:outerShdw blurRad="508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20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UART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58513"/>
              </p:ext>
            </p:extLst>
          </p:nvPr>
        </p:nvGraphicFramePr>
        <p:xfrm>
          <a:off x="83626" y="868118"/>
          <a:ext cx="119745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54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UART(Universal Asynchronous Receiver/Transmitter)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범용 비동기화 송수신기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(UART):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데이터의 형태를 직렬 방식으로 전환하여 데이터를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RS232, RS422, RS485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통신 표준과 함께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자료 형태나 전송 속도를 직접 구성할 수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전기 신호 수준과 방식이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UART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driver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회로를 통해 관리 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memory/register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있어 차례로 읽어 직렬화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8-bit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기본 단위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주변기기의 일종으로 병렬 데이터를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직렬화하여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통신하는 개별 집적 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(Integrated Circuit)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(Serial):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입출력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한 번에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n-bit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전송하기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입출력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Baud rate: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보내는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bps(Bit Per Second)]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time T = 1/baud rate [sec] (Ex. 9600 baud = 1/9600 sec = 0.000104 sec = 104 us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시작과 끝을 알기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 bit(0), stop bit(1)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UART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HIGH(1)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전송이 시작되면 신호가 변경됨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Byte(8-bit)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통신을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(parity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10-bit data transmission)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size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5~8-bit(parity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max 9-bit)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Parity 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측에서 송신 측이 보낸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변경되었는지 확인하는 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검증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합이 짝수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1: data frame bits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합이 홀수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전이중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(Full Duplex):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송신과 수신을 동시에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최근에는 동기화 통신인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USRT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USART(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비동기화 송수신기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wire,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 클럭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검사를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parity bit,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널리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9-bit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1:1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master&amp;slave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baud rate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허용오차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(Tolerance)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998B3-4A63-6AD6-A4B9-211CF1A2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1073" y="3087616"/>
            <a:ext cx="3429627" cy="1840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091F8D-0B0B-8FA6-52B0-740E07C9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3053" y="3635210"/>
            <a:ext cx="2738020" cy="1292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CC1A10-C9D3-B163-ED7C-4C9C1135C1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1073" y="1041886"/>
            <a:ext cx="3429627" cy="18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34760</TotalTime>
  <Words>12253</Words>
  <Application>Microsoft Office PowerPoint</Application>
  <PresentationFormat>와이드스크린</PresentationFormat>
  <Paragraphs>1085</Paragraphs>
  <Slides>62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1068</cp:revision>
  <dcterms:created xsi:type="dcterms:W3CDTF">2023-11-29T11:04:36Z</dcterms:created>
  <dcterms:modified xsi:type="dcterms:W3CDTF">2024-05-01T14:23:30Z</dcterms:modified>
</cp:coreProperties>
</file>