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6" r:id="rId3"/>
    <p:sldId id="277" r:id="rId4"/>
    <p:sldId id="261" r:id="rId5"/>
    <p:sldId id="259" r:id="rId6"/>
    <p:sldId id="256" r:id="rId7"/>
    <p:sldId id="274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3" r:id="rId17"/>
    <p:sldId id="264" r:id="rId18"/>
    <p:sldId id="267" r:id="rId19"/>
    <p:sldId id="268" r:id="rId20"/>
    <p:sldId id="269" r:id="rId21"/>
    <p:sldId id="270" r:id="rId22"/>
    <p:sldId id="271" r:id="rId23"/>
    <p:sldId id="275" r:id="rId24"/>
    <p:sldId id="272" r:id="rId25"/>
    <p:sldId id="276" r:id="rId26"/>
    <p:sldId id="258" r:id="rId27"/>
    <p:sldId id="257" r:id="rId28"/>
    <p:sldId id="278" r:id="rId29"/>
    <p:sldId id="279" r:id="rId30"/>
    <p:sldId id="273" r:id="rId31"/>
    <p:sldId id="262" r:id="rId32"/>
    <p:sldId id="26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2023-12-31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 vs Literal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Glossary of Terms – C1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81807"/>
              </p:ext>
            </p:extLst>
          </p:nvPr>
        </p:nvGraphicFramePr>
        <p:xfrm>
          <a:off x="514416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2E9263-E8B9-C615-128E-583C98C57657}"/>
              </a:ext>
            </a:extLst>
          </p:cNvPr>
          <p:cNvSpPr txBox="1"/>
          <p:nvPr/>
        </p:nvSpPr>
        <p:spPr>
          <a:xfrm>
            <a:off x="6292850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Conversion Specification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556A6E2-4CAA-AC5C-6B00-3524450C8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66916"/>
              </p:ext>
            </p:extLst>
          </p:nvPr>
        </p:nvGraphicFramePr>
        <p:xfrm>
          <a:off x="6413500" y="1454947"/>
          <a:ext cx="5251384" cy="282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3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24953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C0F1FC7-4824-67BD-4DB5-6F91B32A9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48141"/>
              </p:ext>
            </p:extLst>
          </p:nvPr>
        </p:nvGraphicFramePr>
        <p:xfrm>
          <a:off x="306704" y="1072100"/>
          <a:ext cx="614788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78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Creating Longer Macros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 연산자를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expression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연속으로 넣어 매크로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#define ECHO(s) (gets(s), puts(s))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Ex) 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ECHO(s)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{        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   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puts(s);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 while(0)   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ECHO(str);    /* becomes do { gets(str); puts(str); } while (0);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정의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while(0)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뒤에 세미콜론이 붙지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BCD675-C8B2-C1BE-7D93-3C2DCE2CB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70871"/>
              </p:ext>
            </p:extLst>
          </p:nvPr>
        </p:nvGraphicFramePr>
        <p:xfrm>
          <a:off x="306704" y="3510824"/>
          <a:ext cx="7479611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961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8555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Predefined Macros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미리 정의된 매크로로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컴파일에 대한 정보 또는 컴파일러에 대한 정보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CHECK_ZERO(divisor)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if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divisior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== 0)      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(＂***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Atempt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divide by zero on line %d ＂ 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                ＂of file %s ***\n＂, __LINE__, __FILE__) // CHECK_ZERO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매크로를 나눗셈 전에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넣어줌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CHECK_ZERO(j);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k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j;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결과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*** Attempt to divide by zero on line 9 of file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foo.c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***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D9841E-2C65-BEF3-AD13-9384BD3EC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0966"/>
              </p:ext>
            </p:extLst>
          </p:nvPr>
        </p:nvGraphicFramePr>
        <p:xfrm>
          <a:off x="663065" y="3985915"/>
          <a:ext cx="6013450" cy="914400"/>
        </p:xfrm>
        <a:graphic>
          <a:graphicData uri="http://schemas.openxmlformats.org/drawingml/2006/table">
            <a:tbl>
              <a:tblPr/>
              <a:tblGrid>
                <a:gridCol w="838385">
                  <a:extLst>
                    <a:ext uri="{9D8B030D-6E8A-4147-A177-3AD203B41FA5}">
                      <a16:colId xmlns:a16="http://schemas.microsoft.com/office/drawing/2014/main" val="3652484604"/>
                    </a:ext>
                  </a:extLst>
                </a:gridCol>
                <a:gridCol w="5175065">
                  <a:extLst>
                    <a:ext uri="{9D8B030D-6E8A-4147-A177-3AD203B41FA5}">
                      <a16:colId xmlns:a16="http://schemas.microsoft.com/office/drawing/2014/main" val="238679311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__LINE__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 number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9942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__FILE__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of file being compiled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2891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__DATE__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 of compilation (in the form "Mmm dd yyyy")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4788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__TIME__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of compilation (in the form "hh:mm:ss")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884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__STDC__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 if the compiler conforms to the C standard(C89 or C99)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0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(3)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3233B4-048B-34DA-0242-E0121832D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71766"/>
              </p:ext>
            </p:extLst>
          </p:nvPr>
        </p:nvGraphicFramePr>
        <p:xfrm>
          <a:off x="296543" y="1005840"/>
          <a:ext cx="722078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Empty Macro Arguments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에선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비어도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콤마의 개수는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넣어 호출할 때와 같게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빈칸으로 두면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대응하는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에는 아무것도 들어가지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ADD(x, y) 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x+y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ADD(,k);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(+k);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연산자가 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＂＂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문자열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MK_STR(x) #x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MK_STR();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empty_string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 = "";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연산자의 피연산자 중 하나가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보이지 않는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토큰이 그 자리를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 결과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비어있지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않은 다른 피연산자가 그대로 나옴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두 개의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끼리 연산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결과는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placemarker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x,y,z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 x##y##z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,), JOIN(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a,,c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), JOIN(,,c);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int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ab, ac, c;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5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(4)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86531"/>
              </p:ext>
            </p:extLst>
          </p:nvPr>
        </p:nvGraphicFramePr>
        <p:xfrm>
          <a:off x="250690" y="929640"/>
          <a:ext cx="785378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Macros with a Variable Number of Arguments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C89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매크로의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갯수는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고정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C99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갯수가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무한대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매크로가 가변 인자를 가져야 하는 주된 이유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처럼 가변 인자를 받는 함수에 인자를 전달하기 위해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TEST(condition, ...) ((condition)?  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("Passed test: %s\n", #condition):  \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(__VA_ARGS__))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Test(voltage &lt;=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"Voltage %d exceeds %d\n", voltage,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max_voltage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... Token (ellipsis)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매크로의 다른 매개변수 뒤 맨 마지막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à"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__VA_ARGS__ 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가변 인자를 갖는 매크로에서만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들어가는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모든 인자들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(ellipsis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대응하는 최소 하나의 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(empty argument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존재해야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83703"/>
              </p:ext>
            </p:extLst>
          </p:nvPr>
        </p:nvGraphicFramePr>
        <p:xfrm>
          <a:off x="250690" y="3945255"/>
          <a:ext cx="785378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78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__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__ Identifier(C99)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와는 관계가 없지만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기능과 비슷하게 디버깅에 유용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모든 함수는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 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현재 실행되고 있는 함수의 이름이 들어있는 문자열 변수와 같음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FUNCTION_CALLED()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called\n",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#define FUNCTION_RETURNS()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("%s returns\n",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__);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void f(void)    {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FUNCTION_CALLED();   /* displays "f called"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FUNCTION_RETURNS();  /* displays "f returns" */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__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다른 용도로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내에서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호출하면서 인자로 전달되면 함수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이름을 전달해줌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67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55763"/>
              </p:ext>
            </p:extLst>
          </p:nvPr>
        </p:nvGraphicFramePr>
        <p:xfrm>
          <a:off x="390391" y="1015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 and #endif Directives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 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DEBUG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i: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("Value of j: %d\n", 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702167"/>
              </p:ext>
            </p:extLst>
          </p:nvPr>
        </p:nvGraphicFramePr>
        <p:xfrm>
          <a:off x="390390" y="3476048"/>
          <a:ext cx="4783322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#ifdef and #ifnef Directives</a:t>
                      </a:r>
                      <a:endParaRPr lang="ko-KR" alt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사용법이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조건이 매크로의 이름이 정의된 지 만을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 identifier = #if defined(identifier)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의미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비슷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매크로의 이름이 정의되지 않았는지를 테스트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identifier = #if !defined(identifier)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4333"/>
              </p:ext>
            </p:extLst>
          </p:nvPr>
        </p:nvGraphicFramePr>
        <p:xfrm>
          <a:off x="5507120" y="1015779"/>
          <a:ext cx="629609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defined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에서만 사용되고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정의된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정의되지 않은 매크로라면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defined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연산자는 매크로 이름이 정의되었는지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아닌지만을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매크로 이름에 값을 주지 않아도 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defined(DEBUG)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 DEBUG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괄호를 사용하지 않아도 된다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DEBUG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26311"/>
              </p:ext>
            </p:extLst>
          </p:nvPr>
        </p:nvGraphicFramePr>
        <p:xfrm>
          <a:off x="5507120" y="3476049"/>
          <a:ext cx="629609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The #elif and #else Directives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#if, #ifdef, #ifndef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평범한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문처럼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nested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expr1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expr2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if expr1 is zero but expr2 is nonzero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Lines to be included otherwise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#ifdef, #ifndef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와도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#elif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개가 올 수 있으나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#else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사이에 단 하나만 올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7F1A3E1-A115-4DDF-AD9D-6CD612D05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73352"/>
              </p:ext>
            </p:extLst>
          </p:nvPr>
        </p:nvGraphicFramePr>
        <p:xfrm>
          <a:off x="2504509" y="6298434"/>
          <a:ext cx="6296094" cy="37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304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defined()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만 여러 항목을 비교할 수 있고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#ifdef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여러 항목 비교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6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Conditional Compilation (2)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66051"/>
              </p:ext>
            </p:extLst>
          </p:nvPr>
        </p:nvGraphicFramePr>
        <p:xfrm>
          <a:off x="268202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WIN32, MAC_OS, LINUX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 어떤 것이 정의되어 있는 매크로인지에 따라 세 그룹 중 하나의 그룹만 프로그램에 포함된다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defined(WIN32)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defined(MAC_OS)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#elif defined(LINUX)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4272"/>
              </p:ext>
            </p:extLst>
          </p:nvPr>
        </p:nvGraphicFramePr>
        <p:xfrm>
          <a:off x="5508490" y="1126702"/>
          <a:ext cx="47833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65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#ifndef BUFFER_SIZE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BUFFER_SIZE 256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BUFFER_SIZE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정의되지 않으면 정의하기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 0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("#d", total);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#endif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처리 방법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09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Miscellaneous Directives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C21FC-19B3-F993-99EB-FCF93693AAE9}"/>
              </a:ext>
            </a:extLst>
          </p:cNvPr>
          <p:cNvGraphicFramePr>
            <a:graphicFrameLocks noGrp="1"/>
          </p:cNvGraphicFramePr>
          <p:nvPr/>
        </p:nvGraphicFramePr>
        <p:xfrm>
          <a:off x="250691" y="1396779"/>
          <a:ext cx="478332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0312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B4BD10-4ABF-EDB6-0B58-3045C48B1E4D}"/>
              </a:ext>
            </a:extLst>
          </p:cNvPr>
          <p:cNvGraphicFramePr>
            <a:graphicFrameLocks noGrp="1"/>
          </p:cNvGraphicFramePr>
          <p:nvPr/>
        </p:nvGraphicFramePr>
        <p:xfrm>
          <a:off x="250690" y="3857048"/>
          <a:ext cx="4783322" cy="265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32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5175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D2E9241-1430-1B99-7394-64BAD84E87E1}"/>
              </a:ext>
            </a:extLst>
          </p:cNvPr>
          <p:cNvGraphicFramePr>
            <a:graphicFrameLocks noGrp="1"/>
          </p:cNvGraphicFramePr>
          <p:nvPr/>
        </p:nvGraphicFramePr>
        <p:xfrm>
          <a:off x="5367420" y="1396779"/>
          <a:ext cx="6296094" cy="2024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0527AA4-D8A2-B859-C5CA-8DCEDBDE877A}"/>
              </a:ext>
            </a:extLst>
          </p:cNvPr>
          <p:cNvGraphicFramePr>
            <a:graphicFrameLocks noGrp="1"/>
          </p:cNvGraphicFramePr>
          <p:nvPr/>
        </p:nvGraphicFramePr>
        <p:xfrm>
          <a:off x="5367420" y="3857049"/>
          <a:ext cx="6296094" cy="211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9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866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0131493-10E1-80F8-B08C-9586B2AB29A4}"/>
              </a:ext>
            </a:extLst>
          </p:cNvPr>
          <p:cNvSpPr txBox="1"/>
          <p:nvPr/>
        </p:nvSpPr>
        <p:spPr>
          <a:xfrm>
            <a:off x="12539463" y="68898"/>
            <a:ext cx="9377464" cy="9694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14.5 Miscellaneous Directives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br>
              <a:rPr lang="ko-KR" altLang="en-US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#error, #line, #pragma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지시문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간단히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The #error Directive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#error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message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message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any sequence of tokens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PP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#error directive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를 만나면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message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가 담겨 있는 에러 메시지를 출력한다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VS, DEV-C++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에선 컴파일도 해주지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The #line Directive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프로그램 라인에 번호가 붙는 방법을 바꾼다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보통은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1,2,3...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같이 붙는다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2.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컴파일러에게 다른 이름을 가진 파일에서 프로그램을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읽어들인다고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생각하도록 만들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#line n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32767(C99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2147483647)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사이의 정수여야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지시문이 있으면 그 다음 줄의 번호가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n, n+1, n+2...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#line n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"file"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지시문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뒤의 줄 번호가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이 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"file"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에서 왔다고 간주된다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 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#line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지시문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사용시에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__LINE__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매크로의 값이 바뀌며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__FILE__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매크로의 값도 바뀔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대부분의 컴파일러들이 이 정보를 이용해서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#line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지시문을 에러 메시지를 만드는 데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#line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지시문은 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코드를 만들어내는 프로그램들이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yacc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).</a:t>
            </a:r>
          </a:p>
          <a:p>
            <a:pPr algn="l"/>
            <a:b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</a:b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The #pragma Directive</a:t>
            </a:r>
            <a:endParaRPr lang="ko-KR" altLang="en-US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#pragma directive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컴파일러가 특별한 행동을 하도록 요청한다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#pragma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뒤에 오는 명령어들은 컴파일러에 따라 다르다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 #pragma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뒤에 알 수 없는 명령어가 오더라도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, PP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는 에러메시지를 출력해서는 안 되고 단지 무시하기만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12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Pasting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16099"/>
              </p:ext>
            </p:extLst>
          </p:nvPr>
        </p:nvGraphicFramePr>
        <p:xfrm>
          <a:off x="241700" y="1392650"/>
          <a:ext cx="68617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)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printf_s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"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 #n " = %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",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##n )</a:t>
                      </a: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token9 = 9;</a:t>
                      </a:r>
                    </a:p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(9);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56349"/>
              </p:ext>
            </p:extLst>
          </p:nvPr>
        </p:nvGraphicFramePr>
        <p:xfrm>
          <a:off x="7574546" y="1392650"/>
          <a:ext cx="4168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250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token9 = 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3672572" y="3228633"/>
            <a:ext cx="343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##: merging or combining operator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EC3D7-E567-6C41-15FC-8E5547740868}"/>
              </a:ext>
            </a:extLst>
          </p:cNvPr>
          <p:cNvSpPr txBox="1"/>
          <p:nvPr/>
        </p:nvSpPr>
        <p:spPr>
          <a:xfrm>
            <a:off x="1119295" y="6294831"/>
            <a:ext cx="1042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프로그래밍에서의 토큰</a:t>
            </a:r>
            <a:r>
              <a:rPr lang="en-US" altLang="ko-KR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 의미를 가진 </a:t>
            </a:r>
            <a:r>
              <a:rPr lang="ko-KR" altLang="en-US" b="0" i="0" u="sng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가장 작은 단위의 코드 블록</a:t>
            </a:r>
            <a:r>
              <a:rPr lang="ko-KR" altLang="en-US" b="0" i="0" dirty="0">
                <a:effectLst/>
                <a:latin typeface="Times New Roman" panose="02020603050405020304" pitchFamily="18" charset="0"/>
                <a:ea typeface="돋움" panose="020B0600000101010101" pitchFamily="50" charset="-127"/>
                <a:cs typeface="Times New Roman" panose="02020603050405020304" pitchFamily="18" charset="0"/>
              </a:rPr>
              <a:t>이며 기계의 생성의 기본 단위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2723"/>
              </p:ext>
            </p:extLst>
          </p:nvPr>
        </p:nvGraphicFramePr>
        <p:xfrm>
          <a:off x="241700" y="3764527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&lt;stdio.h&gt;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 m##a##i##n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pseudo(void)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printf("Hello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F66C095-C809-26CF-FED4-094634F6E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36316"/>
              </p:ext>
            </p:extLst>
          </p:nvPr>
        </p:nvGraphicFramePr>
        <p:xfrm>
          <a:off x="7574546" y="3765343"/>
          <a:ext cx="4168275" cy="228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43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6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Obfuscation using Token Pasting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520264"/>
              </p:ext>
            </p:extLst>
          </p:nvPr>
        </p:nvGraphicFramePr>
        <p:xfrm>
          <a:off x="241700" y="1392650"/>
          <a:ext cx="686174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pseudo(s, t, u, m, p, e, d) m##s##u##t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#define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pseudo(a, 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m, a, t, e)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nomain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(void)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 World\n");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15548"/>
              </p:ext>
            </p:extLst>
          </p:nvPr>
        </p:nvGraphicFramePr>
        <p:xfrm>
          <a:off x="7574546" y="1392650"/>
          <a:ext cx="41682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Hello World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55612" y="4112430"/>
            <a:ext cx="1213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token pasting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을 이용한 난독화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(obfuscation)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방법</a:t>
            </a:r>
            <a:endParaRPr lang="en-US" altLang="ko-KR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1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(s), 3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(u), 2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디코딩 진행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en-US" altLang="ko-KR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의 인자는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디코딩 방법과 같이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a,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순서로 읽혀져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nomian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에서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변경됨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9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5683"/>
              </p:ext>
            </p:extLst>
          </p:nvPr>
        </p:nvGraphicFramePr>
        <p:xfrm>
          <a:off x="287570" y="1466347"/>
          <a:ext cx="558158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8B1DEC-C1E1-F7BE-8B84-E5CA027E6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39861"/>
              </p:ext>
            </p:extLst>
          </p:nvPr>
        </p:nvGraphicFramePr>
        <p:xfrm>
          <a:off x="8499107" y="1466347"/>
          <a:ext cx="3609474" cy="478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Binary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Gray2Bin 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  long a, b, result=1,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long temp;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n;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while(n!=0){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n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temp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ReverseNum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(temp)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while((i-1)&gt;0){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a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temp /=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b = temp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result = result*10 + (b^(result % 10));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   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--;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  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AD75FC19-B3C9-DA43-E8D9-4E59B411F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2" t="7535" r="4932" b="4650"/>
          <a:stretch/>
        </p:blipFill>
        <p:spPr>
          <a:xfrm>
            <a:off x="3596822" y="3088494"/>
            <a:ext cx="2201131" cy="1445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Why using gray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Gray Code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Source code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03660"/>
              </p:ext>
            </p:extLst>
          </p:nvPr>
        </p:nvGraphicFramePr>
        <p:xfrm>
          <a:off x="6096000" y="1466346"/>
          <a:ext cx="2326105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610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785359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 Gray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Bin2Gray(long n)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long a, b, result = 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while( n != 0){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n = n /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b = n % 10;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if( a ^ b 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result += pow(10,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++;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AAA1E6-DF2F-E0F3-D771-361C4C4E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28425"/>
              </p:ext>
            </p:extLst>
          </p:nvPr>
        </p:nvGraphicFramePr>
        <p:xfrm>
          <a:off x="359466" y="1697513"/>
          <a:ext cx="3123933" cy="2781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311">
                  <a:extLst>
                    <a:ext uri="{9D8B030D-6E8A-4147-A177-3AD203B41FA5}">
                      <a16:colId xmlns:a16="http://schemas.microsoft.com/office/drawing/2014/main" val="393321276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343334612"/>
                    </a:ext>
                  </a:extLst>
                </a:gridCol>
                <a:gridCol w="1041311">
                  <a:extLst>
                    <a:ext uri="{9D8B030D-6E8A-4147-A177-3AD203B41FA5}">
                      <a16:colId xmlns:a16="http://schemas.microsoft.com/office/drawing/2014/main" val="1123009705"/>
                    </a:ext>
                  </a:extLst>
                </a:gridCol>
              </a:tblGrid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Binary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65241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86380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0052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0010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997811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32838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373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551413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085495"/>
                  </a:ext>
                </a:extLst>
              </a:tr>
              <a:tr h="3091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8222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CF573A-788F-30FE-3D5B-49B38B9CD21A}"/>
              </a:ext>
            </a:extLst>
          </p:cNvPr>
          <p:cNvSpPr txBox="1"/>
          <p:nvPr/>
        </p:nvSpPr>
        <p:spPr>
          <a:xfrm>
            <a:off x="287570" y="4687908"/>
            <a:ext cx="558158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원인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값의 증감은 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여러 </a:t>
            </a:r>
            <a:r>
              <a:rPr lang="ko-KR" altLang="en-US" sz="1400" b="1" kern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바뀜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연산량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증가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결과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Gray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이용하면 </a:t>
            </a:r>
            <a:r>
              <a:rPr lang="en-US" altLang="ko-KR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만 변경되기 때문에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연산속도 </a:t>
            </a:r>
            <a:r>
              <a:rPr lang="ko-KR" altLang="en-US" sz="14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빨라짐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특징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Binary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에서 바뀌는 최상위 비트 위치에 대응하여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gray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비트값이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변함 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입출력에 유리</a:t>
            </a:r>
            <a:r>
              <a:rPr lang="en-US" altLang="ko-KR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 부적절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 ADC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에 사용</a:t>
            </a:r>
            <a:endParaRPr lang="en-US" altLang="ko-KR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5ED14CF-4DF9-3FDE-AC3A-99440679F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83" y="1710060"/>
            <a:ext cx="2165186" cy="12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49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8447"/>
              </p:ext>
            </p:extLst>
          </p:nvPr>
        </p:nvGraphicFramePr>
        <p:xfrm>
          <a:off x="287570" y="1466347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4429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Complement?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Complement (</a:t>
            </a:r>
            <a:r>
              <a:rPr lang="ko-KR" altLang="en-US" dirty="0"/>
              <a:t>보수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6096000" y="906486"/>
            <a:ext cx="535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1’s Complement and 2’s Complement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326072" y="1620813"/>
            <a:ext cx="55815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상호 보완하는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임의의 수를 보완해주는 다른 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진법에서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(n-1)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보수로 정의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(A+B) = (n-1)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(n^T-1) –X</a:t>
            </a: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보수는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(9-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각 자리 숫자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A+B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했을 때 자리수가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될 경우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 rtl="0" eaLnBrk="1" fontAlgn="t" latinLnBrk="1" hangingPunct="1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진법 임의의 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자릿수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구성 시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n^T-X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F241D8-C876-6AED-85DF-0553E7339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2997"/>
              </p:ext>
            </p:extLst>
          </p:nvPr>
        </p:nvGraphicFramePr>
        <p:xfrm>
          <a:off x="6096000" y="1466347"/>
          <a:ext cx="55815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서로 바꿈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(+10 = 1010, - 10=0101)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XOR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연산과 최대값을 통해  변환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(+10 = 1010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1010 XOR 1111  -10 = 01010)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(XOR) 1101 + 0101 = 10010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10 – 13 = 1010-1101 (XOR) 1010 + 0010 = 1100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E4F09-0D13-D6AA-493B-E9842CE1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75379"/>
              </p:ext>
            </p:extLst>
          </p:nvPr>
        </p:nvGraphicFramePr>
        <p:xfrm>
          <a:off x="6096000" y="4020144"/>
          <a:ext cx="5581584" cy="2207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07295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2’s complement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 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보수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+ 1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- 2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 연산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13 – 10 = 1101-1010 (XOR+1) 1101+0110 = 10011  0011 = 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발생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캐리를 버리고 부호 표시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X)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10 – 13 = 1010-1101 (XOR+1)  1010+0011 = 1101 (XOR+1) 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0011  -0011 = -3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(Carry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없을 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추가적인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의 보수를 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 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부호 표시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5F9025-ECBC-BBA7-BC1E-EC71E74F4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84726"/>
              </p:ext>
            </p:extLst>
          </p:nvPr>
        </p:nvGraphicFramePr>
        <p:xfrm>
          <a:off x="287570" y="4020144"/>
          <a:ext cx="5581584" cy="1551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51964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1731F6D-A573-0C0B-F39F-B1662D713F9A}"/>
              </a:ext>
            </a:extLst>
          </p:cNvPr>
          <p:cNvSpPr txBox="1"/>
          <p:nvPr/>
        </p:nvSpPr>
        <p:spPr>
          <a:xfrm>
            <a:off x="297197" y="4174609"/>
            <a:ext cx="56564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en-US" altLang="ko-KR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2’s complement?</a:t>
            </a:r>
            <a:endParaRPr lang="en-US" altLang="ko-KR" b="1" kern="1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컴퓨터는 덧셈만 사용하기 때문에 보수를 통해 음수를 양수로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더 많은 수 표현 가능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(+0, -0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구분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 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의 보수보다 저장 효율 좋음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넓음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논리회로적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측면에서 더 좋은 전기효율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전력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가짐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2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input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Input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32058"/>
              </p:ext>
            </p:extLst>
          </p:nvPr>
        </p:nvGraphicFramePr>
        <p:xfrm>
          <a:off x="241700" y="1277147"/>
          <a:ext cx="5581584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가 입력될 때까지 버퍼에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숫자만 받음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 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버퍼를 사용하지 않아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보다 빠름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문자가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버퍼 사용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문자 보이지 않음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반복문으로 입력을 받다가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엔터가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들어오면 종료하는 조건일 경우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'\n')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'\r')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while( (input =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()) != ‘\r’)</a:t>
                      </a: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233FF69-50F2-204A-87EA-C2574345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63114"/>
              </p:ext>
            </p:extLst>
          </p:nvPr>
        </p:nvGraphicFramePr>
        <p:xfrm>
          <a:off x="6096000" y="1277147"/>
          <a:ext cx="5581584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 입력함수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gets()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(enter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값으로 변환하여 문자 끝에 저장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 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char*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사용 불가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크기가 정해진 배열만 가능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fflush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(stdin)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필요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존재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enter: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숫자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입력종료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문자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 종료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 \n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space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는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구분자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처리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버퍼 포인터를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enter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뒤로 이동시키지 않으므로 주의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gets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대신 많이 사용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19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Appendix - Complement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C87147-F42E-EE65-17FE-91AB7DB0D877}"/>
              </a:ext>
            </a:extLst>
          </p:cNvPr>
          <p:cNvGrpSpPr/>
          <p:nvPr/>
        </p:nvGrpSpPr>
        <p:grpSpPr>
          <a:xfrm>
            <a:off x="0" y="771525"/>
            <a:ext cx="12192000" cy="6086475"/>
            <a:chOff x="38502" y="6858000"/>
            <a:chExt cx="12192000" cy="659537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43D65B4-6129-09B0-9973-97E4131E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02" y="6858000"/>
              <a:ext cx="12192000" cy="65953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4D5A7-64BE-D162-D96B-2B846A2CA038}"/>
                </a:ext>
              </a:extLst>
            </p:cNvPr>
            <p:cNvSpPr txBox="1"/>
            <p:nvPr/>
          </p:nvSpPr>
          <p:spPr>
            <a:xfrm>
              <a:off x="8561520" y="13084045"/>
              <a:ext cx="35919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https://devraphy.tistory.com/282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29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2591"/>
              </p:ext>
            </p:extLst>
          </p:nvPr>
        </p:nvGraphicFramePr>
        <p:xfrm>
          <a:off x="420245" y="1385638"/>
          <a:ext cx="5808430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843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287570" y="906486"/>
            <a:ext cx="6035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What is Fixed Point/Floating Point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Real Number (</a:t>
            </a:r>
            <a:r>
              <a:rPr lang="ko-KR" altLang="en-US" dirty="0"/>
              <a:t>실수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DAD4D-5A37-F5D1-B8E6-F86FC5D18B7D}"/>
              </a:ext>
            </a:extLst>
          </p:cNvPr>
          <p:cNvSpPr txBox="1"/>
          <p:nvPr/>
        </p:nvSpPr>
        <p:spPr>
          <a:xfrm>
            <a:off x="552920" y="1368151"/>
            <a:ext cx="57699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fontAlgn="t" latinLnBrk="1" hangingPunct="1"/>
            <a:r>
              <a:rPr lang="ko-KR" altLang="en-US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설명</a:t>
            </a:r>
            <a:endParaRPr lang="en-US" altLang="ko-KR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실수 표현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고정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범위가 고정된 방식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정수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16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소수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제한된 비트 환경에서 적합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표현 범위 좁음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정밀도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정확도 떨어짐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컴퓨터 내부 제한적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285750" indent="-285750" algn="l" defTabSz="914400" rtl="0" eaLnBrk="1" fontAlgn="t" latinLnBrk="1" hangingPunct="1">
              <a:buFont typeface="Wingdings" panose="05000000000000000000" pitchFamily="2" charset="2"/>
              <a:buChar char="à"/>
            </a:pP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부동 소수점 방식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형태 사용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소수점 앞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하나인 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크기 비교가 쉬움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형태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 부호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8(11)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23(52)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가수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)(32/64bit)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-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지수의 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-Excess representation)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부호 판단을 하지 않고 지수부분만을 이용하여 크기 비교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연산속도 빠름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초과표현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2^(n-1) -1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ex)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-3,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4bit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일 때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지수 비트는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0100=4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로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실제값과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오차가 발생하는데 이를 절삭오차라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함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(Truncation error = round-off error)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정규화 후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hidden 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되어 사라지고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가수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1bit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를 더 표현</a:t>
            </a:r>
            <a:endParaRPr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계산은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이 있는 것 처럼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표기는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없이 진행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(3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초과 표기법에서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0.0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은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1.000*2^(-3)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되어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0.125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가 됨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31 = 11111.0000(2) = 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-31 = -11111.0000(2) = -1.1111*2^(4)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1 111 1111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0.1328125 = 0.0010001(2)  = 1.0001*2^(-3)  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0 000 0001</a:t>
            </a:r>
          </a:p>
          <a:p>
            <a:pPr algn="l" defTabSz="914400" rtl="0" eaLnBrk="1" fontAlgn="t" latinLnBrk="1" hangingPunct="1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 -0.1328125 = -0.0010001(2) = -1.0001*2^(-3)  8</a:t>
            </a:r>
            <a:r>
              <a: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비트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1 000 0001</a:t>
            </a:r>
          </a:p>
        </p:txBody>
      </p:sp>
    </p:spTree>
    <p:extLst>
      <p:ext uri="{BB962C8B-B14F-4D97-AF65-F5344CB8AC3E}">
        <p14:creationId xmlns:p14="http://schemas.microsoft.com/office/powerpoint/2010/main" val="443082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Bitwise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579014"/>
              </p:ext>
            </p:extLst>
          </p:nvPr>
        </p:nvGraphicFramePr>
        <p:xfrm>
          <a:off x="266700" y="1408887"/>
          <a:ext cx="962085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&amp;(and)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&amp;(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비트 자리에 해당하는 값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= bit seek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(or)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0x0000;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0000000000000000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|= 0x0010;          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0000000000010000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ClearBit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0x00ff;      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0000000011111111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&amp;= ~0x0010;     /*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now 0000000011101111 */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7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XOR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 - XOR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1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  <a:endParaRPr lang="en-US" altLang="ko-KR" sz="1200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altLang="ko-KR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0</a:t>
                          </a:r>
                        </a:p>
                        <a:p>
                          <a:pPr algn="ctr"/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A</a:t>
                          </a:r>
                        </a:p>
                        <a:p>
                          <a:pPr algn="ctr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C 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r>
                            <a:rPr lang="en-US" altLang="ko-KR" sz="1200" baseline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A97F9569-BC7C-C6D2-0FDE-271C9451AF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9973425"/>
                  </p:ext>
                </p:extLst>
              </p:nvPr>
            </p:nvGraphicFramePr>
            <p:xfrm>
              <a:off x="241699" y="1392650"/>
              <a:ext cx="1972111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2111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8" t="-391" r="-615" b="-27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5161847" y="824526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Where to use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/>
        </p:nvGraphicFramePr>
        <p:xfrm>
          <a:off x="5270098" y="1408887"/>
          <a:ext cx="4617454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45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Swap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함수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윤년구하기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(4, 100, 400)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직사각형 세 점의 좌표를 알 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나머지 점 좌표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대소문자 전환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(^32)</a:t>
                      </a: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연속된 숫자에서 없는 값 찾기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중복된 숫자들 중 개수가 다른 숫자 찾기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692B28-DF82-AC4F-DA15-1A9965E7B08E}"/>
              </a:ext>
            </a:extLst>
          </p:cNvPr>
          <p:cNvGraphicFramePr>
            <a:graphicFrameLocks noGrp="1"/>
          </p:cNvGraphicFramePr>
          <p:nvPr/>
        </p:nvGraphicFramePr>
        <p:xfrm>
          <a:off x="241700" y="3063929"/>
          <a:ext cx="4830814" cy="4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81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Assume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a and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⊕ . . . ⊕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 b</a:t>
                      </a:r>
                    </a:p>
                    <a:p>
                      <a:pPr fontAlgn="base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Then a ⊕ b = a</a:t>
                      </a:r>
                      <a:r>
                        <a:rPr lang="en-US" altLang="ko-KR" sz="1200" b="0" i="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N%2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1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N%4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3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N%8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7 == 0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∙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N%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== 0 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 N &amp;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  <m:r>
                                    <a:rPr lang="en-US" altLang="ko-KR" sz="120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==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E6D1D21-AA00-C9FE-85DF-5675FA462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737183"/>
                  </p:ext>
                </p:extLst>
              </p:nvPr>
            </p:nvGraphicFramePr>
            <p:xfrm>
              <a:off x="2411394" y="1404075"/>
              <a:ext cx="2661120" cy="15430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1120">
                      <a:extLst>
                        <a:ext uri="{9D8B030D-6E8A-4147-A177-3AD203B41FA5}">
                          <a16:colId xmlns:a16="http://schemas.microsoft.com/office/drawing/2014/main" val="1427386122"/>
                        </a:ext>
                      </a:extLst>
                    </a:gridCol>
                  </a:tblGrid>
                  <a:tr h="154305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8" t="-394" r="-457" b="-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1987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4364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Bitfield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134030"/>
              </p:ext>
            </p:extLst>
          </p:nvPr>
        </p:nvGraphicFramePr>
        <p:xfrm>
          <a:off x="301624" y="1091387"/>
          <a:ext cx="8623702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0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정수형 데이터를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단위로 나눠 사용할 수 있는 기능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(Bit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폭 측정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명시적으로 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 연산자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이름이 없는 비트 필드는 패딩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(padding)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이름없는 비트필드 길이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비트필드를 다른 저장 단위에 저장하라는 의미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 s 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a: 4;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: 0;     /* 0-length bit-field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           unsigned int b: 8;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storage unit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크기가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비트인 경우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할당하고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12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넘기고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위해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비트를 할당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type_specifier declaration : contant_expression</a:t>
                      </a:r>
                    </a:p>
                    <a:p>
                      <a:pPr marL="0" algn="l" defTabSz="914400" rtl="0" eaLnBrk="1" latinLnBrk="1" hangingPunct="1"/>
                      <a:r>
                        <a:rPr lang="fr-F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struct bitfield{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unsigned char f1:1,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res1:1,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f2:2,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res2:1,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f3:3,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선언한 변수가 하위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수 일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data type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크기만큼 증가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공간 제한이 있을 때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패키징에 유용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467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05765"/>
              </p:ext>
            </p:extLst>
          </p:nvPr>
        </p:nvGraphicFramePr>
        <p:xfrm>
          <a:off x="403224" y="1310850"/>
          <a:ext cx="9363076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30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- 2D array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제외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나머지 크기를 선언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해줘야 함 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ex. a[][3]  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도시의 이름 등을 저장할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빈 칸은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처리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%s,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배열이름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==&gt;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번째 값만 출력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a[4][3][2]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a[3][1][0] = a[2][2][4]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63 + 21 = 62 + 2*2 + 4 = 20 index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56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D6D6-BBE4-3169-F2A4-0E833384436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B337-ACD3-6C21-FA6D-BAC4D7A46B35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Pointer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263C60A-02A5-AAFC-82DA-2A60FC9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53604"/>
              </p:ext>
            </p:extLst>
          </p:nvPr>
        </p:nvGraphicFramePr>
        <p:xfrm>
          <a:off x="196848" y="1306718"/>
          <a:ext cx="825152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변수 크기는 항상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4(32bit system) / 8(64bit system)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바이트의 정해진 크기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필요성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실시간은 동적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kernel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process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생성되고 종료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runtime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동안 프로세스 메모리는 변경됨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 DB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계속 증가함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 사용 이점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메모리에 직접 접근이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구조를 만들어 효율적 운영이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by reference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방식 이용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구조체 등의 복잡한 자료 구조와 함수에 쉽게 접근</a:t>
                      </a: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메모리 동적 할당이 가능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buFont typeface="+mj-lt"/>
                        <a:buNone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0x ff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1byte 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(ff = 1byte)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3A8EF86-4BCB-0DD6-9F12-58BC42310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38843"/>
              </p:ext>
            </p:extLst>
          </p:nvPr>
        </p:nvGraphicFramePr>
        <p:xfrm>
          <a:off x="8659812" y="4652711"/>
          <a:ext cx="31130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30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1168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p+i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*p++ or *(p++)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++]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(*p)++ 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]++;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a; p &lt; a + N; p++)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 += *p;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969AAA4-1D34-247C-9C88-3F06A89A9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9965"/>
              </p:ext>
            </p:extLst>
          </p:nvPr>
        </p:nvGraphicFramePr>
        <p:xfrm>
          <a:off x="196848" y="4652711"/>
          <a:ext cx="82515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625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행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*p,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a[i]; p &lt; a[i] + NUM_COLS;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0;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배열의 한 열 전체에 접근하는 코드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a[NUM_ROWS][NUM_COLS], (*p)[NUM_COLS], i;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(p = &amp;a[0]; p &lt; &amp;a[NUM_ROWS]; p++)</a:t>
                      </a:r>
                    </a:p>
                    <a:p>
                      <a:pPr marL="0" algn="l" defTabSz="914400" rtl="0" eaLnBrk="1" latinLnBrk="1" hangingPunct="1"/>
                      <a:r>
                        <a:rPr lang="pt-BR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(*p)[i] = 0;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5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689BC6-02E0-F5FA-B5BD-61A30824BD2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of Pointer and Array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943C72-A87B-7703-622D-4D356FAF9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64"/>
              </p:ext>
            </p:extLst>
          </p:nvPr>
        </p:nvGraphicFramePr>
        <p:xfrm>
          <a:off x="364722" y="1425721"/>
          <a:ext cx="840389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고유 메모리 차지하고 다른 대상을 가리킬 수 있음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선언할 때 위치가 고정되어 다른 대상을 가리킬 수 없음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크기 변경 불가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 크기이기 때문에 함수인자로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전달할수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없지만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대상체가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무엇이든간에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바이트와 크기밖에 없어 함수 전달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액세스 속도가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배열보다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배정도 빠름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DAC5B8-86B0-C404-4FB8-2E0180D360DE}"/>
              </a:ext>
            </a:extLst>
          </p:cNvPr>
          <p:cNvSpPr txBox="1"/>
          <p:nvPr/>
        </p:nvSpPr>
        <p:spPr>
          <a:xfrm>
            <a:off x="123824" y="808289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Difference of Pointer &amp;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EAC07-FF54-DFF3-6B56-DB192C4B8150}"/>
              </a:ext>
            </a:extLst>
          </p:cNvPr>
          <p:cNvSpPr txBox="1"/>
          <p:nvPr/>
        </p:nvSpPr>
        <p:spPr>
          <a:xfrm>
            <a:off x="123824" y="3633960"/>
            <a:ext cx="501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Ragged Array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41045F-6982-14BA-9313-B45D70D06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03362"/>
              </p:ext>
            </p:extLst>
          </p:nvPr>
        </p:nvGraphicFramePr>
        <p:xfrm>
          <a:off x="364722" y="4265699"/>
          <a:ext cx="8403893" cy="1745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89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456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Ragged array 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각각의 행이 서로 다른 길이를 가지고 있는 이차원 배열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planets[][8] = { "Mercury", "Venus", "Earth", 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*planets[] = { "Mercury", "Venus", "Earth", "Mars", "Jupiter", "Saturn", "Uranus", "Neptune", "Pluto" };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포인트를 사용함으로써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‘\0’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빈번한 사용을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공간 낭비 줄임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93348"/>
              </p:ext>
            </p:extLst>
          </p:nvPr>
        </p:nvGraphicFramePr>
        <p:xfrm>
          <a:off x="173187" y="1286893"/>
          <a:ext cx="11845626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56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("When you come to a fork in the road, take it. “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"--Yogi Berra");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문자열이 길 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작성하고 다음 줄 작성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반드시 문자로 시작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(tab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사용한 것처럼 띄어져서 출력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닫힌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뒤에 열린 따옴표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 문장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 있고 사이에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whitespace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문자만 있다면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컴파일러는 하나의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변경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‘a’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“a”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“”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문자열 형태이므로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\0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존재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9A709FA-DB9F-CA62-6CDD-6F4ECAC5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3795" y="1413934"/>
            <a:ext cx="2657475" cy="76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57003"/>
              </p:ext>
            </p:extLst>
          </p:nvPr>
        </p:nvGraphicFramePr>
        <p:xfrm>
          <a:off x="346374" y="3841872"/>
          <a:ext cx="359035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"[1];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‘b’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560"/>
              </p:ext>
            </p:extLst>
          </p:nvPr>
        </p:nvGraphicFramePr>
        <p:xfrm>
          <a:off x="346374" y="5007281"/>
          <a:ext cx="3590359" cy="112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359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2765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digit_to_hex_char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 digit)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"0123456789ABCDEF"[digit];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817EFDB-F5C1-2B31-7668-D0F77EBAA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41553" y="4420992"/>
            <a:ext cx="0" cy="586289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5AE899-B044-80D3-4F1A-081464213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98827"/>
              </p:ext>
            </p:extLst>
          </p:nvPr>
        </p:nvGraphicFramePr>
        <p:xfrm>
          <a:off x="4372810" y="3841872"/>
          <a:ext cx="70698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989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배열 원소에 저장되어 있는 문자들이 수정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포인터는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 literal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포인터이고 문자를 개별적으로 수정할 수 없음</a:t>
                      </a:r>
                    </a:p>
                    <a:p>
                      <a:pPr marL="0" indent="-285750" algn="l" defTabSz="914400" rtl="0" eaLnBrk="1" latinLnBrk="1" hangingPunct="1">
                        <a:buFont typeface="Wingdings" panose="05000000000000000000" pitchFamily="2" charset="2"/>
                        <a:buChar char="è"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중요한 점은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 가 불가능 한거지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상수는 가능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기존 상수 </a:t>
                      </a:r>
                      <a:r>
                        <a:rPr lang="ko-KR" alt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수정하는 것이 아니라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새로운 </a:t>
                      </a:r>
                      <a:r>
                        <a:rPr lang="ko-KR" altLang="en-US" sz="16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상수의 주소를 받기 때문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b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*p = "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*p = "def";    /* WRONG */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“hello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world!”; /* SUCCESS */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Function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16470"/>
              </p:ext>
            </p:extLst>
          </p:nvPr>
        </p:nvGraphicFramePr>
        <p:xfrm>
          <a:off x="173187" y="1286894"/>
          <a:ext cx="4741713" cy="142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7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732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strcpy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strncat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(str1, str2,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(str1) - 1);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strcmp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*s1, const char *s2);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C8444-753A-F3BC-BD76-6CCC125B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91634"/>
              </p:ext>
            </p:extLst>
          </p:nvPr>
        </p:nvGraphicFramePr>
        <p:xfrm>
          <a:off x="6065988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 = 0;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(*s++)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n++;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n;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18967C8-8828-ECD8-F1DC-DAE54CA3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062037"/>
              </p:ext>
            </p:extLst>
          </p:nvPr>
        </p:nvGraphicFramePr>
        <p:xfrm>
          <a:off x="7298456" y="3150986"/>
          <a:ext cx="2887513" cy="377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51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77519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*s!='\0’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s!=0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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*s 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145729-D900-E082-4BF9-FB6ADF72F92F}"/>
              </a:ext>
            </a:extLst>
          </p:cNvPr>
          <p:cNvSpPr txBox="1"/>
          <p:nvPr/>
        </p:nvSpPr>
        <p:spPr>
          <a:xfrm>
            <a:off x="5056770" y="808288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String Idioms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5A56B2D-6E05-589E-100F-AC0814F4B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23396"/>
              </p:ext>
            </p:extLst>
          </p:nvPr>
        </p:nvGraphicFramePr>
        <p:xfrm>
          <a:off x="8742213" y="1346200"/>
          <a:ext cx="267622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22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size_t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(const char 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char *p = s;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 - p;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D42318F-0DB0-F084-8389-F78E0FB0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86121"/>
              </p:ext>
            </p:extLst>
          </p:nvPr>
        </p:nvGraphicFramePr>
        <p:xfrm>
          <a:off x="5391151" y="3748331"/>
          <a:ext cx="331383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 != '\0’)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(*s2 != '\0'){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*p = *s2;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s2++;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*p = '\0’;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07F61D7-F1AB-65F7-C372-1FD6C8171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0324"/>
              </p:ext>
            </p:extLst>
          </p:nvPr>
        </p:nvGraphicFramePr>
        <p:xfrm>
          <a:off x="8704982" y="3748331"/>
          <a:ext cx="3313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8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4298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strcat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(char *s1, const char *s2)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char *p =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p++;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while (*p++ = *s2++);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s1;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1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767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Standard output function in C language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Standard Output Function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38891"/>
              </p:ext>
            </p:extLst>
          </p:nvPr>
        </p:nvGraphicFramePr>
        <p:xfrm>
          <a:off x="241700" y="1277147"/>
          <a:ext cx="5581584" cy="2717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58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71733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 , 123 --&gt; _123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%4d, 12345 --&gt; 12345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그대로 표시된다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%-4d , 123 --&gt; 123_ (m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음수이면 좌측 정렬된다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36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 Message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Security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2072"/>
              </p:ext>
            </p:extLst>
          </p:nvPr>
        </p:nvGraphicFramePr>
        <p:xfrm>
          <a:off x="232075" y="1392650"/>
          <a:ext cx="7073500" cy="211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5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16707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보안관련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#pragma warning(disable:4996) 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scanf_s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scanf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533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431A0-D6EA-3782-15BF-10518890E565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Snippet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74FDA2-743A-F4E1-512A-94166B57F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57079"/>
              </p:ext>
            </p:extLst>
          </p:nvPr>
        </p:nvGraphicFramePr>
        <p:xfrm>
          <a:off x="339724" y="1418050"/>
          <a:ext cx="8251526" cy="923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스니펫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(snippet)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재사용 가능한 소스 코드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기계어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텍스트의 작은 부분을 일컫는 프로그래밍 용어이다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사용자가 루틴 편집 조작 중 반복 타이핑을 회피할 수 있게 도와준다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75C98-F5B2-3286-B658-9003E3A93FC7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Snippet</a:t>
            </a:r>
          </a:p>
        </p:txBody>
      </p:sp>
    </p:spTree>
    <p:extLst>
      <p:ext uri="{BB962C8B-B14F-4D97-AF65-F5344CB8AC3E}">
        <p14:creationId xmlns:p14="http://schemas.microsoft.com/office/powerpoint/2010/main" val="1449831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Sample code (C)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Trick 1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72632"/>
              </p:ext>
            </p:extLst>
          </p:nvPr>
        </p:nvGraphicFramePr>
        <p:xfrm>
          <a:off x="241700" y="1277148"/>
          <a:ext cx="6861744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if(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(“%c“, 59))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C05CE7-8DAE-B499-2C33-EA33349AAE58}"/>
              </a:ext>
            </a:extLst>
          </p:cNvPr>
          <p:cNvSpPr txBox="1"/>
          <p:nvPr/>
        </p:nvSpPr>
        <p:spPr>
          <a:xfrm>
            <a:off x="7466295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Output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5509"/>
              </p:ext>
            </p:extLst>
          </p:nvPr>
        </p:nvGraphicFramePr>
        <p:xfrm>
          <a:off x="7574546" y="1277147"/>
          <a:ext cx="4168275" cy="159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59776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  <a:endParaRPr lang="ko-KR" altLang="en-US" sz="1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32DE0D-0D25-F6B5-2325-9D557C8FB6F3}"/>
              </a:ext>
            </a:extLst>
          </p:cNvPr>
          <p:cNvSpPr txBox="1"/>
          <p:nvPr/>
        </p:nvSpPr>
        <p:spPr>
          <a:xfrm>
            <a:off x="2879022" y="2165213"/>
            <a:ext cx="12136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► 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없이 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세미콜론</a:t>
            </a:r>
            <a:r>
              <a:rPr lang="en-US" altLang="ko-KR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DD39B3-64B9-9B36-8F82-1C5E5E37F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5914"/>
              </p:ext>
            </p:extLst>
          </p:nvPr>
        </p:nvGraphicFramePr>
        <p:xfrm>
          <a:off x="241700" y="3324995"/>
          <a:ext cx="6861744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 &lt;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FILE *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char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(__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FILE__,"r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do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putchar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!= EOF);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400" b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0;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F07881-4A9C-9739-8E7A-70118CDC4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644"/>
              </p:ext>
            </p:extLst>
          </p:nvPr>
        </p:nvGraphicFramePr>
        <p:xfrm>
          <a:off x="7574545" y="3324995"/>
          <a:ext cx="4168275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8275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5052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소스코드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46D1AD-5FB1-F8BB-76CB-079FFED25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605" y="808289"/>
            <a:ext cx="3833395" cy="2195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8056AC-DC8A-3634-C3F0-4C442263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605" y="3040881"/>
            <a:ext cx="3833395" cy="16340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0B4E43-72EC-ACEA-1D32-54EEE3D9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4674916"/>
            <a:ext cx="4610100" cy="2269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4C05AE-343A-E59C-9012-55859502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449" y="1971587"/>
            <a:ext cx="2322702" cy="1197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54095-7A1A-0E4B-52CE-A7E119A952A2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 - Size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54A1B6E-5466-E08C-36FE-36C2F9CF5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53200"/>
              </p:ext>
            </p:extLst>
          </p:nvPr>
        </p:nvGraphicFramePr>
        <p:xfrm>
          <a:off x="208851" y="3853884"/>
          <a:ext cx="6851851" cy="2795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185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01472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컴파일 시간 연산자 = 컴파일 동안만 평가, 런타임 동안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평가x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키워드 자체의 크기가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컴파일된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코드에 없기 때문에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c=1;</a:t>
                      </a: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c=++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+1);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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=4,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=1, c= 1</a:t>
                      </a:r>
                    </a:p>
                    <a:p>
                      <a:pPr marL="0" algn="l" defTabSz="914400" rtl="0" eaLnBrk="1" latinLnBrk="1" hangingPunct="1"/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obj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파일은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링커에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의해 연결되고, 바이너리 실행 코드는 생성됨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9975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하드디스크(10gb) 파티션 크기에 적합한 데이터 타입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8비트 마이크로프로세서나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마이크로컨트롤러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strlen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2344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E76C445-7E9B-28F8-2A75-4FC493799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23840"/>
              </p:ext>
            </p:extLst>
          </p:nvPr>
        </p:nvGraphicFramePr>
        <p:xfrm>
          <a:off x="208851" y="1306718"/>
          <a:ext cx="662798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9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389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특정 메모리 주소에 저장하는 데이터 유형에 대한 정보</a:t>
                      </a:r>
                    </a:p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3가지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= 원시 타입, 사용자 정의, 파생 또는 종속 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0C6ED8-4E16-B7E0-FB03-5B8334E0DE17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type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57771-757F-BE68-88FF-3BAD0242BC81}"/>
              </a:ext>
            </a:extLst>
          </p:cNvPr>
          <p:cNvSpPr txBox="1"/>
          <p:nvPr/>
        </p:nvSpPr>
        <p:spPr>
          <a:xfrm>
            <a:off x="123822" y="3306470"/>
            <a:ext cx="6200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Data size &amp; Data type declaration</a:t>
            </a:r>
          </a:p>
        </p:txBody>
      </p:sp>
    </p:spTree>
    <p:extLst>
      <p:ext uri="{BB962C8B-B14F-4D97-AF65-F5344CB8AC3E}">
        <p14:creationId xmlns:p14="http://schemas.microsoft.com/office/powerpoint/2010/main" val="45293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F0AB-F59C-EC39-AEC2-6695A5CBA2E9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C52E4-937B-B62E-2217-27C90AB7E4E0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Constant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BB4C386-222B-2B7F-9243-80743AA9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73109"/>
              </p:ext>
            </p:extLst>
          </p:nvPr>
        </p:nvGraphicFramePr>
        <p:xfrm>
          <a:off x="530224" y="1306718"/>
          <a:ext cx="10163176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31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923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리터럴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c와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같은 읽은 그대로의 의미가 있는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정수형 상수 : 소수점이 포함되지 않은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10진수 상수 : 10, 20, 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16진수 상수 : 0x10, 0x20, 0x30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8진수 상수 : 010, 020, 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 실수형 상수 : 소수점이 포함된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lf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③ 문자 상수 : 작은 따옴표(' ')로 묶인 문자 하나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&amp;, *, +, - 와 같은 영문자, 숫자, 특수 기호 문자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④ 문자열 상수 : 큰 따옴표(" ")로 묶은 하나 이상의 문자로 구성된 문자열. 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문자열 상수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마지막에 문자열의 끝을 알리는 종료 문자 \0을 자동으로 추가(NULL 문자)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출력 서식 문자 : %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심볼릭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상수를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기호화하여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의미있는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이름으로 지어서 쓰는 상수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 </a:t>
                      </a:r>
                      <a:r>
                        <a:rPr lang="ko-KR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ko-KR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1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CE240D-2CD6-7624-176D-65969446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53241"/>
              </p:ext>
            </p:extLst>
          </p:nvPr>
        </p:nvGraphicFramePr>
        <p:xfrm>
          <a:off x="339724" y="1418050"/>
          <a:ext cx="8251526" cy="288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52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889204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엔디언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(Endianness) = 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차원 공간에 여러 개의 연속된 대상을 배열하는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20E8FB9-5ED9-4A86-8610-82E7BBB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87" y="1916479"/>
            <a:ext cx="2571750" cy="2362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E22DDD-EEE7-B2C5-AB04-727F255F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87" y="1916479"/>
            <a:ext cx="2676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D1C29-3409-2940-FF97-319E4A4108E6}"/>
              </a:ext>
            </a:extLst>
          </p:cNvPr>
          <p:cNvSpPr txBox="1"/>
          <p:nvPr/>
        </p:nvSpPr>
        <p:spPr>
          <a:xfrm>
            <a:off x="123824" y="-59472"/>
            <a:ext cx="10277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Endianness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32751-DB40-B053-E414-CB044A54BEB9}"/>
              </a:ext>
            </a:extLst>
          </p:cNvPr>
          <p:cNvSpPr txBox="1"/>
          <p:nvPr/>
        </p:nvSpPr>
        <p:spPr>
          <a:xfrm>
            <a:off x="123824" y="808289"/>
            <a:ext cx="2505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Endian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B07767-FC38-43F6-181F-14C6E8227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7494"/>
              </p:ext>
            </p:extLst>
          </p:nvPr>
        </p:nvGraphicFramePr>
        <p:xfrm>
          <a:off x="5594050" y="4586443"/>
          <a:ext cx="19624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4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X86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Intel format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Desktop PC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6D815-81B3-C972-F2CB-B186E3A96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52226"/>
              </p:ext>
            </p:extLst>
          </p:nvPr>
        </p:nvGraphicFramePr>
        <p:xfrm>
          <a:off x="123824" y="5863005"/>
          <a:ext cx="3749676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디버그 편함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사람의 읽고 쓰는 방법과 동일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11F8BF0-5F8E-4203-7FFA-23B7CF6B6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459547"/>
              </p:ext>
            </p:extLst>
          </p:nvPr>
        </p:nvGraphicFramePr>
        <p:xfrm>
          <a:off x="933150" y="4586443"/>
          <a:ext cx="25212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25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7394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Arm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PowerPC architecture</a:t>
                      </a:r>
                    </a:p>
                    <a:p>
                      <a:pPr algn="ctr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5518C-884A-6029-1376-7C3BCC1A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09313"/>
              </p:ext>
            </p:extLst>
          </p:nvPr>
        </p:nvGraphicFramePr>
        <p:xfrm>
          <a:off x="5014612" y="5863005"/>
          <a:ext cx="6961488" cy="625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1488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62511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하위 바이트들만 사용할 때 별도의 계산이 </a:t>
                      </a:r>
                      <a:r>
                        <a:rPr lang="ko-KR" alt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필요없음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첫번째 값만 받아오면 되고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계산을 하위 바이트부터 하기 때문에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CE6BF0-193F-666C-2548-48982190B5F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93775" y="4132841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551E983-D318-AB36-3D51-0F04875130F5}"/>
              </a:ext>
            </a:extLst>
          </p:cNvPr>
          <p:cNvCxnSpPr>
            <a:cxnSpLocks/>
          </p:cNvCxnSpPr>
          <p:nvPr/>
        </p:nvCxnSpPr>
        <p:spPr>
          <a:xfrm>
            <a:off x="2193775" y="5409403"/>
            <a:ext cx="0" cy="4536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11EA57-DE8C-4C74-1976-A0169B4EDB44}"/>
              </a:ext>
            </a:extLst>
          </p:cNvPr>
          <p:cNvCxnSpPr>
            <a:cxnSpLocks/>
          </p:cNvCxnSpPr>
          <p:nvPr/>
        </p:nvCxnSpPr>
        <p:spPr>
          <a:xfrm>
            <a:off x="6575275" y="5409403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EDDD175-7EFA-7755-41B7-EC0847DBA7E5}"/>
              </a:ext>
            </a:extLst>
          </p:cNvPr>
          <p:cNvCxnSpPr>
            <a:cxnSpLocks/>
          </p:cNvCxnSpPr>
          <p:nvPr/>
        </p:nvCxnSpPr>
        <p:spPr>
          <a:xfrm>
            <a:off x="6555641" y="4132841"/>
            <a:ext cx="0" cy="453602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67980"/>
              </p:ext>
            </p:extLst>
          </p:nvPr>
        </p:nvGraphicFramePr>
        <p:xfrm>
          <a:off x="293244" y="1195138"/>
          <a:ext cx="10336656" cy="53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665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391653">
                <a:tc>
                  <a:txBody>
                    <a:bodyPr/>
                    <a:lstStyle/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= struct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유사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가장 큰 자료형 크기가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struct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가장 큰 자료형 크기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개수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(struct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union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대체 설계 불가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사용처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 protocol, CPU register, Device driver, product revision/version, </a:t>
                      </a:r>
                      <a:r>
                        <a:rPr lang="en-US" altLang="ko-K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linux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kernel, multiplexing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예시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통신 프로토콜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개만 사용하기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union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{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2g v2;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3g v3;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4g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       struct 5g v5;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 }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Enum 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이름있는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integer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상수</a:t>
                      </a:r>
                    </a:p>
                    <a:p>
                      <a:pPr marL="0" algn="l" defTabSz="914400" rtl="0" eaLnBrk="1" fontAlgn="t" latinLnBrk="1" hangingPunct="1"/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레지스터 이름에 대한 번호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등 변수 정의할 때 사용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가독성 좋음</a:t>
                      </a: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330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Struct / Union / Enum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48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25941-8132-8202-BB61-F035D24C90CF}"/>
              </a:ext>
            </a:extLst>
          </p:cNvPr>
          <p:cNvSpPr txBox="1"/>
          <p:nvPr/>
        </p:nvSpPr>
        <p:spPr>
          <a:xfrm>
            <a:off x="123824" y="808289"/>
            <a:ext cx="3399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Preprocessor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5699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7F9569-BC7C-C6D2-0FDE-271C9451A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09606"/>
              </p:ext>
            </p:extLst>
          </p:nvPr>
        </p:nvGraphicFramePr>
        <p:xfrm>
          <a:off x="241700" y="1392650"/>
          <a:ext cx="6861744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174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02431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형태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주석을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space character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Macro definition, File inclusion, Conditional compilation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구분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매크로를 정의한다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#undef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정의된 매크로를 제거한다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 identifier replacement-list 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macro,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Macros(function-like macro)</a:t>
                      </a:r>
                      <a:b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 inclusion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특정한 파일의 내용을 프로그램에 포함시킨다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Conditional compilation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#if, #ifdef, #ifndef, #elif, #else, #endif 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PP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테스트하는 조건문의 결과에 따라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block of text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프로그램에 포함시키거나 또는 포함시키지 않는다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공백이나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horizontal tab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얼마든지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directive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는 프로그램 어디에나 올 수 있다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</a:p>
                    <a:p>
                      <a:pPr marL="0" algn="l" defTabSz="914400" rtl="0" eaLnBrk="1" latinLnBrk="1" hangingPunct="1"/>
                      <a:endParaRPr lang="ko-KR" alt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1E0A993-7EEC-4EDB-FB61-05ABF6252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47" y="1771750"/>
            <a:ext cx="2598053" cy="277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6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59472"/>
            <a:ext cx="11296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Preprocessor – Macro Definitions (1) </a:t>
            </a:r>
            <a:endParaRPr lang="ko-KR" altLang="en-US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5656E0-A8B7-B12A-7648-B6557F301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431050"/>
              </p:ext>
            </p:extLst>
          </p:nvPr>
        </p:nvGraphicFramePr>
        <p:xfrm>
          <a:off x="85724" y="874712"/>
          <a:ext cx="5324476" cy="361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447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19546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 definition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 identifier replacement-list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형식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#define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매크로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#undef directive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정의된 매크로 제거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새롭게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Properties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제거될 때까지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계속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rescan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정의된 시점부터 파일의 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Replacement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있다면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괄호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TWO_PI 2*3.14159      // replacement list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360/TWO_PI;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360/2*3.14159;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cnv_factor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360/(2*3.14159);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  <a:p>
                      <a:pPr marL="0" algn="l" defTabSz="914400" rtl="0" eaLnBrk="1" latinLnBrk="1" hangingPunct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scale(x) (x*10)       //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괄호가 없음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SCALE(i+1);             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(i+1*10);                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실제 결과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j = (i+1)*10;                 //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원하는 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06B297-3945-D780-29F0-E110FED29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692830"/>
              </p:ext>
            </p:extLst>
          </p:nvPr>
        </p:nvGraphicFramePr>
        <p:xfrm>
          <a:off x="5524866" y="874712"/>
          <a:ext cx="642583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583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69118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Simple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macro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Ex) #define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1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Parameterized Macros(= Function-like macro)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호출이 없어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부하가 덜함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Context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인자 복사 등 부하가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최근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Inline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(Generic)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Compiled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길이 증가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Argument type check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포인터가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가리킬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함수는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연산을 더 하거나 원치 않는 결과 발생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 operator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변환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PRINT_INT(n)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(#n " = %d\n", n)</a:t>
                      </a:r>
                    </a:p>
                    <a:p>
                      <a:pPr marL="0" algn="l" defTabSz="914400" rtl="0" eaLnBrk="1" latinLnBrk="1" hangingPunct="1"/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PRINT_INT(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/j" "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 // Using # operator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 = %d\n",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/j);     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결과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## operator(= token pasting)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두개의 토큰을 붙여서 하나의 토큰으로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 중 하나가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macro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해당하는 부분 먼저 바뀜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#define MK_ID(n)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##n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MK_ID(1), MK_ID(2), MK_ID(3); 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먼저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1, 2, 3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대체된 후에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결합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int i1, i2, i3;      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위의 구문과 동일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Ex)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#define GENERIC_MAX(type)        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type type##_max(type x, type y) 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{                                         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    return x &gt; y ? x : y;                 \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51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5752</Words>
  <Application>Microsoft Office PowerPoint</Application>
  <PresentationFormat>와이드스크린</PresentationFormat>
  <Paragraphs>761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Cambria Math</vt:lpstr>
      <vt:lpstr>Courier New</vt:lpstr>
      <vt:lpstr>Times New Roman</vt:lpstr>
      <vt:lpstr>Ubuntu Condensed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95</cp:revision>
  <dcterms:created xsi:type="dcterms:W3CDTF">2023-11-29T11:04:36Z</dcterms:created>
  <dcterms:modified xsi:type="dcterms:W3CDTF">2023-12-30T19:29:58Z</dcterms:modified>
</cp:coreProperties>
</file>