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omments/modernComment_1A1_4B35183F.xml" ContentType="application/vnd.ms-powerpoint.comments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40" r:id="rId2"/>
    <p:sldId id="402" r:id="rId3"/>
    <p:sldId id="401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9" r:id="rId15"/>
    <p:sldId id="416" r:id="rId16"/>
    <p:sldId id="417" r:id="rId17"/>
    <p:sldId id="420" r:id="rId18"/>
    <p:sldId id="421" r:id="rId19"/>
    <p:sldId id="444" r:id="rId20"/>
    <p:sldId id="445" r:id="rId21"/>
    <p:sldId id="446" r:id="rId22"/>
    <p:sldId id="422" r:id="rId23"/>
    <p:sldId id="423" r:id="rId24"/>
    <p:sldId id="426" r:id="rId25"/>
    <p:sldId id="424" r:id="rId26"/>
    <p:sldId id="427" r:id="rId27"/>
    <p:sldId id="435" r:id="rId28"/>
    <p:sldId id="428" r:id="rId29"/>
    <p:sldId id="436" r:id="rId30"/>
    <p:sldId id="437" r:id="rId31"/>
    <p:sldId id="438" r:id="rId32"/>
    <p:sldId id="432" r:id="rId33"/>
    <p:sldId id="431" r:id="rId34"/>
    <p:sldId id="439" r:id="rId35"/>
    <p:sldId id="440" r:id="rId36"/>
    <p:sldId id="441" r:id="rId37"/>
    <p:sldId id="442" r:id="rId38"/>
    <p:sldId id="403" r:id="rId39"/>
    <p:sldId id="433" r:id="rId40"/>
    <p:sldId id="434" r:id="rId41"/>
    <p:sldId id="404" r:id="rId42"/>
    <p:sldId id="405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0AE7DAD-08FA-9082-1C89-69031517AFC1}" name="성호 김" initials="성김" userId="06f4ff0079c881b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33CC33"/>
    <a:srgbClr val="0000FF"/>
    <a:srgbClr val="009900"/>
    <a:srgbClr val="7671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9" autoAdjust="0"/>
    <p:restoredTop sz="92988" autoAdjust="0"/>
  </p:normalViewPr>
  <p:slideViewPr>
    <p:cSldViewPr snapToGrid="0">
      <p:cViewPr>
        <p:scale>
          <a:sx n="100" d="100"/>
          <a:sy n="100" d="100"/>
        </p:scale>
        <p:origin x="224" y="-5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modernComment_1A1_4B35183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C583023-FB92-46F7-A657-AB270FD7FED9}" authorId="{B0AE7DAD-08FA-9082-1C89-69031517AFC1}" created="2024-04-19T12:01:26.61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261770815" sldId="417"/>
      <ac:graphicFrameMk id="44" creationId="{2F7BEFF2-A93D-F175-8764-B835E98A57E1}"/>
      <ac:tblMk/>
      <ac:tcMk rowId="4126198778" colId="1427386122"/>
      <ac:txMk cp="0">
        <ac:context len="1642" hash="2608838253"/>
      </ac:txMk>
    </ac:txMkLst>
    <p188:pos x="2091682" y="999183"/>
    <p188:txBody>
      <a:bodyPr/>
      <a:lstStyle/>
      <a:p>
        <a:r>
          <a:rPr lang="ko-KR" altLang="en-US"/>
          <a:t>고유값을 얻었을 때 고유 벡터를 구할 수 있는가? 즉, 고유값만을 통해서 2v1+1v2로 나타낼 수 있는지?
(추후 확인 필요)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7AC13-9DD4-4399-8160-642204A02976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44C0A-982C-4E8F-9B87-952B32707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5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lida.tistory.com/65#sec2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  <a:hlinkClick r:id="rId3"/>
              </a:rPr>
              <a:t>https://alida.tistory.com/65#sec2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96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A1_4B35183F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Least Squares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(3)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7848269"/>
                  </p:ext>
                </p:extLst>
              </p:nvPr>
            </p:nvGraphicFramePr>
            <p:xfrm>
              <a:off x="83627" y="868118"/>
              <a:ext cx="11888153" cy="57448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8815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Orthogonal &amp; Orthonormal Sets(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직교와 정규 직교의 집합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(Orthogonal):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벡터의 집합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모든 벡터 쌍들이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0,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≠ j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만족하는 집합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정규 직교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(Orthonormal):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벡터의 집합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모든 직교 집합들이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unit vector(||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|| = 1)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직교 벡터와 정규 직교 벡터의 집합은 항상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Linear Independent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Orthogonal &amp; Orthonormal Basis(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직교와 정규 직교의 기저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basis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...,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차원의 부분 공간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에 있다고 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Gram-Schmidt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프로세스와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(decomposition)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사용하면 직교 기저 벡터를 만들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 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직교 기저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주어질 때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y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 W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projection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Orthogonal Projection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of y onto Line or Plane or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when y ∈ W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 L = Span {u}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projection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하여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구함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proj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𝒚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‧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‧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𝒖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u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unit 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proj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y = (y ‧ u)u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 W = Span{u1, u2}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projection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하여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구함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(Including when y ∈ W)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proj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𝒚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‧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𝒖</m:t>
                              </m:r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𝒚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‧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𝒖</m:t>
                              </m:r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u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unit 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proj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y = (y ‧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)u1 + (y ‧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Transformation: Orthogonal Projection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 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정규 직교 기저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u1, u2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 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projection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한 점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𝑏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변환을 생각하면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𝑏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f(b) = (b‧u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(b‧u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= (u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b)u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(u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b)u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= (u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b) +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= (u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)b + (u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)b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= (u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)b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= [u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𝒖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𝒖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UU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Orthogonal Projection Perspective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정규 직교인 열벡터를 가지는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U = [u1 u2]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Col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공간으로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정사영시키는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𝑏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A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A(A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 = A(I)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UU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 = ATA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𝒖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𝒖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= I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같은 성질을 지니게 되고 다음 공식 성립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𝑏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A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A(A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 = A(I)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UU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7848269"/>
                  </p:ext>
                </p:extLst>
              </p:nvPr>
            </p:nvGraphicFramePr>
            <p:xfrm>
              <a:off x="83627" y="868118"/>
              <a:ext cx="11888153" cy="57448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8815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7448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3" t="-212" r="-256" b="-8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4200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Least Squares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(4)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2208262"/>
                  </p:ext>
                </p:extLst>
              </p:nvPr>
            </p:nvGraphicFramePr>
            <p:xfrm>
              <a:off x="83627" y="868118"/>
              <a:ext cx="11888153" cy="16306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8815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Gram-Schmidt Orthogonalization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𝟔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인해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Span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 Wx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Span[x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벡터의 내적은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아니므로 수직이 아님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수직인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성분이라 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‧</m:t>
                                  </m:r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</m:t>
                                  </m:r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  <m:r>
                                    <a:rPr lang="en-US" altLang="ko-KR" sz="1200" b="1" i="1" kern="1200" baseline="-250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‧</m:t>
                                  </m:r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</m:t>
                                  </m:r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  <m:r>
                                    <a:rPr lang="en-US" altLang="ko-KR" sz="1200" b="1" i="1" kern="1200" baseline="-250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𝟏𝟓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𝟒𝟓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𝟔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 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직교 기저 벡터가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2208262"/>
                  </p:ext>
                </p:extLst>
              </p:nvPr>
            </p:nvGraphicFramePr>
            <p:xfrm>
              <a:off x="83627" y="868118"/>
              <a:ext cx="11888153" cy="16306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8815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3" t="-746" r="-256" b="-18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78019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Linear System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Least Squares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Eigenvectors &amp; Eigenvalues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Singular Value Decomposition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Derivative of Multi-variable Function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Algebra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Decompositions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65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Eigenvectors &amp; Eigenvalues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(1)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8372720"/>
                  </p:ext>
                </p:extLst>
              </p:nvPr>
            </p:nvGraphicFramePr>
            <p:xfrm>
              <a:off x="83627" y="868118"/>
              <a:ext cx="7325043" cy="34159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2504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Eigenvectors &amp; Eigenvalues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고유벡터와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정방행렬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(Square Matrix) 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대한 고유벡터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(eigenvector)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만족하는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아닌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말함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(Eigenvalue))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 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I)x = 0  (x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아닌 비자명해를 가지고 있는 경우에만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값이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고유값이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동차 선형 시스템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(Homogeneous Linear System)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 비자명해를 갖기 위해서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Linear Dependent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해야 무수히 많은 해를 가짐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Null Space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영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Null Space: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동차 선형 시스템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 = 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해 집합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Nul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 표기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30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𝑻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𝒎</m:t>
                                              </m:r>
                                              <m:r>
                                                <a:rPr lang="en-US" altLang="ko-KR" sz="1200" b="1" i="1" kern="1200" baseline="30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𝑻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=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=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0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만족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모든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행 벡터와 직교해야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내적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0)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Orthogonal Complement(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직교 여공간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subspace W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모든 벡터와 직교하면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 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직교한다고 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직교 여공간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(Orthogonal Complement) W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8372720"/>
                  </p:ext>
                </p:extLst>
              </p:nvPr>
            </p:nvGraphicFramePr>
            <p:xfrm>
              <a:off x="83627" y="868118"/>
              <a:ext cx="7325043" cy="34159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2504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41591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" t="-357" r="-416" b="-14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9013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Eigenvectors &amp; Eigenvalues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(1)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3207380"/>
                  </p:ext>
                </p:extLst>
              </p:nvPr>
            </p:nvGraphicFramePr>
            <p:xfrm>
              <a:off x="83627" y="868118"/>
              <a:ext cx="10037382" cy="48789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3738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Eigenvectors &amp; Eigenvalues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고유벡터와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정방행렬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(Square Matrix) 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대한 고유벡터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(eigenvector)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만족하는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아닌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말함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(Eigenvalue))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 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I)x = 0  (x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아닌 비자명해를 가지고 있는 경우에만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값이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고유값이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동차 선형 시스템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(Homogeneous Linear System)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 비자명해를 갖기 위해서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Linear Dependent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해야 무수히 많은 해를 가짐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Null Space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영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Null Space: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동차 선형 시스템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 = 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해 집합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Nul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 표기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30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𝑻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𝒎</m:t>
                                              </m:r>
                                              <m:r>
                                                <a:rPr lang="en-US" altLang="ko-KR" sz="1200" b="1" i="1" kern="1200" baseline="30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𝑻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=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=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0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만족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모든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행 벡터와 직교해야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내적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0)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Orthogonal Complement(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직교 여공간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subspace W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모든 벡터와 직교하면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 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직교한다고 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직교 여공간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(Orthogonal Complement) W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: Subspace 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직교하는 모든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set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Subspace 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직교 여공간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⊥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위치한 벡터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subspace 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span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하는 모든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 직교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W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⊥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subspace of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endParaRPr lang="en-US" altLang="ko-KR" sz="1200" b="1" kern="1200" baseline="30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Nul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A = (Row 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⊥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Nul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(Col 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⊥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Characteristic Equation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 방정식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방정식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I)x = 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비자명해를 갖기 위해서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Linear Dependent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Inverse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존재하지 않는 것과 동치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(Equivalent)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Inverse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존재하면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자명해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이외에는 해가 없음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Eigenvalue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존재하기 위해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det(A-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I) = 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항상 성립해야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특성 방정식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(Characteristic Equation): det(A-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I) = 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3207380"/>
                  </p:ext>
                </p:extLst>
              </p:nvPr>
            </p:nvGraphicFramePr>
            <p:xfrm>
              <a:off x="83627" y="868118"/>
              <a:ext cx="10037382" cy="48789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3738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87895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1" t="-250" r="-243" b="-9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02336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Eigenvectors &amp; Eigenvalues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(2)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199611"/>
                  </p:ext>
                </p:extLst>
              </p:nvPr>
            </p:nvGraphicFramePr>
            <p:xfrm>
              <a:off x="83627" y="868118"/>
              <a:ext cx="9918256" cy="50966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18256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Eigenspace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대한 고유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(Eigenspace):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x)x = 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Null space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고유 공간의 차원이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이상인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고유 공간 내 모든 벡터들에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T(x) = Ax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성립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Diagonalization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대각화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정방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대각화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(Diagonalization):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D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 = 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AV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대각화를 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 같은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크기의 정방 행렬이고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Linear Independent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인 열 벡터를 가져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Inverse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존재하는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있어야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각 열은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Eigenvector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위의 조건을 만족하는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존재하면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대각화 가능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(Diagonalizable)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Finding V &amp; D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 = 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AV  VD = AV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 = [v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D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λ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λ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⋱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  <m:brk m:alnAt="7"/>
                                                      </m:rPr>
                                                      <a:rPr lang="el-GR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λ</m:t>
                                                    </m:r>
                                                    <m:r>
                                                      <a:rPr lang="en-US" altLang="ko-KR" sz="1200" b="1" i="1" kern="1200" baseline="-250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𝒏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라 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AV = A [v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= [Av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Av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VD = [v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λ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λ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⋱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  <m:brk m:alnAt="7"/>
                                                      </m:rPr>
                                                      <a:rPr lang="el-GR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λ</m:t>
                                                    </m:r>
                                                    <m:r>
                                                      <a:rPr lang="en-US" altLang="ko-KR" sz="1200" b="1" i="1" kern="1200" baseline="-250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𝒏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=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AV = VD   [Av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Av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=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되어야 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scalar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eigenvalue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되어야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대각화 여부는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존재 여부와 동치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(Equivalent)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Eigendecomposition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대각화 가능한 경우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 = 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성립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A = VDV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분해 가능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대각화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199611"/>
                  </p:ext>
                </p:extLst>
              </p:nvPr>
            </p:nvGraphicFramePr>
            <p:xfrm>
              <a:off x="83627" y="868118"/>
              <a:ext cx="9918256" cy="50966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18256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09663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3" t="-239" r="-307" b="-11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30019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Eigenvectors &amp; Eigenvalues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(3)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8559167"/>
                  </p:ext>
                </p:extLst>
              </p:nvPr>
            </p:nvGraphicFramePr>
            <p:xfrm>
              <a:off x="83627" y="868118"/>
              <a:ext cx="11976418" cy="58456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Linear Transformation via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Eigendecomposition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분해를 통한 선형 변환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대각화 가능한 경우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분해가 가능하고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선형 변환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T(x) = Ax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다음과 같이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T(x) = Ax = VDV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= V(D(V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Change of Basis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-1v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Av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2v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성립한다고 가정하고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-1, 2)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T(x) = Ax = VDV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= V(D(V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y=V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라 가정하면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Vy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x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 성립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고유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{v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}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대한 새로운 좌표를 의미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Ex. x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𝟒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4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+3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𝟒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Vy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[v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𝒚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𝒚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2v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+1v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 y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Element-wise Scaling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값을 구하면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T(X) = V(Dy)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z = Dy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라 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행렬의 대각 원소의 크기만큼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scaling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한 벡터가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Back to Original Basis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T(x) = V(Dy)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 나타낼 수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새로운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basis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{v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’,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’}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기반으로 하면 좌표가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Vz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연산은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original basis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벡터의 좌표로 변환하는 역할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기존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basis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{v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}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선형 결함이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Linear Transformation via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여러 번의 변환이 중첩된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‧ ‧ ‧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 Ax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대각화 가능하면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분해할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Ak = (VDV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(VDV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(VDV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= VD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λ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𝒌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λ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𝒌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⋱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  <m:brk m:alnAt="7"/>
                                                      </m:rPr>
                                                      <a:rPr lang="el-GR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λ</m:t>
                                                    </m:r>
                                                    <m:r>
                                                      <a:rPr lang="en-US" altLang="ko-KR" sz="1200" b="1" i="1" kern="1200" baseline="-250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𝒏</m:t>
                                                    </m:r>
                                                    <m:r>
                                                      <a:rPr lang="en-US" altLang="ko-KR" sz="1200" b="1" i="1" kern="1200" baseline="300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𝒌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Geometric Multiplicity &amp; Algebraic Multiplicity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기하 중복도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&amp;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대수 중복도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대각화 가능 여부를 판단하기 위해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det(A-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I) = 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을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Ex) n=5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det(A-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5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다항식이 나옴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일반적으로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5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해를 가지고 있지만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실수만 고려하는 경우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5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해가 계산되지 않을 수 있음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n=5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선형 독립 고유벡터가 나오지 않아 대각화 불가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만약 실근 중 중근이 포함되는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ex)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-2)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-3) = 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에서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중근인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인해 생성되는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Eigenspace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차원이 최대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가지는 중근의 개수까지 가질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중근이 아닌 실근의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최대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Eigenspace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가질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대수적으로 판별식을 인수분해 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중근이 생기는 경우 중근의 대수 중복도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(Algebraic Multiplicity)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이로 인해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span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eigenspace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기하 중복도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(Geometric Multiplicity)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일치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독립적인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생성될 수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대각화가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8559167"/>
                  </p:ext>
                </p:extLst>
              </p:nvPr>
            </p:nvGraphicFramePr>
            <p:xfrm>
              <a:off x="83627" y="868118"/>
              <a:ext cx="11976418" cy="58456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456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" t="-208" r="-254" b="-7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6177081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Linear System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Least Squares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Eigenvectors &amp; Eigenvalues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Singular Value Decomposition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Derivative of Multi-variable Function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Algebra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Decompositions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7336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Singular Value Decomposition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(1)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2283485"/>
                  </p:ext>
                </p:extLst>
              </p:nvPr>
            </p:nvGraphicFramePr>
            <p:xfrm>
              <a:off x="83627" y="868118"/>
              <a:ext cx="11976418" cy="60110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Singular Value Decomposition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특이 값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SVD)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= UDV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(A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주어졌을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특이 값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(Singular Value Decomposition)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U∑V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행렬이며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 열이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Col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Row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정규직교 기저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(Orthonormal Basis)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구성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대각 행렬이며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대각 성분들이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≥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≥ ‧ ‧ ‧ ≥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min(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m,n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특이 값이며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큰 값부터 내림차순으로 정렬된 행렬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SVD as Sum of Outer Products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외적의 합으로 표현된 특이 값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외적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(Outer Products)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합으로 표현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 = U</a:t>
                          </a:r>
                          <a:r>
                            <a:rPr lang="ko-K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∑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𝝈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, where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≥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≥ ‧ ‧ ‧ ≥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min(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m,n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다시 행렬로 합성하면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 U’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D’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과 같이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차원에 맞게 다시 합성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 = U’D’V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(Reduced Form of SVD)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Perspective of SVD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Gram-Schmidt Orthogonalization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을 사용하면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Col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대한 정규직교 기저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,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Row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대한 정규직교 기저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을 구할 수 있음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유일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Reduced Form of SVD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사용하면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 = [u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V = [v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∑ =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ko-KR" altLang="el-G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𝝈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ko-KR" altLang="el-G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𝝈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⋱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ko-KR" altLang="el-G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𝝈</m:t>
                                                    </m:r>
                                                    <m:r>
                                                      <a:rPr lang="en-US" altLang="ko-KR" sz="1200" b="1" i="1" kern="1200" baseline="-250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𝒏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AV = A[v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 = [Av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Av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U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 = [u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ko-KR" altLang="el-G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𝝈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ko-KR" altLang="el-G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𝝈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⋱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ko-KR" altLang="el-G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𝝈</m:t>
                                                    </m:r>
                                                    <m:r>
                                                      <a:rPr lang="en-US" altLang="ko-KR" sz="1200" b="1" i="1" kern="1200" baseline="-250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𝒏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AV =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 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[Av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Av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 AV = U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  A =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endParaRPr lang="en-US" altLang="ko-KR" sz="1200" b="1" kern="1200" baseline="300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Computing SVD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고유 값 분해가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U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U∑∑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U∑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U∑V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계산되는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U, 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직교하는 고유벡터를 각 열의 성분으로 하는 행렬이고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∑2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각 성분은 항상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보다 큰 양수 값을 가짐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통해 계산되는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값은 동일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2283485"/>
                  </p:ext>
                </p:extLst>
              </p:nvPr>
            </p:nvGraphicFramePr>
            <p:xfrm>
              <a:off x="83627" y="868118"/>
              <a:ext cx="11976418" cy="60110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601103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03" r="-254" b="-10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34554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Singular Value Decomposition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(2)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F7BEFF2-A93D-F175-8764-B835E98A5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893533"/>
              </p:ext>
            </p:extLst>
          </p:nvPr>
        </p:nvGraphicFramePr>
        <p:xfrm>
          <a:off x="83627" y="868118"/>
          <a:ext cx="11976418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64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Range and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Nullspace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of SVD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SVD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다른 행렬 분해 방법과 달리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Singular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하거나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Near-Singular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한 경우에도 사용 가능한 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Non-Singular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한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역행렬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V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‧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diag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(1/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σ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j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 ‧ U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계산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Singular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한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몇 개의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σ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j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이 되는데 이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1/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σ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j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으로 설정함으로써 역행렬을 구할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특이값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σ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j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관련하여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SVD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다음과 같은 성질을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σ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j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상응하는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U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column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들을 행렬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Orthogonal set of basis vector of Range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σ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j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상응하는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들을 행렬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Orthogonal set of basis vector of Null Space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아닌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특이값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σ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j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개수는 행렬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같음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SVD on Under-determined System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singular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이면서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Range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안에 포함되는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선형 시스템은 다수의 해를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Ax = 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||x||2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최소가 되는 해를 구할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min ||x||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x = V ‧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diag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(1/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σ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j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‧ U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‧ b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SVD on Over-determined System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singular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이면서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Range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안에 포함되지 않는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선형 시스템은 해가 존재하지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||Ax – b||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최소가 되는 근사해를 구할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min ||Ax – b||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x = V ‧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diag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(1/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σ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j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‧ U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‧ b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Pseudo Inverse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선형 시스템에서 행렬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정방행렬이 아닐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임의로 역행렬을 구하는 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선형 시스템은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full column rank/full row rank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 때 적용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Pseudo Inverse on Under-determined System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Under-determined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시스템의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full row rank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pseudo inverse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다음과 같이 정의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(Lagrange Multiplier 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λ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포함하여 최적화 문제를 정의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min||x||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λ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(b – 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미분 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으로 만드는 값을 찾으면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2x – 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ko-KR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λ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정방행렬이 아니기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떄문에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해를 바로 구할 수 없어 양변의 왼쪽에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곱함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2Ax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–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λ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Ax = b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대입하면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2b = AA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λ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λ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= 2(AA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x = 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b, 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 x =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†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Pseudo Inverse on Over-determined System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5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Linear System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Least Squares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Eigenvectors &amp; Eigenvalues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Singular Value Decomposition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Derivative of Multi-variable Function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Algebra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Decompositions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504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Singular Value Decomposition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(3)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F7BEFF2-A93D-F175-8764-B835E98A5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835196"/>
              </p:ext>
            </p:extLst>
          </p:nvPr>
        </p:nvGraphicFramePr>
        <p:xfrm>
          <a:off x="83627" y="868118"/>
          <a:ext cx="1096753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753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Pseudo Inverse on Under-determined System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Under-determined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시스템의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full row rank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pseudo inverse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다음과 같이 정의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(Lagrange Multiplier 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λ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포함하여 최적화 문제를 정의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min||x||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λ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(b – 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미분 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으로 만드는 값을 찾으면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2x – 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ko-KR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λ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정방행렬이 아니기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떄문에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해를 바로 구할 수 없어 양변의 왼쪽에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곱함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2Ax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–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λ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Ax = b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대입하면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2b = AA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λ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λ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= 2(AA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x = 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b, 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 x =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†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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AA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†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†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Pseudo Inverse on Over-determined System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Over-determined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시스템의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full column rank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pseudo inverse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다음과 같이 정의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최적화 문제는 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제곱법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문제가 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min ||Ax – b||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min ||b – Ax||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min(b – Ax)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(b – Ax) = min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Ax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대해 미분하면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–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+ 2A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Ax =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x = (A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A)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b, 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(A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A)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 x =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†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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†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†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53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Singular Value Decomposition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(4)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0865779"/>
                  </p:ext>
                </p:extLst>
              </p:nvPr>
            </p:nvGraphicFramePr>
            <p:xfrm>
              <a:off x="83627" y="868118"/>
              <a:ext cx="8159560" cy="54206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5956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SVD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of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Pseudo Inverse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시스템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 =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주어질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직사각 행렬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SVD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통해 다음과 같이 나타낼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 = U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(U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∑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diag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...)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diag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(1/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1/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1/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...)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Full column rank case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직사각형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full column rank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가지면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pseudo inverse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같이 왼쪽에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곱해짐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U∑V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I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(V∑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U∑V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∑, 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Full row rank case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직사각형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full row rank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가지면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pseudo inverse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같이 오른쪽에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곱해짐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U∑V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endParaRPr lang="en-US" altLang="ko-KR" sz="1200" b="1" kern="1200" baseline="-25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(U∑V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V∑∑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∑, 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Rank deficient case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직사각형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full rank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아닐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(Ex. 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3×4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SVD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A = U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U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4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ko-KR" altLang="en-US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𝝈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ko-KR" altLang="en-US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𝝈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 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/</m:t>
                                        </m:r>
                                        <m:r>
                                          <a:rPr lang="ko-KR" altLang="en-US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𝝈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/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ko-KR" altLang="en-US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𝝈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U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U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/>
                                      <m:e/>
                                    </m:mr>
                                    <m:mr>
                                      <m:e/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/>
                                    </m:mr>
                                    <m:mr>
                                      <m:e/>
                                      <m:e/>
                                      <m:e/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(A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full rank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 I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= 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U∑V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/>
                                      <m:e/>
                                    </m:mr>
                                    <m:mr>
                                      <m:e/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/>
                                    </m:mr>
                                    <m:mr>
                                      <m:e/>
                                      <m:e/>
                                      <m:e/>
                                    </m:mr>
                                    <m:mr>
                                      <m:e/>
                                      <m:e/>
                                      <m:e/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(A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full rank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 I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4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4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4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마지막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없는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pseudo inverse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구해짐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항등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유사하지만 동일하지 않음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마지막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4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4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없는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pseudo inverse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구해짐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항등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4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유사하지만 동일하지 않음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non-full rank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가지는 직사각형 행렬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주어질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m &lt; 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경우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수행하는 것이 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항등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행렬에 근접한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pseudo inverse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수행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m &gt; 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경우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수행하는 것이 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항등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행렬에 근접한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pseudo inverse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0865779"/>
                  </p:ext>
                </p:extLst>
              </p:nvPr>
            </p:nvGraphicFramePr>
            <p:xfrm>
              <a:off x="83627" y="868118"/>
              <a:ext cx="8159560" cy="54206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5956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4206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9" t="-225" r="-299" b="-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11990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Singular Value Decomposition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(5)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8170973"/>
                  </p:ext>
                </p:extLst>
              </p:nvPr>
            </p:nvGraphicFramePr>
            <p:xfrm>
              <a:off x="83627" y="868118"/>
              <a:ext cx="9521635" cy="57029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2163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Diagonalization of Symmetric Matrices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대칭 행렬의 대각화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Linear Independent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가지고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대각화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대칭행렬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S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S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항상 대각화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대칭행렬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항상 서로 직교하므로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직교 대각화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(Orthogonally Diagonalizable)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Spectral Theorem of Symmetric Matrices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대칭 행렬의 스펙트럼 정리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만족하는 대칭행렬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주어지면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중근을 포함한 실수의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eigenvalue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존재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Eigenspace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dim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Algebraic multiplicity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Geometric multiplicity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 같아야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eigenvalue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에 대한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eigenspace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들은 서로 직교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대칭행렬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직교 대각화가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Spectral Decomposition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스펙트럼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대칭행렬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고유 값 분해는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Spectral Decomposition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 = UDU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UDU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[u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λ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λ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⋱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  <m:brk m:alnAt="7"/>
                                                      </m:rPr>
                                                      <a:rPr lang="el-GR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λ</m:t>
                                                    </m:r>
                                                    <m:r>
                                                      <a:rPr lang="en-US" altLang="ko-KR" sz="1200" b="1" i="1" kern="1200" baseline="-250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𝒏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𝒖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𝒖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30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𝑻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𝒖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𝒏</m:t>
                                              </m:r>
                                              <m:r>
                                                <a:rPr lang="en-US" altLang="ko-KR" sz="1200" b="1" i="1" kern="1200" baseline="30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𝑻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𝒖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𝒖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30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𝑻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𝒖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𝒏</m:t>
                                              </m:r>
                                              <m:r>
                                                <a:rPr lang="en-US" altLang="ko-KR" sz="1200" b="1" i="1" kern="1200" baseline="30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𝑻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+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endParaRPr lang="en-US" altLang="ko-KR" sz="1200" b="1" kern="1200" baseline="300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Span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projection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된 다음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eigenvalue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만큼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scaling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볼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Symmetric Positive Definite Matrices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정부호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대칭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 대칭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정부호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(Positive Definite)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인 경우 스펙트럼 분해의 모든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eigenvalue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항상 양수가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 = UDU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UDU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+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where,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&gt; 0, j = 1~n)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Back to Computing SVD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= 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인 대칭 행렬이 존재할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positive definite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인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= ||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||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≥ 0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(Ax)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(Ax) = ||Ax||2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≥ 0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U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에서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값은 항상 양수가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직각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대해 특이 값 분해는 항상 존재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분해가 존재하지 않을 수 있지만 특이 값 분해는 항상 존재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정부호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대칭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항상 고유 값 분해가 존재하고 특이 값 분해와 동일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8170973"/>
                  </p:ext>
                </p:extLst>
              </p:nvPr>
            </p:nvGraphicFramePr>
            <p:xfrm>
              <a:off x="83627" y="868118"/>
              <a:ext cx="9521635" cy="57029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2163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70299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8" t="-214" r="-320" b="-8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60284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Singular Value Decomposition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(6)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3366103"/>
                  </p:ext>
                </p:extLst>
              </p:nvPr>
            </p:nvGraphicFramePr>
            <p:xfrm>
              <a:off x="83627" y="868118"/>
              <a:ext cx="11401044" cy="3779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0104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Eigendecomposition in Machine Learning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기계 학습에서의 고유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일반적으로 기계 학습에서는 양의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정부호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대칭 행렬을 다룸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Ex)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10×3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행렬이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 열은 사람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 행은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Feature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의미할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3×3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각 사람들 간 유사도를 의미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10×10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각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Feature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들의 상관관계를 의미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주성분 분석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(Principal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Component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Analysis)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공분산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(Covariance Matrix)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구할 때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Low Rank Approximation of a Matrix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저계수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근사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주어질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Rank A = 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rank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이하를 가진 근사 행렬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찾는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low rank approximation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수행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arg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min ||A-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||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, subject to rank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≤ r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sup>
                                <m:e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𝝈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, where,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Dimension Reducing Transformation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 축소 변환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Feature by Data item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주어졌을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G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 &lt; 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변환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: x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y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y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G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성립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각 열들은 정규직교 벡터이고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데이터의 유사도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 =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유사도를 보존하는 변환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차원 축소 변환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(Dimension Reducing Transformation)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Y = G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Y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Y = (G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GG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 축소 변환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𝐺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arg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min || S –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GG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A||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subject to G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k</a:t>
                          </a:r>
                          <a:endParaRPr lang="en-US" altLang="ko-KR" sz="1200" b="1" kern="1200" baseline="-250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주어진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U∑V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sup>
                                <m:e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𝝈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대한 최적 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𝐺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3366103"/>
                  </p:ext>
                </p:extLst>
              </p:nvPr>
            </p:nvGraphicFramePr>
            <p:xfrm>
              <a:off x="83627" y="868118"/>
              <a:ext cx="11401044" cy="3779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0104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77971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7" t="-322" r="-267" b="-66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72691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Linear System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Least Squares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Eigenvectors &amp; Eigenvalues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Singular Value Decomposition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Derivative of Multi-variable Function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Algebra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Decompositions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369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5.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Derivative of Multi-variable Function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(1)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090219"/>
                  </p:ext>
                </p:extLst>
              </p:nvPr>
            </p:nvGraphicFramePr>
            <p:xfrm>
              <a:off x="83627" y="868118"/>
              <a:ext cx="11438661" cy="59329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3866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Gradient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그레디언트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임의의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f(x)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만족하는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다변수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(Multi-variable)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스칼라 함수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주어졌을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f: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ℝ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f(x)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편미분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(partial derivate)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은 벡터가 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gradient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∇f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𝝏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𝒇</m:t>
                                      </m:r>
                                    </m:num>
                                    <m:den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𝝏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𝒙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den>
                                  </m:f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 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⋯  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𝝏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𝒇</m:t>
                                      </m:r>
                                    </m:num>
                                    <m:den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𝝏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𝒙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1×n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Jacobian Matrix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f(x)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만족하는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다변수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벡터 함수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주어졌다고 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f: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f(‧)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편미분은 행렬이 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자코비안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(Jacobian Matrix)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이라 함 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J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𝒏</m:t>
                                            </m:r>
                                          </m:den>
                                        </m:f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𝒎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𝒎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𝒏</m:t>
                                            </m:r>
                                          </m:den>
                                        </m:f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endParaRPr lang="en-US" altLang="ko-KR" sz="1200" b="1" kern="1200" baseline="30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자코비안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행렬의 각 행 벡터는 함수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(‧)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gradient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라는 것을 알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J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≜ </m:t>
                              </m:r>
                              <m:func>
                                <m:func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b="0" i="0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𝒉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𝒇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𝒙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𝒉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𝒇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(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𝒙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𝒉</m:t>
                                      </m:r>
                                    </m:den>
                                  </m:f>
                                </m:e>
                              </m:fun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자코비안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행렬은 에러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e(x)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최적화 할 때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에러는 일반적으로 비선형 함수로 구성되고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크기가 작아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에러의 변화량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e(x + ∆x)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그대로 사용하지 않고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테일러 전개하여 근사식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e(x) +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J∆x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근사식을 바탕으로 유도한 에러의 최적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증분량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x* = (J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자코비안을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통해 구해져 필수적으로 사용됨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090219"/>
                  </p:ext>
                </p:extLst>
              </p:nvPr>
            </p:nvGraphicFramePr>
            <p:xfrm>
              <a:off x="83627" y="868118"/>
              <a:ext cx="11438661" cy="59173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3866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1731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6" t="-206" r="-213" b="-7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0D2D3203-EA32-F439-99B4-4CFE0BBB74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9037082"/>
                  </p:ext>
                </p:extLst>
              </p:nvPr>
            </p:nvGraphicFramePr>
            <p:xfrm>
              <a:off x="5844460" y="2614490"/>
              <a:ext cx="5464493" cy="36212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644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721946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Toy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Example 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x = {a, b, c}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f(x) = f(a, b, c)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각각의 변수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a, b, 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편미분을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하면 다음과 같음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J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[J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J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만약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a0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계산값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(operating point)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정해진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J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(J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f(a, b, c)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편미분한 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a=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넣어 값을 계산하라는 의미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Toy Example 2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f(x)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𝒇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𝒂𝒙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𝒃𝒙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𝒄𝒚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𝒇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𝒅𝒙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𝒆𝒙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𝒇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𝒇𝒙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𝒈𝒚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𝒉𝒚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x = (x, y)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의미하고 위 함수는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f: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쓸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J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𝟑</m:t>
                                            </m:r>
                                          </m:den>
                                        </m:f>
                                      </m:e>
                                    </m:m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𝟑</m:t>
                                            </m:r>
                                          </m:den>
                                        </m:f>
                                      </m:e>
                                    </m:m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𝟑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𝟑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𝟑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𝟑</m:t>
                                            </m:r>
                                          </m:den>
                                        </m:f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𝒂𝒙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𝒄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𝒅𝒙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𝒆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𝒇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𝒈𝒚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𝒉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3×2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0D2D3203-EA32-F439-99B4-4CFE0BBB74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9037082"/>
                  </p:ext>
                </p:extLst>
              </p:nvPr>
            </p:nvGraphicFramePr>
            <p:xfrm>
              <a:off x="5844460" y="2614490"/>
              <a:ext cx="5464493" cy="36212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644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2121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23" t="-336" r="-445" b="-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14555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5.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Derivative of Multi-variable Function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(2)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9814977"/>
                  </p:ext>
                </p:extLst>
              </p:nvPr>
            </p:nvGraphicFramePr>
            <p:xfrm>
              <a:off x="83627" y="868118"/>
              <a:ext cx="11976418" cy="4805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Hessian Matrix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헤시안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임의의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f(x)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만족하는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다변수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스칼라 함수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주어졌을 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f: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ℝ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f(‧)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편미분은 행렬이 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헤시안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(Hessian Matrix)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이라함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Hessian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Matrix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일반적으로 대칭 행렬의 형태이며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다변수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벡터 함수가 아닌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다변수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스칼라 함수에 대한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미분임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H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ko-KR" altLang="en-US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𝝏</m:t>
                                                  </m:r>
                                                  <m:r>
                                                    <a:rPr lang="en-US" altLang="ko-KR" sz="1200" b="1" i="1" kern="1200" baseline="30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ko-KR" altLang="en-US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𝝏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𝒏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ko-KR" altLang="en-US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𝝏</m:t>
                                                  </m:r>
                                                  <m:r>
                                                    <a:rPr lang="en-US" altLang="ko-KR" sz="1200" b="1" i="1" kern="1200" baseline="30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ko-KR" altLang="en-US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𝝏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𝒏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ko-KR" altLang="en-US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𝝏</m:t>
                                                  </m:r>
                                                  <m:r>
                                                    <a:rPr lang="en-US" altLang="ko-KR" sz="1200" b="1" i="1" kern="1200" baseline="30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ko-KR" altLang="en-US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𝝏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ko-KR" altLang="en-US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𝝏</m:t>
                                                  </m:r>
                                                  <m:r>
                                                    <a:rPr lang="en-US" altLang="ko-KR" sz="1200" b="1" i="1" kern="1200" baseline="30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ko-KR" altLang="en-US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𝝏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+mn-cs"/>
                                                        <a:sym typeface="Wingdings" panose="05000000000000000000" pitchFamily="2" charset="2"/>
                                                      </a:rPr>
                                                      <m:t>⋱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+mn-cs"/>
                                                        <a:sym typeface="Wingdings" panose="05000000000000000000" pitchFamily="2" charset="2"/>
                                                      </a:rPr>
                                                      <m:t>⋮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+mn-cs"/>
                                                        <a:sym typeface="Wingdings" panose="05000000000000000000" pitchFamily="2" charset="2"/>
                                                      </a:rPr>
                                                      <m:t>⋯</m:t>
                                                    </m:r>
                                                  </m:e>
                                                  <m:e>
                                                    <m:f>
                                                      <m:fPr>
                                                        <m:ctrlPr>
                                                          <a:rPr lang="en-US" altLang="ko-KR" sz="1200" b="1" i="1" kern="1200" baseline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  <a:sym typeface="Wingdings" panose="05000000000000000000" pitchFamily="2" charset="2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ko-KR" altLang="en-US" sz="1200" b="1" i="1" kern="1200" baseline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  <a:sym typeface="Wingdings" panose="05000000000000000000" pitchFamily="2" charset="2"/>
                                                          </a:rPr>
                                                          <m:t>𝝏</m:t>
                                                        </m:r>
                                                        <m:r>
                                                          <a:rPr lang="en-US" altLang="ko-KR" sz="1200" b="1" i="1" kern="1200" baseline="3000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  <a:sym typeface="Wingdings" panose="05000000000000000000" pitchFamily="2" charset="2"/>
                                                          </a:rPr>
                                                          <m:t>𝟐</m:t>
                                                        </m:r>
                                                        <m:r>
                                                          <a:rPr lang="en-US" altLang="ko-KR" sz="1200" b="1" i="1" kern="1200" baseline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  <a:sym typeface="Wingdings" panose="05000000000000000000" pitchFamily="2" charset="2"/>
                                                          </a:rPr>
                                                          <m:t>𝒇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ko-KR" altLang="en-US" sz="1200" b="1" i="1" kern="1200" baseline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  <a:sym typeface="Wingdings" panose="05000000000000000000" pitchFamily="2" charset="2"/>
                                                          </a:rPr>
                                                          <m:t>𝝏</m:t>
                                                        </m:r>
                                                        <m:r>
                                                          <a:rPr lang="en-US" altLang="ko-KR" sz="1200" b="1" i="1" kern="1200" baseline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  <a:sym typeface="Wingdings" panose="05000000000000000000" pitchFamily="2" charset="2"/>
                                                          </a:rPr>
                                                          <m:t>𝒙</m:t>
                                                        </m:r>
                                                        <m:r>
                                                          <a:rPr lang="en-US" altLang="ko-KR" sz="1200" b="1" i="1" kern="1200" baseline="-2500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  <a:sym typeface="Wingdings" panose="05000000000000000000" pitchFamily="2" charset="2"/>
                                                          </a:rPr>
                                                          <m:t>𝒏</m:t>
                                                        </m:r>
                                                        <m:r>
                                                          <a:rPr lang="en-US" altLang="ko-KR" sz="1200" b="1" i="1" kern="1200" baseline="3000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  <a:sym typeface="Wingdings" panose="05000000000000000000" pitchFamily="2" charset="2"/>
                                                          </a:rPr>
                                                          <m:t>𝟐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Laplacian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라플라시안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임의의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f(x)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만족하는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다변수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스칼라 함수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주어졌을 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f: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ℝ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f(x)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Laplacian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은 각 입력 벡터에 따른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차 편미분의 합으로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∇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1×n</a:t>
                          </a:r>
                          <a:endParaRPr lang="en-US" altLang="ko-KR" sz="1200" b="1" kern="1200" baseline="300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Taylor Expansion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테일러 전개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테일러 급수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[Taylor Series],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테일러 근사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[Taylor Approximation])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미지의 함수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f(x)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= 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지점에서 근사 다항 함수로 표현하는 방법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f(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= 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부근에서 테일러 전개를 수행하면 다음과 같이 나타남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f(x)|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x=a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f(a)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200" b="1" i="0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2!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f′(a)(x-a)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200" b="1" i="0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  <m:r>
                                    <a:rPr lang="en-US" altLang="ko-KR" sz="1200" b="1" i="0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f′′(a)(x-a)2 + f′′′(a)(x-a)3 + ‧ ‧ ‧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함수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f(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다변수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스칼라 함수일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x =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지점에서 테일러 전개는 다음과 같이 쓸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f(x)|x=a = f(a) + ∇f(x-a)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200" b="1" i="0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2!</m:t>
                                  </m:r>
                                </m:den>
                              </m:f>
                              <m:r>
                                <a:rPr lang="en-US" altLang="ko-KR" sz="1200" b="1" i="1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sym typeface="Wingdings" panose="05000000000000000000" pitchFamily="2" charset="2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(x-a)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H(x-a) + ‧ ‧ ‧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 ∇f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f(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gradient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의미하고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Hessian matrix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의미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9814977"/>
                  </p:ext>
                </p:extLst>
              </p:nvPr>
            </p:nvGraphicFramePr>
            <p:xfrm>
              <a:off x="83627" y="868118"/>
              <a:ext cx="11976418" cy="4805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80599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53" r="-254" b="-10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42173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Linear System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Least Squares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Eigenvectors &amp; Eigenvalues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Singular Value Decomposition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Derivative of Multi-variable Function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Algebra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Decompositions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550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6.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Matrix Algebra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(1)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5106614"/>
                  </p:ext>
                </p:extLst>
              </p:nvPr>
            </p:nvGraphicFramePr>
            <p:xfrm>
              <a:off x="83627" y="868118"/>
              <a:ext cx="9816275" cy="5904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1627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Identity Matrix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항등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대각 성분이 전부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나머지 성분이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 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크기의 정방 행렬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3×3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항등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행렬에 임의의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곱하면 자기 자신이 도출됨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</a:t>
                          </a:r>
                          <a:r>
                            <a:rPr lang="ko-KR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Ix = x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Transpose Matrix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전치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임의의 크기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 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크기의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주어졌을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전치 행렬은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나타내고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행과 열의 성분을 서로 바꾼 행렬을 의미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}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ij</a:t>
                          </a:r>
                          <a:endParaRPr lang="en-US" altLang="ko-KR" sz="1200" b="1" kern="1200" baseline="-25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𝒄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𝒅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𝒆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𝒇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인 행렬에 대한 전치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𝒅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𝒆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𝒄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𝒇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Determinant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임의의 정방행렬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A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하나의 스칼라 값에 대응시키는 함수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스칼라 값의 크기와 부호에 따라 해 존재 여부가 결정되고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행렬식이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역행렬이 존재하지 않음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det(A) = |A|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𝒊𝒋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𝒊𝒋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(-1)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i+j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ij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에서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열을 제거한 부분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(submatrix)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대한 행렬식을 의미하며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ij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minor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라 부름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ij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여인수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(Cofactor)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라 부름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×2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크기의 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𝒄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𝒅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det(A)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𝑎𝑑</m:t>
                                  </m:r>
                                  <m:r>
                                    <a:rPr lang="en-US" altLang="ko-KR" sz="1200" b="1" i="0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𝑏𝑐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,  |A| = ad-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차원에서는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det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벡터의 넓이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차원은 벡터의 부피 의미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3×3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크기의 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𝒄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𝒅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𝒆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𝒇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𝒈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𝒉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𝒊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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5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𝒄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𝒅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𝒆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𝒇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𝒅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𝒆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𝒈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𝒉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𝒊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𝒈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𝒉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 {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‧e‧i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+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b‧f‧g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+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c‧d‧h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} – {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c‧e‧g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+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a‧f‧h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+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b‧d‧i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} [Rule of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Sarrus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3×3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크기의 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𝒄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𝒅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𝒆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𝒇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𝒈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𝒉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𝒊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임의의 행 또는 열을 고정하고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고정한 행 또는 열을 바탕으로 행렬식 전개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행을 고정했을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det(A)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𝒋𝑴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{(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)-(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f‧h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)} – {(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d‧i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)-(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f‧g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)} + {(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d‧h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)-(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e‧g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)} [Laplace Expansion]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임의의 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A, B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대하여 행렬식 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det(A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det(A),  det(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det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(A), det(AB) = det(A)det(B), det(A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𝒅𝒆𝒕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5106614"/>
                  </p:ext>
                </p:extLst>
              </p:nvPr>
            </p:nvGraphicFramePr>
            <p:xfrm>
              <a:off x="83627" y="868118"/>
              <a:ext cx="9816275" cy="5904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1627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0499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4" t="-206" r="-310" b="-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156FEA0B-6DBA-DD83-8250-1388F31AABF0}"/>
              </a:ext>
            </a:extLst>
          </p:cNvPr>
          <p:cNvGrpSpPr/>
          <p:nvPr/>
        </p:nvGrpSpPr>
        <p:grpSpPr>
          <a:xfrm>
            <a:off x="3209302" y="5107943"/>
            <a:ext cx="1277428" cy="130989"/>
            <a:chOff x="3214382" y="5311989"/>
            <a:chExt cx="1277428" cy="130989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E61F31E3-50E4-F198-C4D7-6D48E782898B}"/>
                </a:ext>
              </a:extLst>
            </p:cNvPr>
            <p:cNvSpPr/>
            <p:nvPr/>
          </p:nvSpPr>
          <p:spPr>
            <a:xfrm rot="2152475">
              <a:off x="3214383" y="5311989"/>
              <a:ext cx="759059" cy="108000"/>
            </a:xfrm>
            <a:prstGeom prst="roundRect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E763F2B-9335-C1F7-D1BA-CC254FB8F6CB}"/>
                </a:ext>
              </a:extLst>
            </p:cNvPr>
            <p:cNvSpPr/>
            <p:nvPr/>
          </p:nvSpPr>
          <p:spPr>
            <a:xfrm rot="2152475">
              <a:off x="3454808" y="5313812"/>
              <a:ext cx="759059" cy="108000"/>
            </a:xfrm>
            <a:prstGeom prst="roundRect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6C6FE3D-2CED-1D0D-2167-C0DA42F8808E}"/>
                </a:ext>
              </a:extLst>
            </p:cNvPr>
            <p:cNvSpPr/>
            <p:nvPr/>
          </p:nvSpPr>
          <p:spPr>
            <a:xfrm rot="2152475">
              <a:off x="3732751" y="5334978"/>
              <a:ext cx="759059" cy="108000"/>
            </a:xfrm>
            <a:prstGeom prst="roundRect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CABB005-416C-4F49-2856-5C36BC1E7F4F}"/>
                </a:ext>
              </a:extLst>
            </p:cNvPr>
            <p:cNvSpPr/>
            <p:nvPr/>
          </p:nvSpPr>
          <p:spPr>
            <a:xfrm rot="19447525" flipH="1">
              <a:off x="3214382" y="5334978"/>
              <a:ext cx="759059" cy="108000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7E154FD-770F-042E-A491-4C2115A4BB2C}"/>
                </a:ext>
              </a:extLst>
            </p:cNvPr>
            <p:cNvSpPr/>
            <p:nvPr/>
          </p:nvSpPr>
          <p:spPr>
            <a:xfrm rot="19447525" flipH="1">
              <a:off x="3437435" y="5333155"/>
              <a:ext cx="759059" cy="108000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CD016047-EEC2-6294-E12B-87A8231FDE8B}"/>
                </a:ext>
              </a:extLst>
            </p:cNvPr>
            <p:cNvSpPr/>
            <p:nvPr/>
          </p:nvSpPr>
          <p:spPr>
            <a:xfrm rot="19447525" flipH="1">
              <a:off x="3697423" y="5321661"/>
              <a:ext cx="759059" cy="108000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1558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6.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Matrix Algebra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(2)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6995326"/>
                  </p:ext>
                </p:extLst>
              </p:nvPr>
            </p:nvGraphicFramePr>
            <p:xfrm>
              <a:off x="83627" y="868118"/>
              <a:ext cx="9838627" cy="59336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38627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Inverse Matrix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역행렬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역행렬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다음과 같이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I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 × 2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𝒄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𝒅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𝑎𝑑</m:t>
                                  </m:r>
                                  <m:r>
                                    <a:rPr lang="en-US" altLang="ko-KR" sz="1200" b="1" i="0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𝑏𝑐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𝒅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𝒄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 3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 이상의 정방행렬에서도 역행렬을 구할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역행렬은 정방행렬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Full Rank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(= non-singular, det A ≠ 0)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에만 존재하며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역행렬이 존재하지 않는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특이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(Singular)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하다 라고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역행렬은 다음과 같음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𝒅𝒆𝒕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cofactor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|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C|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(-1)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i+j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ij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minor), 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adj(A) / det (A) (det(A</a:t>
                          </a:r>
                          <a:r>
                            <a:rPr lang="en-US" altLang="ko-KR" sz="1200" b="1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!= 0)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Trace of Matrix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임의의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주어졌을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trace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행렬의 대각 성분의 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tr(A)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|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|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𝒊𝒊</m:t>
                                  </m:r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tr(A) = tr(A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tr(AB) = tr(BA)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tr(A+B) = tr(A) + tr(B)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tr(ABC) = tr(BCA) = tr(CAB)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tr(A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B)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=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p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𝑨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𝒊𝒋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|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𝑩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|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𝒊𝒋</m:t>
                                      </m:r>
                                    </m:e>
                                  </m:nary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tr(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Diagonal Matrix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대각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크기의 대각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대각 성분을 제외한 나머지 성분이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행렬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대각 행렬의 역함수는 각 원소의 역수가 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원소가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block matrix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경우에도 동일하게 적용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4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𝒏𝒏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 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4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𝟐𝟐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𝒏𝒏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det (A)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∏"/>
                                  <m:limLoc m:val="subSup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/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det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하삼각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행렬의 전치는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상삼각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상삼각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행렬의 전치는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하삼각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하삼각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inverse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하삼각행렬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하삼각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하삼각은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하삼각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6995326"/>
                  </p:ext>
                </p:extLst>
              </p:nvPr>
            </p:nvGraphicFramePr>
            <p:xfrm>
              <a:off x="83627" y="868118"/>
              <a:ext cx="9838627" cy="59336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38627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336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4" t="-205" r="-310" b="-43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708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Linear System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(1)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19815"/>
              </p:ext>
            </p:extLst>
          </p:nvPr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00204"/>
              </p:ext>
            </p:extLst>
          </p:nvPr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F7BEFF2-A93D-F175-8764-B835E98A5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899714"/>
              </p:ext>
            </p:extLst>
          </p:nvPr>
        </p:nvGraphicFramePr>
        <p:xfrm>
          <a:off x="83627" y="868118"/>
          <a:ext cx="7325043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5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Equation(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선형 방정식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x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...,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있을 때 아래 방정식 처럼 작성할 수 있는 방정식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+ a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+ ...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b (b: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ai: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복소수의 미지수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 Ax = 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로 표현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선형 시스템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 system: Linear equation’s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Ax = b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형태의 행렬과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방정식을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 system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Homogeneous Equation(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동차 방정식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동차 방정식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A∈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ℝ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m×n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ℝ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n×1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, b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ℝ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m×1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Ax = 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형태의 시스템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 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아닌 해가 존재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비동차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방정식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(Nonhomogeneous equation): Ax = b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형태의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해가 존재하지 않거나 여러 개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Over-determined System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방정식의 개수가 미지수 개수보다 많은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Ax = b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형태에서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A∈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ℝ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m×n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ℝ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n×1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, b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ℝ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m×1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m &gt;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 경우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(Solution)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존재하지 않고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Full column rank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||Ax-b||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최소화하는 근사해를 구하는 방법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Under-determined System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방정식의 개수보다 미지수 개수가 많은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Ax = b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형태에서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A∈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ℝ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m×n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ℝ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n×1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, b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ℝ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m×1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m &lt;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무수히 많은 해가 존재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full row rank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||x||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최소가 되는 해를 구하는 방법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Solving Linear System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행렬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역행렬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(Inverse)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존재하는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Ax = 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Ax = 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x = 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행렬식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det A = 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역행렬이 존재하지 않고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해가 존재하지 않거나 무수히 많은 해가 존재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39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6.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Matrix Algebra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(3)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5044289"/>
                  </p:ext>
                </p:extLst>
              </p:nvPr>
            </p:nvGraphicFramePr>
            <p:xfrm>
              <a:off x="83627" y="868118"/>
              <a:ext cx="6504623" cy="52773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462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Idempotent Matrix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멱동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 × 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크기의 정방행렬이면서 다음을 만족하는 행렬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A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l≥1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의미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최소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제곱법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(Least Square)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에서 유도되는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projection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멱동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행렬에 해당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 = H(H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H)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H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Skew-Symmetric Matrix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반대칭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차원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 = [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y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z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주어졌을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이에 대한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반대칭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행렬은 다음과 같이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𝒗𝒛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𝒚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𝒛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𝒗𝒙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𝒗𝒚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반대칭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행렬은 벡터와 곱해졌을 때 외적을 수행한 것과 동일한 효과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반대칭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주어진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w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𝒗𝒛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𝒚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𝒛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𝒗𝒙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𝒗𝒚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𝒚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𝒛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𝒗𝒛𝒘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𝒚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𝒗𝒚𝒘𝒛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𝒛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 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𝒗𝒙𝒘𝒛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𝒗𝒚𝒘𝒙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𝒗𝒙𝒘𝒚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 × w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-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vv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-v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vI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R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(R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∈SO(3):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회전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||u|| =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만족하는 단위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주어진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-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uu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- I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두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a, 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주어졌을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 = -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세 벡터에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b 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관계가 주어진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외적에 성질에 의해 다음 성립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cb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bc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endParaRPr lang="en-US" altLang="ko-KR" sz="1200" b="1" kern="1200" baseline="300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5044289"/>
                  </p:ext>
                </p:extLst>
              </p:nvPr>
            </p:nvGraphicFramePr>
            <p:xfrm>
              <a:off x="83627" y="868118"/>
              <a:ext cx="6504623" cy="52002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462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20020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7" t="-234" r="-468" b="-8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73865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6.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Matrix Algebra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(4)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3351243"/>
                  </p:ext>
                </p:extLst>
              </p:nvPr>
            </p:nvGraphicFramePr>
            <p:xfrm>
              <a:off x="83627" y="868118"/>
              <a:ext cx="11976418" cy="5106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Positive Definite Matrix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정부호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아닌 모든 벡터 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&gt; 0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정부호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(Positive Definite Matrix)]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≥ 0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양의 준정부호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(Positive Semi-Definite Matrix)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필요충분조건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Full rank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= CC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eigenvalue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항상 모두 양수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Leading Principal Minors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값들이 항상 양수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Leading Principal Minors : Leading principal submatrix(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i×i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으로 쪼갠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determinant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의미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만약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full rank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아니면서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leading principal minors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만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보다 크거나 같은 값을 가지면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positive semi-definite matrix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positive definite matrix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Inverse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A-1 = (C-1)T(C-1)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과 같이 구할 수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임의의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 n (m ≤ n)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크기의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full rank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경우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BABT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또한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positive definite matrix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Toeplitz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Matrix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퇴플리츠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 × 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크기의 정방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퇴플리츠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행렬은 대각선의 성분들이 동일한 행렬을 의미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i-j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6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−(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)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−(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−(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)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−(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−(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)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−(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𝟒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두 개의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 n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퇴플리츠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A, A′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연산의 시간 복잡도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Add: O(n)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Multiplication: O(n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Solution of Ax = b: O(n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Determinant det (A): O(n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연립 일차방정식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 =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 행렬식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det (A)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레빈슨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재귀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(Levinson Recursion)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알고리즘을 사용해 풀었을 때의 시간 복잡도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3351243"/>
                  </p:ext>
                </p:extLst>
              </p:nvPr>
            </p:nvGraphicFramePr>
            <p:xfrm>
              <a:off x="83627" y="868118"/>
              <a:ext cx="11976418" cy="5106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10679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38" r="-254" b="-8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97822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Linear System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Least Squares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Eigenvectors &amp; Eigenvalues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Singular Value Decomposition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Derivative of Multi-variable Function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Algebra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Decompositions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3737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7.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Matrix Decompositions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(1)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4063567"/>
                  </p:ext>
                </p:extLst>
              </p:nvPr>
            </p:nvGraphicFramePr>
            <p:xfrm>
              <a:off x="83627" y="868118"/>
              <a:ext cx="8595741" cy="36986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9574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LU Decomposition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하삼각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상삼각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Ax = b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시스템에서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하삼각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(Lower-triangle)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상삼각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(Upper-triangle)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곱으로 분해하는 방법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LU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  </a:t>
                          </a:r>
                          <a:r>
                            <a:rPr lang="en-US" altLang="ko-KR" sz="1200" b="1" kern="1200" baseline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(Gauss-Jordan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Elimination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Ax = (LU)x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Ly = b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방정식을 먼저 푼 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순차적으로 계산할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tridiagonal, band-diagonal system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효과적으로 사용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L(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= b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PLU Decomposition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LU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분해는 가우스 조던 소거법으로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을 구하기 때문에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첫 번째 원소가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으로 시작하는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정상적으로 분해 불가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첫 번째 행과 두 번째 행의 순서를 변환하는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Permutation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앞에 곱해줘야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LU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분해 수행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, PA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/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/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/>
                                      <m:e/>
                                    </m:mr>
                                    <m:mr>
                                      <m:e/>
                                      <m:e/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Permutation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행렬은 직교 행렬이고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직교 행렬 특성 상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 = P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P-1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이므로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PLU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LDU Decomposition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LU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분해에서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L, D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행렬의 대각 성분을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 만들기 위해 중앙에 대각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별도로 분해하는 방법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 = LU = 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′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DU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′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4063567"/>
                  </p:ext>
                </p:extLst>
              </p:nvPr>
            </p:nvGraphicFramePr>
            <p:xfrm>
              <a:off x="83627" y="868118"/>
              <a:ext cx="8595741" cy="36986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9574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9868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2" t="-329" r="-354" b="-1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5791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7.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Matrix Decompositions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(2)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6048316"/>
                  </p:ext>
                </p:extLst>
              </p:nvPr>
            </p:nvGraphicFramePr>
            <p:xfrm>
              <a:off x="83627" y="868118"/>
              <a:ext cx="11976418" cy="47513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Cholesky Decomposition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Ax = b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시스템에서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대칭 행렬이면서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positive definite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인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하삼각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곱으로 분해하는 방법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= LL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수치적으로 안정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임의의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 3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대칭행렬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𝟑𝟑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LL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𝟏𝟏</m:t>
                                        </m:r>
                                      </m:e>
                                      <m:e/>
                                      <m:e/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𝟐𝟐</m:t>
                                        </m:r>
                                      </m:e>
                                      <m:e/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𝟑𝟑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𝟑𝟏</m:t>
                                        </m:r>
                                      </m:e>
                                    </m:mr>
                                    <m:mr>
                                      <m:e/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𝟑𝟐</m:t>
                                        </m:r>
                                      </m:e>
                                    </m:mr>
                                    <m:mr>
                                      <m:e/>
                                      <m:e/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𝟑𝟑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𝟐𝟐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𝟑𝟐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𝟑𝟑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원소는 다음과 같음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baseline="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1200" b="1" i="0" kern="1200" baseline="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</m:ra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𝒍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𝟐𝟏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(a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)/l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22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𝟑𝟑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𝒍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𝟑𝟏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𝒍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𝟑𝟐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</m:ra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임의의 행렬에 대해 일반화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 −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𝒌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=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p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𝒍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𝒊𝒌</m:t>
                                      </m:r>
                                      <m:r>
                                        <a:rPr lang="en-US" altLang="ko-KR" sz="1200" b="1" i="1" kern="1200" baseline="30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e>
                                  </m:nary>
                                </m:e>
                              </m:ra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𝒍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𝒋𝒋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𝒂𝒊𝒋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 −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𝒌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𝒍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𝒊𝒌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𝒍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𝒋𝒌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LDLT Decomposition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Cholesky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분해에서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행렬의 대각 성분을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 만들기 위해 대각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별도로 분해하는 방법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모든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Cholesky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LDLT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행렬로 분해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= LL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′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′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6048316"/>
                  </p:ext>
                </p:extLst>
              </p:nvPr>
            </p:nvGraphicFramePr>
            <p:xfrm>
              <a:off x="83627" y="868118"/>
              <a:ext cx="11976418" cy="47602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7602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56" r="-254" b="-5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2085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7.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Matrix Decompositions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(3)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3837348"/>
                  </p:ext>
                </p:extLst>
              </p:nvPr>
            </p:nvGraphicFramePr>
            <p:xfrm>
              <a:off x="83627" y="868119"/>
              <a:ext cx="11976418" cy="59933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0568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Decomposition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시스템에서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직교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상감각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곱으로 분해하는 방법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 = QR (Q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직교 행렬이므로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QQ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I)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분해는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LU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분해보다 느리지만 최소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제곱법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문제를 풀 때 효율적이라서 자주 사용됨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임의의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 3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주어질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열벡터로 표현하면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 = [a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gram-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schmidt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직교화를 수행하면 임의의 직교행렬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만들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Q = [q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gram-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schmidt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직교화 특성 상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첫 번째 열벡터와 동일한 단위 벡터이고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 직교한 단위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직교한 단위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구할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‧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‧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‧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‧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‧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‧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 = [a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 = [q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/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/>
                                      <m:e/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QR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직사각 행렬에 대해서도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분해 수행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5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×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주어질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 [a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= [q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4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5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/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/>
                                      <m:e/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</m:e>
                                    </m:mr>
                                    <m:mr>
                                      <m:e/>
                                      <m:e/>
                                      <m:e/>
                                    </m:mr>
                                    <m:mr>
                                      <m:e/>
                                      <m:e/>
                                      <m:e/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QR Decomposition on Least Squares Problem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Over-determined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시스템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 =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주어질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최적해는 최소 제곱법을 통해 구할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min|| Ax - b||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noBar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직사각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분해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 A = QR = [Q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𝑹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|| Ax - b||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noBar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QR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분해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|| Ax - b||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noBar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||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QRx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– b||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noBar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||Q(Rx –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)||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noBar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= ||Rx –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|||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noBar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𝑹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−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𝑸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𝑻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𝑸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𝑻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</m:e>
                              </m:d>
                              <m:f>
                                <m:fPr>
                                  <m:type m:val="noBar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||R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–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b||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noBar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+ ||-Q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b||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noBar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(||Q(‧)||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noBar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= (‧)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Q(‧) = (‧)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(‧) = ||(‧)||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noBar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, 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사라지는 이유임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 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최소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제곱법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식의 크기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||-Q2Tb||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noBar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3837348"/>
                  </p:ext>
                </p:extLst>
              </p:nvPr>
            </p:nvGraphicFramePr>
            <p:xfrm>
              <a:off x="83627" y="868119"/>
              <a:ext cx="11976418" cy="59933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9332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03" r="-254" b="-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131261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7.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Matrix Decompositions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(4)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9212924"/>
                  </p:ext>
                </p:extLst>
              </p:nvPr>
            </p:nvGraphicFramePr>
            <p:xfrm>
              <a:off x="83627" y="868118"/>
              <a:ext cx="10570147" cy="56612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70147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 Decomposition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ℝn×n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 대각화 가능한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대각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ℝn×n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다음과 같이 분해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 VDV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(Eigen Decomposition)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대각화 가능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분해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대각화되기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위해서는 역행렬이 존재하는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존재해야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역행렬이 존재하기 위해서 정방행렬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선형도립인 열벡터를 가지고 있어야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각 열은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고유벡터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QR Decomposition of Pseudo Inverse when Singular Case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singular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또는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near-singular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한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분해를 사용하여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pseudo inverse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구함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x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 = (R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QR)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 = (R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 = R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Woodbury’s Identity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Sherman-Morrison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(=Woodbury’s Identity):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역행렬이 존재하는 임의의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rank 1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업데이트를 하는 방법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(A +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uv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𝒖𝒗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𝒗𝑻𝑨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[(1+v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u)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≠0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A+uv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역행렬이 존재하는 조건은 동치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uv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𝒖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𝒖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𝒖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𝒖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𝒖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𝒖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Recursive Least Square(RLS):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데이터가 계속 추가되는 최소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제곱법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문제에 사용하면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연산량을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적게 소모하면서 효율적으로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역행렬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업데이트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Ax =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선형 시스템이 주어지고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Ax = b 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𝒎</m:t>
                                              </m:r>
                                              <m:r>
                                                <a:rPr lang="en-US" altLang="ko-KR" sz="1200" b="1" i="1" kern="1200" baseline="30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𝑻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𝒏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x = 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m+1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번째 데이터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m+1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 입력되면 최적해 업데이트 필요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m+1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x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𝑨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𝑻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𝒂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𝑨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𝑻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𝒂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d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𝒎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A+aa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b+ab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m+1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A+aa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𝑨</m:t>
                                      </m:r>
                                      <m:r>
                                        <a:rPr lang="en-US" altLang="ko-KR" sz="1200" b="1" i="1" kern="1200" baseline="30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𝑻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𝑨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𝒂𝒂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𝑨</m:t>
                                      </m:r>
                                      <m:r>
                                        <a:rPr lang="en-US" altLang="ko-KR" sz="1200" b="1" i="1" kern="1200" baseline="30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𝑻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𝑨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𝒂𝑻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𝑨</m:t>
                                      </m:r>
                                      <m:r>
                                        <a:rPr lang="en-US" altLang="ko-KR" sz="1200" b="1" i="1" kern="1200" baseline="30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𝑻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𝑨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P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𝑷𝒂𝒂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𝑷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𝒂𝑻𝑷𝒂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= P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[(A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 치환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A+aa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b+ab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m+1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= (P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𝑷𝒂𝒂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𝑷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𝒂𝑻𝑷𝒂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b+ab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m+1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𝑷𝒂𝒂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𝑷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𝒂𝑻𝑷𝒂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+P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ab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m+1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x –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𝑷𝒂𝒂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𝑷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𝒂𝑻𝑷𝒂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P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ab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m+1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x –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𝑷𝒂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𝒂𝑻𝑷𝒂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P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ab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m+1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                            = x –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+P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ab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m+1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x +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(b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m+1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–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x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9212924"/>
                  </p:ext>
                </p:extLst>
              </p:nvPr>
            </p:nvGraphicFramePr>
            <p:xfrm>
              <a:off x="83627" y="868118"/>
              <a:ext cx="10570147" cy="56612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70147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66121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5" t="-215" r="-288" b="-6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378359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7.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Matrix Decompositions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(5)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3068981"/>
                  </p:ext>
                </p:extLst>
              </p:nvPr>
            </p:nvGraphicFramePr>
            <p:xfrm>
              <a:off x="83627" y="868118"/>
              <a:ext cx="11976418" cy="48030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Matrix Inversion Lemma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역행렬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변환 공식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칼만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필터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(Kalman filter)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공식 유도할 때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Sherman-Morrison-Woodbury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공식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(A+UCV)-1 =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–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U(C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+VA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n×k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k×k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k×n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, A,C,C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+VA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 is invertible)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Derivation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of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matrix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inversion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lemma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4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블록 행렬로 구성된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 주어질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M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LDU Decomposition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LDU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소거하기 위한 행렬을 곱해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LU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행렬로 변환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((D-CA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schur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complement(M/A)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라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𝑫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𝑪𝑨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𝑩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𝑫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𝑪𝑨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𝑩</m:t>
                                            </m:r>
                                          </m:e>
                                        </m:d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𝑫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𝑪𝑨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𝑩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𝑫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𝑪𝑨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𝑩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𝑫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𝑪𝑨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𝑩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UDL Decomposition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LDU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뿐 아니라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UDL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 분해 가능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소거하기 위한 행렬을 곱해서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UL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만들기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𝑩𝑫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((A-BD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schur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complement(M/D)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라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𝑩𝑫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𝑩𝑫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𝑩𝑫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𝑩𝑫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)−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𝑩𝑫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𝑨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𝑩𝑫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𝑪</m:t>
                                            </m:r>
                                          </m:e>
                                        </m:d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𝑨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𝑩𝑫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𝑪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𝑩𝑫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𝑨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𝑩𝑫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𝑪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𝑨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𝑩𝑫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𝑪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𝑩𝑫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Back to matrix inversion lemma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LDU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분해와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UDL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분해 수행 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은 원소가 서로 같아야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(A-BD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B(D-CA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(BU), (CV), (D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-C), (A+UCV)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U(C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+VA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기호만 변경하면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Matrix inversion lemma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3068981"/>
                  </p:ext>
                </p:extLst>
              </p:nvPr>
            </p:nvGraphicFramePr>
            <p:xfrm>
              <a:off x="83627" y="868118"/>
              <a:ext cx="11976418" cy="48030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8030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53" r="-254" b="-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41335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53D397-054A-47D3-2661-2F92C6A4D2F8}"/>
              </a:ext>
            </a:extLst>
          </p:cNvPr>
          <p:cNvSpPr/>
          <p:nvPr/>
        </p:nvSpPr>
        <p:spPr>
          <a:xfrm>
            <a:off x="1803400" y="2512194"/>
            <a:ext cx="85852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>
                <a:solidFill>
                  <a:schemeClr val="tx1"/>
                </a:solidFill>
                <a:effectLst>
                  <a:glow rad="127000">
                    <a:srgbClr val="FFFF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Page</a:t>
            </a:r>
            <a:endParaRPr lang="ko-KR" altLang="en-US" sz="9600" b="1" dirty="0">
              <a:solidFill>
                <a:schemeClr val="tx1"/>
              </a:solidFill>
              <a:effectLst>
                <a:glow rad="127000">
                  <a:srgbClr val="FFFF00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78544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Linear System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Least Squares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Eigenvectors &amp; Eigenvalues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Singular Value Decomposition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Derivative of Multi-variable Function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058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Linear System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(2)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7865789"/>
                  </p:ext>
                </p:extLst>
              </p:nvPr>
            </p:nvGraphicFramePr>
            <p:xfrm>
              <a:off x="83627" y="868118"/>
              <a:ext cx="10757662" cy="5309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5766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Linear Combination(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선형 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...,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∈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있을 때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scalar c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c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... +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벡터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가중치 계수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대한 선형 결합이라 함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0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포함하는 실수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Span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...,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∈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span {v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}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모든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linear combination’s set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span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된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공간 상의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subset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 = b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형태 선형 시스템에서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열벡터들의 선형결합으로 표현할 수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span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포함되어 있다면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해가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Span{a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}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해가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Matrix Multiplication(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곱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선형 시스템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Ax = b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열벡터들의 선형 결합으로 표현 가능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Ax = [a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... 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…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... +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b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전치행렬을 적용하면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되면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행벡터들의 선형 결합으로 표현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=[x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... ,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…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... +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b  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전치행렬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Ab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…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[b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b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...,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b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인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rank1 outer product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 볼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Linear Independent(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선형 독립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&amp; Linear Dependent(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선형 의존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집합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...,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주어졌을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벡터들의 집합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{v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}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 선형 결합을 통해 특정 벡터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(j=1~n)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표현할 수 있는지 검사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결합으로 표현되면 선형 의존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(Linear dependent)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표현되지 않는다면 선형 독립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(Linear Independent)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동차 방정식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(homogeneous equation)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... +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0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있으면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 matrix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같은 자명해가 존재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독립이면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자명해 외 해는 존재하지 않음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의존이면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자명해 외 다른 해가 존재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의존이면 해당 열벡터들은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span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차원을 늘리지 않음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(ex. A ∈ 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3×3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 Span{a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}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Span {a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} = Span {a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}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7865789"/>
                  </p:ext>
                </p:extLst>
              </p:nvPr>
            </p:nvGraphicFramePr>
            <p:xfrm>
              <a:off x="83627" y="868118"/>
              <a:ext cx="10757662" cy="5309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5766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30999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3" t="-229" r="-283" b="-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674138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6.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De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(1)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F7BEFF2-A93D-F175-8764-B835E98A57E1}"/>
              </a:ext>
            </a:extLst>
          </p:cNvPr>
          <p:cNvGraphicFramePr>
            <a:graphicFrameLocks noGrp="1"/>
          </p:cNvGraphicFramePr>
          <p:nvPr/>
        </p:nvGraphicFramePr>
        <p:xfrm>
          <a:off x="83627" y="868118"/>
          <a:ext cx="11976418" cy="163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64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193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Motor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9679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Title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070C03-6A82-571A-DF99-3C0F05528BD7}"/>
              </a:ext>
            </a:extLst>
          </p:cNvPr>
          <p:cNvGraphicFramePr>
            <a:graphicFrameLocks noGrp="1"/>
          </p:cNvGraphicFramePr>
          <p:nvPr/>
        </p:nvGraphicFramePr>
        <p:xfrm>
          <a:off x="177799" y="868119"/>
          <a:ext cx="3860801" cy="163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10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Linear System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(3)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5130566"/>
                  </p:ext>
                </p:extLst>
              </p:nvPr>
            </p:nvGraphicFramePr>
            <p:xfrm>
              <a:off x="83627" y="868118"/>
              <a:ext cx="10757662" cy="6052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5766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Span &amp; Subspace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공간의 부분 공간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(Subspace) </a:t>
                          </a:r>
                          <a:r>
                            <a:rPr lang="el-GR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Η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의 부분집합들의 선형 결합에 대해 닫혀 있는 공간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l-GR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Η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스칼라 값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c, d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du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l-GR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Η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 </a:t>
                          </a:r>
                          <a:r>
                            <a:rPr lang="el-GR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Η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부분 공간이라 함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Span {a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}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형성된 공간은 항상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subspace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항상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Span {a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}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표현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Basis of a Subspace(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부분 공간의 기저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다음을 만족하는 벡터들의 집합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부분 공간 </a:t>
                          </a:r>
                          <a:r>
                            <a:rPr lang="el-GR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Η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모두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Span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할 수 있어야 함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벡터들 간 선형 독립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표준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기저 벡터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(Standard Basis Vector): 3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 공간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경우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기저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(basis)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벡터는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 존재하고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e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[1 0 0]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e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[0 1 0]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e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[0 0 1]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endParaRPr lang="en-US" altLang="ko-KR" sz="1200" b="1" kern="1200" baseline="300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하나의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subspace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표현할 수 있는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basis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유일하지 않지만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여러 개의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basis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 표현할 수 있는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subspace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차원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(Dimension)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을 유일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Subspace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dim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basis vector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개수와 동일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Column Space of Matrix(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행렬의 열 공간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행렬의 열벡터로 인해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Span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된 부분공간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Col A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라고 표기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…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𝒏𝒎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Col A = Span{a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1,col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i,col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m,col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} [a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1,col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~a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m,col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~a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Rank of Matrix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Column rank: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행렬의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열벡터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중 서로 독립인 열벡터의 최대 개수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Row rank: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행렬의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행벡터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중 서로 독립인 행벡터의 최대 개수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Full rank: rank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행의 개수와 열의개수 중 작은 값과 같은 경우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rank A = min(N, M)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A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rank = A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열벡터들의 차원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(rank A = dim Col A)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Transformation(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변환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Transformation,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Function, Mapping T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입력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출력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y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 매핑해주는 것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(T: x  y)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정의역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(Domain):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입력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모든 가능한 집합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공역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(Co-Domain):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출력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y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모든 가능한 집합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치역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(Range): domain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내에 있는 입력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들에 의해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매핑된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모든 출력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y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집합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상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(Image):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입력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매핑된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출력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y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5130566"/>
                  </p:ext>
                </p:extLst>
              </p:nvPr>
            </p:nvGraphicFramePr>
            <p:xfrm>
              <a:off x="83627" y="868118"/>
              <a:ext cx="10757662" cy="6052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5766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605218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3" t="-201" r="-283" b="-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922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Linear System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(4)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3107855"/>
                  </p:ext>
                </p:extLst>
              </p:nvPr>
            </p:nvGraphicFramePr>
            <p:xfrm>
              <a:off x="83627" y="868118"/>
              <a:ext cx="10757662" cy="350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5766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Linear Transformation(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선형 변환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T(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cu+dv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=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cT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(u) + dT(v) [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u,v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domain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있는 입력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c,d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scalar]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Transformation between vectors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T: x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y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ℝm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차원의 벡터를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차원의 벡터로 매핑하는 연산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ex) T: x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y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x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y = T(x)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𝟒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𝟓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Matrix of Linear Transformation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변환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T: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linear transformation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이라 가정하면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항상 행렬과 벡터의 곱으로 표현 가능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T(x) = Ax, x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endParaRPr lang="en-US" altLang="ko-KR" sz="1200" b="1" kern="1200" baseline="30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경우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번째 열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벡터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T(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같음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항등행렬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번째 열 벡터 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변환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표준 행렬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(Standard Matrix)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[T(e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... T(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Onto &amp; One-To-One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Onto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전사 함수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(Surjective)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 하며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co-domain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range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같은 경우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One-To-One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일대일함수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(Injective)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 하며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domain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원소와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co-domain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원소가 하나씩 대응되는 함수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3107855"/>
                  </p:ext>
                </p:extLst>
              </p:nvPr>
            </p:nvGraphicFramePr>
            <p:xfrm>
              <a:off x="83627" y="868118"/>
              <a:ext cx="10757662" cy="350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5766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501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3" t="-348" r="-283" b="-1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772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Linear System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Least Squares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Eigenvectors &amp; Eigenvalues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Singular Value Decomposition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Derivative of Multi-variable Function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Algebra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Decompositions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10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Least Squares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(1)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8265244"/>
                  </p:ext>
                </p:extLst>
              </p:nvPr>
            </p:nvGraphicFramePr>
            <p:xfrm>
              <a:off x="83627" y="868118"/>
              <a:ext cx="7325043" cy="57814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2504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Least Squares(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최소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제곱법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방정식의 개수가 미지수의 개수보다 많은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Over-determined linear system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에서 사용하는 방법 중 하나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Over-determined linear system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Ax=b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일반적으로 해가 없기 때문에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||Ax-b||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최소가 되는 근사해를 구함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Inner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Product(= Dot Product,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 × 1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행렬로 가정할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 × 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 × 1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행렬이 되어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scalar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값으로 표시할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의해 계산된 값을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u, 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내적이라 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u ‧ 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표기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내적은 선형 변환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u ‧ v = v ‧ u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(u + v) ‧ w = u ‧ w + v ‧ w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(cu) ‧ v = c(u ‧ v) = u ‧ (cv)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u ‧ u ≥ 0 &amp; u ‧ u = 0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iif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u = 0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Vector Norm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vector v 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아닌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1200" b="1" i="0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‧</m:t>
                                  </m:r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</m:t>
                                  </m:r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𝒗𝒏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 표기하고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length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의미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vector v ∈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라 하면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원점으로부터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좌표까지의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distance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모든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scalar 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길이는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길이를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|c|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 한 것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|c|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Unit Vector(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length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맞추는 작업을 정규화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(Normalization)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vector 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주어질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vector u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𝒗</m:t>
                                      </m:r>
                                    </m:e>
                                  </m:d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u 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 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 방향은 같지만 크기가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vector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Distance Between Vectors in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endParaRPr lang="en-US" altLang="ko-KR" sz="1200" b="1" kern="1200" baseline="30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u, v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벡터의 거리는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dist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(u, v)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나타내고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u – 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벡터의 길이를 의미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dist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(u, v) = ||u - v||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8265244"/>
                  </p:ext>
                </p:extLst>
              </p:nvPr>
            </p:nvGraphicFramePr>
            <p:xfrm>
              <a:off x="83627" y="868118"/>
              <a:ext cx="7325043" cy="57814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2504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78142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" t="-211" r="-416" b="-8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4570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Least Squares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(2)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3878548"/>
                  </p:ext>
                </p:extLst>
              </p:nvPr>
            </p:nvGraphicFramePr>
            <p:xfrm>
              <a:off x="83627" y="868118"/>
              <a:ext cx="12591733" cy="55876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9173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Inner Product &amp; Angle Between Vectors(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내적과 벡터 사이의 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두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u, 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내적은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norm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angle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을 통해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 </a:t>
                          </a:r>
                          <a:r>
                            <a:rPr lang="ko-K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v = ||u|| ||v|| cos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Orthogonal Vectors(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직교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u, v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벡터가 수직이라면 내적이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 </a:t>
                          </a:r>
                          <a:r>
                            <a:rPr lang="ko-K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v = ||u|| ||v|| cos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0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Least Square Problem(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최소 제곱 문제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 &gt; 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주어진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Over-determined system Ax =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error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제곱합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||b - Ax||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최소화하는 최적의 모델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parameter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찾는 것이 목적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(Col 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밖에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최소 제곱법은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Col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거리가 최소가 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x(=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찾는 문제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: Col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벡터와 가장 가까운 모든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points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set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ea typeface="+mn-ea"/>
                              <a:sym typeface="Wingdings" panose="05000000000000000000" pitchFamily="2" charset="2"/>
                            </a:rPr>
                            <a:t>최소 제곱법의 근사해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arg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min ||b – Ax||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(b-A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= 0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Normal Equation(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정규 방정식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정규 방정식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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Derivation of Normal Equation(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정규 방정식의 미분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근사해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arg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min(b-Ax)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(b-Ax)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–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–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미분하고 정리하면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-A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b-A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b+2A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 = 0 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역행렬이 존재하면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= 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C =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역행렬이 존재하지 않는 시스템은 해가 없거나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무수히 많은 해를 가짐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Normal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Equation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항상 해를 가지므로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실제로는 무수히 많은 해를 가짐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역행렬을 구할 수 없는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오직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Col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Linear Dependent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경우에 발생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일반적으로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대부분의 경우 역행렬이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Orthogonal Projection Perspective(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직교 투영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 =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Col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공간으로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프로젝션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𝑏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f(b) = A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A(A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3878548"/>
                  </p:ext>
                </p:extLst>
              </p:nvPr>
            </p:nvGraphicFramePr>
            <p:xfrm>
              <a:off x="83627" y="868118"/>
              <a:ext cx="12591733" cy="55876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9173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58761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7" t="-218" r="-194" b="-7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97739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34554</TotalTime>
  <Words>11338</Words>
  <Application>Microsoft Office PowerPoint</Application>
  <PresentationFormat>와이드스크린</PresentationFormat>
  <Paragraphs>1353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Noto Sans KR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1028</cp:revision>
  <dcterms:created xsi:type="dcterms:W3CDTF">2023-11-29T11:04:36Z</dcterms:created>
  <dcterms:modified xsi:type="dcterms:W3CDTF">2024-04-25T09:26:05Z</dcterms:modified>
</cp:coreProperties>
</file>