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543" r:id="rId46"/>
    <p:sldId id="544" r:id="rId47"/>
    <p:sldId id="545" r:id="rId48"/>
    <p:sldId id="546" r:id="rId49"/>
    <p:sldId id="403" r:id="rId50"/>
    <p:sldId id="404" r:id="rId51"/>
    <p:sldId id="501" r:id="rId52"/>
    <p:sldId id="502" r:id="rId53"/>
    <p:sldId id="405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Potentiometer" id="{EDF7A95E-5B8C-4D68-828C-7909416CBEB7}">
          <p14:sldIdLst>
            <p14:sldId id="534"/>
          </p14:sldIdLst>
        </p14:section>
        <p14:section name="AC-AC Transformer" id="{EACBD632-48A0-41AA-8708-629BEF3F69CB}">
          <p14:sldIdLst>
            <p14:sldId id="542"/>
            <p14:sldId id="543"/>
          </p14:sldIdLst>
        </p14:section>
        <p14:section name="AC-DC Power Supply" id="{880C8992-E3BF-4F12-B226-1028B7081801}">
          <p14:sldIdLst>
            <p14:sldId id="544"/>
          </p14:sldIdLst>
        </p14:section>
        <p14:section name="DC-DC Converter" id="{F657D495-5EF7-410B-8A75-2B7A4FBB47B7}">
          <p14:sldIdLst>
            <p14:sldId id="545"/>
          </p14:sldIdLst>
        </p14:section>
        <p14:section name="DC-DC Converter" id="{4E56251C-3F49-4269-B41C-75D7F6FF9432}">
          <p14:sldIdLst>
            <p14:sldId id="546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75" d="100"/>
          <a:sy n="75" d="100"/>
        </p:scale>
        <p:origin x="180" y="15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6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93972EC-F0FA-8FD8-FA13-F2AF697727EF}"/>
              </a:ext>
            </a:extLst>
          </p:cNvPr>
          <p:cNvGrpSpPr/>
          <p:nvPr/>
        </p:nvGrpSpPr>
        <p:grpSpPr>
          <a:xfrm>
            <a:off x="10559770" y="2917894"/>
            <a:ext cx="1348129" cy="1091834"/>
            <a:chOff x="10141916" y="2823947"/>
            <a:chExt cx="1348129" cy="1091834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C3DC977-0179-CF9B-6091-C689978277E0}"/>
                </a:ext>
              </a:extLst>
            </p:cNvPr>
            <p:cNvGrpSpPr/>
            <p:nvPr/>
          </p:nvGrpSpPr>
          <p:grpSpPr>
            <a:xfrm>
              <a:off x="10184578" y="2915964"/>
              <a:ext cx="1245873" cy="731277"/>
              <a:chOff x="9138590" y="2154524"/>
              <a:chExt cx="1245873" cy="73127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5BDE9F8-03FD-9B7B-901B-1CA47501561A}"/>
                  </a:ext>
                </a:extLst>
              </p:cNvPr>
              <p:cNvGrpSpPr/>
              <p:nvPr/>
            </p:nvGrpSpPr>
            <p:grpSpPr>
              <a:xfrm>
                <a:off x="9279570" y="2328259"/>
                <a:ext cx="669293" cy="120835"/>
                <a:chOff x="11245296" y="1475288"/>
                <a:chExt cx="669293" cy="12083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F9E0B61-B61E-44B9-A9A0-4E82FEB980F0}"/>
                    </a:ext>
                  </a:extLst>
                </p:cNvPr>
                <p:cNvGrpSpPr/>
                <p:nvPr/>
              </p:nvGrpSpPr>
              <p:grpSpPr>
                <a:xfrm>
                  <a:off x="11245296" y="1475288"/>
                  <a:ext cx="120835" cy="120835"/>
                  <a:chOff x="11245296" y="1475288"/>
                  <a:chExt cx="120835" cy="120835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3C0A05F-666F-2C5F-FB33-34CF89C9A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1305714" y="1475289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연결선 10">
                    <a:extLst>
                      <a:ext uri="{FF2B5EF4-FFF2-40B4-BE49-F238E27FC236}">
                        <a16:creationId xmlns:a16="http://schemas.microsoft.com/office/drawing/2014/main" id="{CF3B0D83-2AC9-4AE1-89AC-621311CAD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0028F6D3-2AE6-C05B-14A9-48A0232B3D87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512756" cy="120835"/>
                  <a:chOff x="11401833" y="1475288"/>
                  <a:chExt cx="512756" cy="120835"/>
                </a:xfrm>
              </p:grpSpPr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65CFC8B1-808F-DB9B-2799-38270005D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406530" y="1535707"/>
                    <a:ext cx="50805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A93C7C93-8035-9AA1-BB7A-31486A114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549956C-308E-1A7D-54AF-722CB6713FCB}"/>
                  </a:ext>
                </a:extLst>
              </p:cNvPr>
              <p:cNvGrpSpPr/>
              <p:nvPr/>
            </p:nvGrpSpPr>
            <p:grpSpPr>
              <a:xfrm>
                <a:off x="9334569" y="2495735"/>
                <a:ext cx="614292" cy="75126"/>
                <a:chOff x="10837424" y="1447352"/>
                <a:chExt cx="1155275" cy="141287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8D5B251-3D59-8349-DC19-A62888187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7424" y="1525165"/>
                  <a:ext cx="6085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1C089C55-FF4B-5228-D0BF-A656EBF04E7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887B52F-4BEE-A42A-DF1B-76019C6E91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4759" y="1525165"/>
                  <a:ext cx="257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7CFB13C0-D339-7DE8-A95E-7ADB6BD82998}"/>
                  </a:ext>
                </a:extLst>
              </p:cNvPr>
              <p:cNvSpPr/>
              <p:nvPr/>
            </p:nvSpPr>
            <p:spPr>
              <a:xfrm rot="5400000">
                <a:off x="9938093" y="2362093"/>
                <a:ext cx="228598" cy="20705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0AE8F8C-49A1-967E-44BE-4C057B780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55921" y="2466700"/>
                <a:ext cx="1215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CEBBC54-439E-3243-E2E7-17CC9ED55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7475" y="2238200"/>
                <a:ext cx="0" cy="234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AE6D9FF-5D34-FB4C-154B-8600D856EB3B}"/>
                  </a:ext>
                </a:extLst>
              </p:cNvPr>
              <p:cNvGrpSpPr/>
              <p:nvPr/>
            </p:nvGrpSpPr>
            <p:grpSpPr>
              <a:xfrm>
                <a:off x="9463323" y="2388679"/>
                <a:ext cx="121554" cy="497122"/>
                <a:chOff x="9469548" y="2197434"/>
                <a:chExt cx="121554" cy="497122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E34BCA7-2907-D61C-A483-AAB22C4310F8}"/>
                    </a:ext>
                  </a:extLst>
                </p:cNvPr>
                <p:cNvGrpSpPr/>
                <p:nvPr/>
              </p:nvGrpSpPr>
              <p:grpSpPr>
                <a:xfrm rot="5400000">
                  <a:off x="9297480" y="2396528"/>
                  <a:ext cx="473313" cy="75126"/>
                  <a:chOff x="10965453" y="1447352"/>
                  <a:chExt cx="890140" cy="141287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81D8E1EC-542C-9837-9353-D79984B8D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205705" y="1284912"/>
                    <a:ext cx="0" cy="48050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C591167A-6C33-8E5D-BD68-39480B433109}"/>
                      </a:ext>
                    </a:extLst>
                  </p:cNvPr>
                  <p:cNvSpPr/>
                  <p:nvPr/>
                </p:nvSpPr>
                <p:spPr>
                  <a:xfrm>
                    <a:off x="11444536" y="1447352"/>
                    <a:ext cx="295274" cy="141287"/>
                  </a:xfrm>
                  <a:custGeom>
                    <a:avLst/>
                    <a:gdLst>
                      <a:gd name="connsiteX0" fmla="*/ 0 w 296862"/>
                      <a:gd name="connsiteY0" fmla="*/ 79375 h 141287"/>
                      <a:gd name="connsiteX1" fmla="*/ 46037 w 296862"/>
                      <a:gd name="connsiteY1" fmla="*/ 0 h 141287"/>
                      <a:gd name="connsiteX2" fmla="*/ 85725 w 296862"/>
                      <a:gd name="connsiteY2" fmla="*/ 141287 h 141287"/>
                      <a:gd name="connsiteX3" fmla="*/ 138112 w 296862"/>
                      <a:gd name="connsiteY3" fmla="*/ 4762 h 141287"/>
                      <a:gd name="connsiteX4" fmla="*/ 180975 w 296862"/>
                      <a:gd name="connsiteY4" fmla="*/ 138112 h 141287"/>
                      <a:gd name="connsiteX5" fmla="*/ 233362 w 296862"/>
                      <a:gd name="connsiteY5" fmla="*/ 6350 h 141287"/>
                      <a:gd name="connsiteX6" fmla="*/ 266700 w 296862"/>
                      <a:gd name="connsiteY6" fmla="*/ 138112 h 141287"/>
                      <a:gd name="connsiteX7" fmla="*/ 296862 w 296862"/>
                      <a:gd name="connsiteY7" fmla="*/ 65087 h 141287"/>
                      <a:gd name="connsiteX0" fmla="*/ 0 w 295274"/>
                      <a:gd name="connsiteY0" fmla="*/ 79375 h 141287"/>
                      <a:gd name="connsiteX1" fmla="*/ 46037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303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938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5274" h="141287">
                        <a:moveTo>
                          <a:pt x="0" y="79375"/>
                        </a:moveTo>
                        <a:lnTo>
                          <a:pt x="36512" y="0"/>
                        </a:lnTo>
                        <a:lnTo>
                          <a:pt x="85725" y="141287"/>
                        </a:lnTo>
                        <a:lnTo>
                          <a:pt x="138112" y="4762"/>
                        </a:lnTo>
                        <a:lnTo>
                          <a:pt x="179387" y="138112"/>
                        </a:lnTo>
                        <a:lnTo>
                          <a:pt x="228600" y="6350"/>
                        </a:lnTo>
                        <a:lnTo>
                          <a:pt x="266700" y="138112"/>
                        </a:lnTo>
                        <a:cubicBezTo>
                          <a:pt x="276754" y="113770"/>
                          <a:pt x="285220" y="98954"/>
                          <a:pt x="295274" y="7461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D7D93767-6825-1316-ABAC-FB69DF592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795176" y="1464747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4EDD1BFE-F822-7A3F-EC00-E9FF7128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69548" y="2670743"/>
                  <a:ext cx="1215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70D7CF7-7288-EB46-C548-DD21436E8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2435" y="2694556"/>
                  <a:ext cx="7926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079835C-FB41-73D4-C8D1-FB5A2FBDA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920" y="2255902"/>
                <a:ext cx="0" cy="1327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33F2CBB-5B35-BE0C-0205-1F29E726E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6794" y="2543186"/>
                <a:ext cx="0" cy="1193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5757719-63B7-A9EF-B22E-825CA1742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6698" y="2460620"/>
                <a:ext cx="0" cy="195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58C91F1-12B9-D3A6-2587-58A5D47B9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1759" y="2656012"/>
                <a:ext cx="3449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10BCA6D-AE0D-9B57-A7AA-08B392534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216" y="2391020"/>
                <a:ext cx="0" cy="1422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55B9490-9B4C-92C1-FA1C-B60DEDFFA34B}"/>
                  </a:ext>
                </a:extLst>
              </p:cNvPr>
              <p:cNvSpPr/>
              <p:nvPr/>
            </p:nvSpPr>
            <p:spPr>
              <a:xfrm>
                <a:off x="9172581" y="2154524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5983958-A40F-12A3-2460-F8412A1DC23C}"/>
                  </a:ext>
                </a:extLst>
              </p:cNvPr>
              <p:cNvSpPr/>
              <p:nvPr/>
            </p:nvSpPr>
            <p:spPr>
              <a:xfrm>
                <a:off x="10170486" y="2156038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2538E5-561F-3457-1A49-FE286952E78B}"/>
                  </a:ext>
                </a:extLst>
              </p:cNvPr>
              <p:cNvSpPr txBox="1"/>
              <p:nvPr/>
            </p:nvSpPr>
            <p:spPr>
              <a:xfrm>
                <a:off x="9920949" y="235132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+</a:t>
                </a:r>
                <a:endParaRPr lang="ko-KR" altLang="en-US" sz="8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0F278-E7DF-1709-954A-CF7E5EBF7B90}"/>
                  </a:ext>
                </a:extLst>
              </p:cNvPr>
              <p:cNvSpPr txBox="1"/>
              <p:nvPr/>
            </p:nvSpPr>
            <p:spPr>
              <a:xfrm>
                <a:off x="9920948" y="245005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-</a:t>
                </a:r>
                <a:endParaRPr lang="ko-KR" altLang="en-US" sz="800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C361EC7-46DD-CDE2-E59E-460A56D12578}"/>
                  </a:ext>
                </a:extLst>
              </p:cNvPr>
              <p:cNvSpPr/>
              <p:nvPr/>
            </p:nvSpPr>
            <p:spPr>
              <a:xfrm>
                <a:off x="9499792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73790A8-67F0-F423-5E50-F5193E70A6C2}"/>
                  </a:ext>
                </a:extLst>
              </p:cNvPr>
              <p:cNvSpPr/>
              <p:nvPr/>
            </p:nvSpPr>
            <p:spPr>
              <a:xfrm>
                <a:off x="9314553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853CBD6-BE72-8033-AF85-EB0C3C592F97}"/>
                  </a:ext>
                </a:extLst>
              </p:cNvPr>
              <p:cNvSpPr/>
              <p:nvPr/>
            </p:nvSpPr>
            <p:spPr>
              <a:xfrm>
                <a:off x="9852311" y="2516428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A91D67D-4007-51FA-73A8-70A85C43EA6A}"/>
                  </a:ext>
                </a:extLst>
              </p:cNvPr>
              <p:cNvSpPr/>
              <p:nvPr/>
            </p:nvSpPr>
            <p:spPr>
              <a:xfrm>
                <a:off x="10195526" y="2446530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A24AB7-D389-2FC2-1C04-7B56DC661C3C}"/>
                  </a:ext>
                </a:extLst>
              </p:cNvPr>
              <p:cNvSpPr txBox="1"/>
              <p:nvPr/>
            </p:nvSpPr>
            <p:spPr>
              <a:xfrm>
                <a:off x="9358020" y="2250068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0.01 </a:t>
                </a:r>
                <a:r>
                  <a:rPr lang="en-US" altLang="ko-KR" sz="600" b="1" dirty="0" err="1"/>
                  <a:t>uF</a:t>
                </a:r>
                <a:endParaRPr lang="ko-KR" altLang="en-US" sz="600" b="1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38C114-7CFD-3539-C860-89BA6BBAAB37}"/>
                  </a:ext>
                </a:extLst>
              </p:cNvPr>
              <p:cNvSpPr txBox="1"/>
              <p:nvPr/>
            </p:nvSpPr>
            <p:spPr>
              <a:xfrm>
                <a:off x="9138590" y="2668116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100K</a:t>
                </a:r>
                <a:endParaRPr lang="ko-KR" altLang="en-US" sz="600" b="1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4AA7791-BE31-F563-046B-7F5F77C42804}"/>
                  </a:ext>
                </a:extLst>
              </p:cNvPr>
              <p:cNvSpPr txBox="1"/>
              <p:nvPr/>
            </p:nvSpPr>
            <p:spPr>
              <a:xfrm>
                <a:off x="9517977" y="2597707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</a:t>
                </a:r>
                <a:endParaRPr lang="ko-KR" altLang="en-US" sz="600" b="1" dirty="0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E2F5C3-734E-87FB-AD87-B44CEA5FD6FA}"/>
                </a:ext>
              </a:extLst>
            </p:cNvPr>
            <p:cNvSpPr/>
            <p:nvPr/>
          </p:nvSpPr>
          <p:spPr>
            <a:xfrm>
              <a:off x="10142359" y="2823947"/>
              <a:ext cx="1347686" cy="915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5BD7611-2B41-28F7-5CFE-A76D7107C600}"/>
                </a:ext>
              </a:extLst>
            </p:cNvPr>
            <p:cNvSpPr/>
            <p:nvPr/>
          </p:nvSpPr>
          <p:spPr>
            <a:xfrm>
              <a:off x="10141916" y="3736289"/>
              <a:ext cx="134768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자이레이터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회로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119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코일을 통해 흐르면 얇은 판을 여러 겹 붙여 만든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전류 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상호유도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[Mutual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Induction])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연결하면 부하와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전기적 연결이 없어도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이상적인 손실 없는 변압기는 입력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출력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(Step-down)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많고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승압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(Step-up)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변압기에 부하가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코일은 인덕터가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플러그를 빼놓거나 부하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미연결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 전기를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(Ferromagnetic)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철보다 투자율이 높은 실리콘강으로 제작함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전류로 인한 손실을 줄이기 위해 얇은 판을 여러 장 겹쳐 코어를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전류는 각 판 안에서만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머뭄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판은 절연체로 코팅됨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자기 포화를 발생시키기 때문에 교류 전류로 작동시켜야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셸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(shell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폐쇄된 사각형 모양이며 효율이 높지만 제조 비용이 가장 많이 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E-I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 판을 겹치고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아래 위 두 변에 코일을 감거나 가운데 변을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동축으로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감고 직선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판으로 개방 부분을 막아 자기 회로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중간 접점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감소시킴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230VAC/115VAC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공용 전원 어댑터는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230VAC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걸거나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115VAC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입력할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탭을 추가하는 비용은 상대적으로 저렴하여 대다수 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출력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출력 제공을 위해 독립된 코일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개를 이용하기도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점을 찍어 코일의 시작점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같은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위상차가 발생해 신호가 반전됨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중간에 탭을 저지하면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두 출력 신호는 서로 위상이 반대가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점쪽은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 반대편은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반대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같은 위상을 가져 신호가 반전되지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플러그인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권선 수 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1:1,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전자제품을 연결하면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분리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전위차는 무시할 수준이 되어 사고 위험 줄일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단권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(Autotransformer):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코일과 코어로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탭을 이용해 전압 출력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 사이에는 상호 유도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입력과 출력이 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오디오 회로에서 임피던스 매칭에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입력 전압에 비해 아주 약간만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바리악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Variac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와이퍼가 회전하면서 코일의 임의 지점과 접촉하는 방식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임피던스를 갖는 회로의 두 위상 사이에 신호가 전송되면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신호는 부분적 반송되거나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감쇠됨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임피던스가 낮으면 전원에서 많은 전류를 끌어당기는데 전원의 출력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입피던스가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높으면 결과로 전압이 상당히 떨어짐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장치의 입력 임피던스는 그 장치를 구동하는 장치의 출력 임피던스보다 최소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이상이어야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입력단에 연결하는 장치의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 출력단에서 에너지를 전달받는 장치의 임피던스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분할 보빈 형태의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코일이 나란히 놓여 있어 용량 결합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coupling)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최소화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장착형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 매칭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선로 커플링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5 MHz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주파수에서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변의 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0.2’’(0.5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부품값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먼저 전력 처리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고려해야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(W[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(Apparent power)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고려한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최악의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W=0.65 VA(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대략적인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변환하는 정류기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(Rectifier)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공급 전원을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평탄화하는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(Smoothing 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함께 구성해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10" r="-203" b="-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0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전원 공급기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Power Supply)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126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(AC-DC Power Supply)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전류를 직류 전류로 변환하는 장치이고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전압도 함께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조정기형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Regulated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변압기가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전압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3)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결합해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과도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선형 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voltage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 내부 트랜지스터가 포화 상태에 이르기 전 베이스 전류 변화에 따라 선형적으로 응답하기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펄스를 다이오드로 통과시키기 때문에 피크 전류에서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정도의 전압 강하가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리플을 제거하면서 전압을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변환기의 출력은 원하는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민감한 전자기기의 전원용으로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고사양은 실험실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저잡음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처리용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성능이 우수하고 리플이 낮은 출력을 필요로 하는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(Switching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SMPS(Switched-mode power supply)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전력 변압기 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실효 전압을 낮추기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PWM(Pulse width modulation,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변조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신호의 스위치를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변압기를 포함하는 플라이백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(Flyback)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방시이지만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스위칭이 가능해 변압기 크기가 선형 전압 조정기형보다 작음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가볍고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가격이 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효율이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열이 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전자기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(EMI, Electromagnetic interference)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일으킬 수 있어 필터링으로 출력을 보호하고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간섭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전원선으로 되먹임 하지 않게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전원은 고조파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(Harmonics)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발생하여 이것도 차단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전하가 축적됨에 따라 초기 돌입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(Inrush of current)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서지 전류가 생길 수 있어 퓨즈를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6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8030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(DC-DC Converter)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받아 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변환해 출력하는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 효율은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전압 간 차이에 크게 영향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발생 적음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크기 제작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집적회로 패키지로 내부에 고속 스위칭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(Oscillator)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다이오드가 결합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MOSFET(Metal-Oxide Semiconductor Field-Effect-Transistor)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50 kHz ~ 1 MHz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 고주파수로 스위칭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발진 회로의 사용률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 cycle)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변화에 따라 조정됨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Duty cycle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컨버터 출력을 샘플링해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비교기를 이용해 기준 전압과 출력 전압의 차로 오차 전압을 추출하고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다른 비교기에 통과시켜 발진기의 램프 신호로부터 오차 전압 추출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오차가 증가하면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신호의 샘플링 비율을 높임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컨버터 효율의 핵심으로 에너지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방전하고 리플 전류를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벅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(Buck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duty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부스트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(Boost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(1-duty)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buck-boost converter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서로 절연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100 *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/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없거나 최소 규격의 부하일 때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부하에서의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얼마나 많은 입력 전류가 열로 발산되는지 나타내는 정도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12V max 0.3A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컨버터의 효율이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소비 전력은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3.6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0.72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열로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리플과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R/N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측정됨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 잡음을 발생하기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 핀과 출력 핀 가까이에 붙여 주변 영향을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방지해야함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외부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실효 직렬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(ESR)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최대한 낮아야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내구성이 강한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병렬 연결로 사용하는 것도 권장됨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정격 전압은 회로 내 실제 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배가 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흔함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내용은 반드시 지켜야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기타 유도성 부하가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같은 부품들과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함께 연결되면 전압 스파이크로부터 민감한 부품들을 보호하기 어려울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부품은 컨버터에 연결된 도선이나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트레이스에서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영향을 받을 수 있고 잡음을 충분히 억제하기가 불가능해 컨버터 사용이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57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750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 평탄화에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부적절하고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컨버터는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부하없이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전원에 연결하면 과열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확인 해야 함</a:t>
                      </a: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65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37234</TotalTime>
  <Words>15041</Words>
  <Application>Microsoft Office PowerPoint</Application>
  <PresentationFormat>와이드스크린</PresentationFormat>
  <Paragraphs>1312</Paragraphs>
  <Slides>53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1375</cp:revision>
  <dcterms:created xsi:type="dcterms:W3CDTF">2023-11-29T11:04:36Z</dcterms:created>
  <dcterms:modified xsi:type="dcterms:W3CDTF">2024-06-20T16:12:16Z</dcterms:modified>
</cp:coreProperties>
</file>