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34" r:id="rId3"/>
    <p:sldId id="317" r:id="rId4"/>
    <p:sldId id="319" r:id="rId5"/>
    <p:sldId id="320" r:id="rId6"/>
    <p:sldId id="322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6" r:id="rId20"/>
    <p:sldId id="337" r:id="rId21"/>
    <p:sldId id="339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4" autoAdjust="0"/>
    <p:restoredTop sz="94660"/>
  </p:normalViewPr>
  <p:slideViewPr>
    <p:cSldViewPr snapToGrid="0">
      <p:cViewPr>
        <p:scale>
          <a:sx n="75" d="100"/>
          <a:sy n="75" d="100"/>
        </p:scale>
        <p:origin x="-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9936"/>
              </p:ext>
            </p:extLst>
          </p:nvPr>
        </p:nvGraphicFramePr>
        <p:xfrm>
          <a:off x="126230" y="882634"/>
          <a:ext cx="262967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6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: S/W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구현해야할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구현하기 위한 설계도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구현된 실체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8CB96-1DF7-9BF7-9503-AB685E99D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080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D9B6CF-332F-6678-D991-C49DF49E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4944"/>
              </p:ext>
            </p:extLst>
          </p:nvPr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2D033E-4678-1164-41B1-AAB0BC28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19775"/>
              </p:ext>
            </p:extLst>
          </p:nvPr>
        </p:nvGraphicFramePr>
        <p:xfrm>
          <a:off x="126230" y="1701784"/>
          <a:ext cx="66301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매개변수 목록에 실제 값이 전달되지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사용되지 않는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동작에 영향을 주지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후위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매개변수가 내부적으로 사용되도록 규정됨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(operator++(int), operator—(int)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placeholder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자동으로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개발자가 직접 제어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문법적 요구사항을 충족시키기 위한 내부적 구현의 일부임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8C423D1-70A6-8F88-BE77-FE1BED49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79831"/>
              </p:ext>
            </p:extLst>
          </p:nvPr>
        </p:nvGraphicFramePr>
        <p:xfrm>
          <a:off x="123824" y="3139440"/>
          <a:ext cx="246697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hello(const string&amp;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std::bind(hello, "hello world");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hello world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9A61CD-5C03-1F7E-AC27-E2C3F9EE7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5533"/>
              </p:ext>
            </p:extLst>
          </p:nvPr>
        </p:nvGraphicFramePr>
        <p:xfrm>
          <a:off x="2628900" y="3139440"/>
          <a:ext cx="663016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1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a+b+c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func1 = std::bind(sum, std::placeholder::_1,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func1(1)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6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2,3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인자는 고정되고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인자만 변수로 받음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func2 = std::bind(sum, std::placeholder::_1, std::placeholder::_2,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func2(2,3)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Result: 35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가능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*10+c*100;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auto func3 = std::bind(sum, 1, std::placeholder::_2, std::placeholder::_1);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func3(2,3)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std::placeholder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231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고정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func3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인자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59F0-718A-507F-7418-075378F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7667-CF3F-ED51-EA46-B44E1714DA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F13E82-F2E1-592E-9388-F7E0ACAD06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AFDF10-AD7F-A9DF-A5E5-250C851926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5837835-B7A5-ACDD-CA46-423739E1DE3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DF55A-5CBA-DB6D-F178-7C8C0FD7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128"/>
              </p:ext>
            </p:extLst>
          </p:nvPr>
        </p:nvGraphicFramePr>
        <p:xfrm>
          <a:off x="126231" y="882633"/>
          <a:ext cx="683819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Function call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줄이기 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 시점에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전체 코드가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대체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요청이지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명령이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Contain Loop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static variables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Recursive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&amp; No return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Switch/Goto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push/pop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함수에 추가된 변수는 추가 레지스터 소비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함수를 많이 사용하면 동일한 코드가 중복되어 바이너리 실행 파일 크기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암시적으로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실행되기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명시적으로 선언하는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외부에서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call time &gt; Execution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작업에는 실행 시간이 오래 걸려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277ADEE-0C89-432F-C531-FBDAF2F0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4423" y="882633"/>
            <a:ext cx="5101347" cy="330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607E99-CBF9-D899-DBB1-2E986985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7" y="4190165"/>
            <a:ext cx="1734956" cy="2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95E2-3201-8B2C-21A9-10363BBF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63B7E-E20C-77C4-BFC7-562E5B0E0C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3CC533-DF4A-B0C8-121A-967E451E0C6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99194D-1ABD-F962-56E8-65D201E36E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8A44BD2-521A-44F7-11A9-C0F3B99420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667B7C-449C-EA47-B440-68585DCF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1478"/>
              </p:ext>
            </p:extLst>
          </p:nvPr>
        </p:nvGraphicFramePr>
        <p:xfrm>
          <a:off x="204034" y="951221"/>
          <a:ext cx="681278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7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짧은 코드에서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허용하기 위해 도입됨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자체에서 평가되므로 명시적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조건문과 같은 복잡한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[capture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clause] (parameter) {definition of method} (call parameter) -&gt; Return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바깥쪽 범위에서 변수에 접근 가능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capture by reference, value, both(mixed capture)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[&amp;] : Capture all external variables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[=] : Capture all external variables by value,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이용하면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[a, &amp;b] : Capture a by value and b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비어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지역 변수에만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 낮음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발생 가능성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007D69A-04F0-8C81-3933-3182E976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78" y="1207130"/>
            <a:ext cx="3703099" cy="20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6588-C2B8-DBFF-96B4-F7F6AE38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6D350-E7CA-7587-7EAC-DD3277103E0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DCC6AE-4F4B-14D0-CA53-260EE1E6B7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97822D-848A-ADEE-5506-0CA7CE05486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183CB-7591-3D10-32F5-91C16F0F4BE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46B62-8F3E-20CA-D67D-4B7050AB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41119"/>
              </p:ext>
            </p:extLst>
          </p:nvPr>
        </p:nvGraphicFramePr>
        <p:xfrm>
          <a:off x="93644" y="875666"/>
          <a:ext cx="57229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2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v){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 {4, 1, 3, 5, 2, 3, 1, 7};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4;});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4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sort(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[](const int&amp; a, const int&amp; b) -&gt; bool {return a &gt;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count_5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a) {return (a &gt;= 5);});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“ &lt;&lt; count_5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 = unique(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a, int b) {return a ==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v.resize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(distance(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5, 6, 7, 8, 9, 10};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 = accumulate(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+ 10, 1,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j;});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"Factorial of 10 is : " &lt;&lt; f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square =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of 5 is : " &lt;&lt; square(5)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57F2D-99C0-EAD8-45A9-51C47E14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6930"/>
              </p:ext>
            </p:extLst>
          </p:nvPr>
        </p:nvGraphicFramePr>
        <p:xfrm>
          <a:off x="6096000" y="875666"/>
          <a:ext cx="585046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4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8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v1 = {3, 1, 7,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v2 = {10, 2, 7, 16,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[&amp;] (int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v1.push_back(m);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v2.push_back(m);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[v1]()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for (auto p = v1.begin(); p != v1.end(); p++)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*p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[N](int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5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[=](int 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(a &gt;=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" 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D26DC0-8596-E23C-DEB2-40CB43C9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35326"/>
              </p:ext>
            </p:extLst>
          </p:nvPr>
        </p:nvGraphicFramePr>
        <p:xfrm>
          <a:off x="1205697" y="4846134"/>
          <a:ext cx="34988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4 1 3 5 2 3 1 7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4 is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7 5 4 3 3 2 1 1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7 5 4 3 2 1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Factorial of 10 is : 3628800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 of 5 is :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7902EC-3A29-0CB8-EE77-BCA75E31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31440"/>
              </p:ext>
            </p:extLst>
          </p:nvPr>
        </p:nvGraphicFramePr>
        <p:xfrm>
          <a:off x="7134754" y="5893434"/>
          <a:ext cx="37729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5 is : 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5F29F-77EF-AA46-353E-A80E7534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6B076-6420-8467-E504-F28FBE7A88E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&amp; Reference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0D3AB0-3276-C454-7ADD-827DB578B02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2A9C9B-7BC5-CC1D-7BDD-AE97D7C160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E18DDC-CCCE-7028-3210-A0EE8056E2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08A1E3-8F31-3B6B-5E48-9EC2D793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06764"/>
              </p:ext>
            </p:extLst>
          </p:nvPr>
        </p:nvGraphicFramePr>
        <p:xfrm>
          <a:off x="126230" y="882633"/>
          <a:ext cx="743662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6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변수의 메모리 주소를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this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호출에 숨겨진 인수로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본문 내에서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&lt;=, &gt;=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&lt; , 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false,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존재하는 변수의 별칭을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별칭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객체 참조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 시 초기화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34304-FD28-D320-594F-E3F15C43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53D2F-B4A1-EE45-8629-3E2DDEC059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24178B-C583-76CB-8A7D-A151510DF3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BD6A56-30D1-9DAB-5995-4517AAD75F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1CA87B-47C4-FAF2-DD81-CB8197B94C9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C42E11-B62C-5AEC-7DD0-806F75F9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02921"/>
              </p:ext>
            </p:extLst>
          </p:nvPr>
        </p:nvGraphicFramePr>
        <p:xfrm>
          <a:off x="126230" y="882632"/>
          <a:ext cx="74366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문자가 숫자 번 반복되도록 문자열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유용 함수들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swap(), size(), resize(), find(),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clear(),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erase(),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compare(), replace(),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strncmp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strrchr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at(), append(), insert()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iterator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begin(), 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rfind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capacity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 capacity(), resize(),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Manipulation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pos),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배열 생성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Pointer: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2-D array: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[4][10]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class: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Vector 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&lt;string&gt;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Array class: array&lt;string, 4&gt;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Concatenation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Append(): str1.append(“hi”);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 Operator: str1 = str1 + str2;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(str1, str2);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Loop: str3 += str2[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 str3 += str1[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function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4DF67C-C347-51CC-9C83-AD509B14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649" y="882632"/>
            <a:ext cx="2751121" cy="210324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FBD770-8272-ED0F-4893-7CD1125E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98099"/>
              </p:ext>
            </p:extLst>
          </p:nvPr>
        </p:nvGraphicFramePr>
        <p:xfrm>
          <a:off x="10973667" y="888982"/>
          <a:ext cx="109210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17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D9D1-A203-CB86-0F3F-ABE54B31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B114FE-44C9-B4FF-F1CE-87145575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2974421"/>
            <a:ext cx="2947170" cy="374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DB131-D9AF-8764-B442-F947D38F99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564BA-3AD5-4018-BD76-34F7784C65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23F0BA-3B6B-8D87-7D58-FEEFBE3C3B1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F5179C-BBF1-3C35-1C27-A4CE906C8E2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39B4C8-F768-812D-9557-F707987C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28000"/>
              </p:ext>
            </p:extLst>
          </p:nvPr>
        </p:nvGraphicFramePr>
        <p:xfrm>
          <a:off x="126230" y="882633"/>
          <a:ext cx="50934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88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Tokenizing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svaeptr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sregex_token_iterator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 regex = regular expression(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정규식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BBCE80-F17E-6622-FA8D-762E9314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0296"/>
              </p:ext>
            </p:extLst>
          </p:nvPr>
        </p:nvGraphicFramePr>
        <p:xfrm>
          <a:off x="11065502" y="2974421"/>
          <a:ext cx="987568" cy="98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3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DAD6223-7137-A034-8997-E634C692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74" y="829478"/>
            <a:ext cx="2382258" cy="246696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3F946C-9033-B544-0199-57017F38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3409"/>
              </p:ext>
            </p:extLst>
          </p:nvPr>
        </p:nvGraphicFramePr>
        <p:xfrm>
          <a:off x="8192226" y="842177"/>
          <a:ext cx="511506" cy="55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82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A77231F-64F9-C843-E267-5A78AE4A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457" y="829478"/>
            <a:ext cx="3075313" cy="205862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91A2A6-6272-3B3D-5AB7-DB99684F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29626"/>
              </p:ext>
            </p:extLst>
          </p:nvPr>
        </p:nvGraphicFramePr>
        <p:xfrm>
          <a:off x="11248218" y="837945"/>
          <a:ext cx="800618" cy="87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6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6D675348-1084-D3C8-2B6D-77AFF4DF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4" y="3458890"/>
            <a:ext cx="8601075" cy="323850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A1EE1FA-9595-AAD9-48D5-7D0C34E8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56052"/>
              </p:ext>
            </p:extLst>
          </p:nvPr>
        </p:nvGraphicFramePr>
        <p:xfrm>
          <a:off x="7990911" y="3467357"/>
          <a:ext cx="72552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4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83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2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E991-DA1F-ADB7-DAE0-D3E5672E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B9761DC-8E71-3A44-AAA5-FEAB7F6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85" y="2458976"/>
            <a:ext cx="3845365" cy="2981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AE597-9EC1-5AE6-EADC-AC3374B56B2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BA72B5-561A-7925-9A45-E82EE2A4277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DE7F3C-32F6-A226-9288-549678A9342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4A959F-AE97-24E4-E47B-EA6F765158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E6290A-EA92-7B58-3337-8230E0F5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58424"/>
              </p:ext>
            </p:extLst>
          </p:nvPr>
        </p:nvGraphicFramePr>
        <p:xfrm>
          <a:off x="126229" y="882633"/>
          <a:ext cx="74874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unsigned int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()-s[0], 3);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사용한다면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 X  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[pos, size())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D7A0C9-EAC4-98A7-F8B1-9E778F28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8598"/>
              </p:ext>
            </p:extLst>
          </p:nvPr>
        </p:nvGraphicFramePr>
        <p:xfrm>
          <a:off x="11224252" y="2465326"/>
          <a:ext cx="637548" cy="51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823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245ECF8-ECC3-E076-EBA5-75D10544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2451400"/>
            <a:ext cx="3842671" cy="2491834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7BF38B-D50E-50CE-578C-1815A31D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81348"/>
              </p:ext>
            </p:extLst>
          </p:nvPr>
        </p:nvGraphicFramePr>
        <p:xfrm>
          <a:off x="2600581" y="2461025"/>
          <a:ext cx="1356289" cy="5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74A60B03-F50E-3827-AA14-9BA3A9D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27" y="2450509"/>
            <a:ext cx="3650319" cy="352485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7C713-BE3E-D6D3-C302-6223BF26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5226"/>
              </p:ext>
            </p:extLst>
          </p:nvPr>
        </p:nvGraphicFramePr>
        <p:xfrm>
          <a:off x="7301173" y="2458976"/>
          <a:ext cx="511506" cy="36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4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1670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03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E082-30EA-DDAF-E624-36B8976F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93199-710E-EBE9-F507-F8E63C85798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( + Bit Field)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85CF65-25DA-3AFA-771F-D62FBFFE28D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0A6BA0-847A-3D0F-A77D-336EBAFB90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786B-38CB-7D7F-8DAD-B852B9CC41D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C0B5E7-CE65-247E-F5DC-BD654314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64603"/>
              </p:ext>
            </p:extLst>
          </p:nvPr>
        </p:nvGraphicFramePr>
        <p:xfrm>
          <a:off x="126229" y="882632"/>
          <a:ext cx="659207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8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구조체 선언 부분에서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 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처럼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Self Referential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가지는 하나 이상의 포인터를 가진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Difference of C and C++’s 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보유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데이터 멤버만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멤버를 가질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생성자 생성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구조체에 대한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빈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sturct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hiding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상수 멤버 선언과 생성자를 통한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상수 멤버 선언만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8BFC62-97EA-E481-CECD-C3B824A8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82795"/>
              </p:ext>
            </p:extLst>
          </p:nvPr>
        </p:nvGraphicFramePr>
        <p:xfrm>
          <a:off x="6815922" y="882633"/>
          <a:ext cx="5249850" cy="199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95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Limited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Capsulation of various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performance optimization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Anonymous 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멤버에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Union like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정의된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(variant member):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익명 공용체에 정의된 데이터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D1A32F-6513-24E7-4500-D0238E2C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20343"/>
              </p:ext>
            </p:extLst>
          </p:nvPr>
        </p:nvGraphicFramePr>
        <p:xfrm>
          <a:off x="126229" y="4118142"/>
          <a:ext cx="659207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메모리 크기가 아닌 특정 비트 수를 차지하도록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 tag{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public: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bit field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pointer,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E691AD-EE7F-8068-8E77-292017184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91224"/>
              </p:ext>
            </p:extLst>
          </p:nvPr>
        </p:nvGraphicFramePr>
        <p:xfrm>
          <a:off x="5071000" y="2459972"/>
          <a:ext cx="160025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1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4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const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(2),k(3){}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E6E82-D34D-2ACF-7A6F-CA3D0A358310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88160-C275-CF59-4063-9834B78BD4B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1E47C3-C364-BC6E-6FC3-FC0FC9940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24E519C-0EFA-D576-E554-68AF4CBA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18142"/>
              </p:ext>
            </p:extLst>
          </p:nvPr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E8BBA-C99F-AFBA-A02F-C45DDEE4E992}"/>
              </a:ext>
            </a:extLst>
          </p:cNvPr>
          <p:cNvCxnSpPr>
            <a:cxnSpLocks/>
          </p:cNvCxnSpPr>
          <p:nvPr/>
        </p:nvCxnSpPr>
        <p:spPr>
          <a:xfrm>
            <a:off x="5871127" y="3506857"/>
            <a:ext cx="0" cy="18332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1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2FBE-A497-39C1-FD79-92B088E0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715A7-79EE-3BD6-A166-7D49444215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94B5E2-CFE7-6C7C-BE45-94F6583617C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41A35A-C734-941B-156B-18B7671922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B36ABD-7AFB-65EE-1F41-1EBF19602C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3C49E5-D7C1-8972-A582-DF93CB51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15400"/>
              </p:ext>
            </p:extLst>
          </p:nvPr>
        </p:nvGraphicFramePr>
        <p:xfrm>
          <a:off x="126230" y="882633"/>
          <a:ext cx="4425606" cy="88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6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vector, map, 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배열에도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뿐 아니라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normal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4FBECF-3C5E-526D-2D4D-A44D9DD6C3A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E46DF-C7FC-3B7F-A233-C3C6DF93DE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119DD2-7FFD-8FC3-8296-D74D9E89B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AA16E8-EF40-CEDF-B3E9-15FD311058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73A0A6E-7C17-1D04-4F7F-EB94F997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85" y="992835"/>
            <a:ext cx="4793382" cy="5444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BA2A13-28B8-E8BE-131D-D4FBF913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27" y="1963720"/>
            <a:ext cx="3639752" cy="4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4F39-BB26-D85C-161A-CF61C68F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93399-BD60-2C8E-10FC-2AFC6C539FA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473AF7-CAE7-9210-F600-4A7926027C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EB2EA20-098F-A249-90F6-FBE28A2792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C111F3-CC4F-2786-4B9C-0FEFCA63D35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4046DD-178A-3F0E-4E02-5B0462A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52512"/>
              </p:ext>
            </p:extLst>
          </p:nvPr>
        </p:nvGraphicFramePr>
        <p:xfrm>
          <a:off x="126228" y="882632"/>
          <a:ext cx="993217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int* p = new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Memory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충분하지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bad_alloc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 예외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nothrow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delete[]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Malloc vs new &amp; free vs 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미사용해도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0;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exit(0)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메모리 관리를 내부적으로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char*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스마트 포인터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메모리를 할당하고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소멸자에서 메모리 해제를 하도록 코드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251F70-17CF-40B5-AEB2-D2B55D04C41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2A9A3B-1F00-63B8-CF7F-645CE74C50C7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D37663-C8D1-C7A4-4767-E4296AA7F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6DF3902-F4D1-DD09-D848-B7021429AC1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F31E4-95EC-97CF-6DFA-917F02E6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6042"/>
              </p:ext>
            </p:extLst>
          </p:nvPr>
        </p:nvGraphicFramePr>
        <p:xfrm>
          <a:off x="5402168" y="2008270"/>
          <a:ext cx="23532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 = new(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nothrow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(!p){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"Memory allocation failed\n";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54A449-D36B-DD6A-A330-7D93E3D63964}"/>
              </a:ext>
            </a:extLst>
          </p:cNvPr>
          <p:cNvCxnSpPr>
            <a:cxnSpLocks/>
          </p:cNvCxnSpPr>
          <p:nvPr/>
        </p:nvCxnSpPr>
        <p:spPr>
          <a:xfrm flipV="1">
            <a:off x="6324600" y="1845063"/>
            <a:ext cx="0" cy="249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18F9-AF04-BF04-36DE-34324B4E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7C955-1A90-DC3F-7DD1-B74A93D095B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C++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6D1453-5EE7-AB00-5623-BEE3629BC975}"/>
              </a:ext>
            </a:extLst>
          </p:cNvPr>
          <p:cNvGraphicFramePr>
            <a:graphicFrameLocks noGrp="1"/>
          </p:cNvGraphicFramePr>
          <p:nvPr/>
        </p:nvGraphicFramePr>
        <p:xfrm>
          <a:off x="126230" y="882633"/>
          <a:ext cx="5969770" cy="25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4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of C++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OOP(Object-Oriented Programming)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Object, Encapsulation, Polymorphism, Inheritance, Abstraction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Machine Independent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파일은 플랫폼 의존적이지만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작성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Simple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High-Level Language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Popular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Case-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Sensitve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 Based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Dynamic Memory Allocation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Memory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Manament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1535DA-2F09-C2D0-C5E8-44F92A8DE2A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A25AE9-9A97-740F-ED45-2CFCAEB5D6C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505D-42D5-76BC-E8F2-C834EFE02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AB9E11-4939-7A43-A8F7-E373DA94AD8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E8E3F-2326-AFC4-E492-7DE9B4D3EB1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5405CB-26E4-7E4A-F642-0C129914AD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FA27600-2651-9418-CBD8-E6E727CE69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9A2111-DD68-B7CA-7FC4-E4488F87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4471"/>
              </p:ext>
            </p:extLst>
          </p:nvPr>
        </p:nvGraphicFramePr>
        <p:xfrm>
          <a:off x="126228" y="882632"/>
          <a:ext cx="99321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결합하여 해당 함수 외 다른 부분이 데이터에 접근할 수 없도록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컨셉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::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생성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(Default, Parameterized, Copy 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되면 메모리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정보만 표시하고 세부 정보 숨기기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인스턴스에서 다른 동작을 만들도록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 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Super class: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속성이 상속되는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Binding: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응답하여 실행 코드가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빌드 시 함수 호출과 정의를 연결하는 정적 바인딩 단점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 Passing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483848-08DC-C2E2-360D-83CCC17597D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39288F-40AE-E15E-B768-9B6C77CAB8E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B69945-55AB-312E-BDB4-3DF6557FC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1BB27DF-13F7-C54C-0955-05B371064F9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5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3D61-FD00-381E-ECA4-7E46A584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9FB25-931F-9237-89B3-0916DFEE54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644F8A-1930-9B82-7D7A-1CD82F6320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259974-B6D7-1C07-7CCB-372CAF20C20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3A44F2-46DC-43E5-A813-96213EE25A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89B79F-BAB9-053E-BF4D-5703A15B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0755"/>
              </p:ext>
            </p:extLst>
          </p:nvPr>
        </p:nvGraphicFramePr>
        <p:xfrm>
          <a:off x="126228" y="882632"/>
          <a:ext cx="11864560" cy="570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45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0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멤버를 초기화하는데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 데이터 멤버 초기화가 작동하지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사용해야 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non-static const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reference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member object that have no default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base class’s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constructor’s parameter name equals to data member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Performance reason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내부에 할당하는 것보다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이용하는 것이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Narrow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예상치 못한 문제를 방지하려면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 initialization 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 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더 좋음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수행하여 더 작은 크기의 형 변환이 일어나지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755EA1-651B-7184-F4BD-3ECD1CBE242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0E20A-F1BF-EB72-00B1-59A9D27009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3DD5D9-C0D2-97AC-9C4E-BC5F88921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9642078-F27A-D599-844D-27B0832ED4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19ACE8-3F2F-1298-2BA2-4AD4907C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4500"/>
              </p:ext>
            </p:extLst>
          </p:nvPr>
        </p:nvGraphicFramePr>
        <p:xfrm>
          <a:off x="6903486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int j=0): x(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y(j)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294DB7-821B-C1CB-F0DB-35F95DAD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01751"/>
              </p:ext>
            </p:extLst>
          </p:nvPr>
        </p:nvGraphicFramePr>
        <p:xfrm>
          <a:off x="9332275" y="2197514"/>
          <a:ext cx="235325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&amp;t;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&amp;t):t(t)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20;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t1(x);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x = 30;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0457B3-441D-BE36-A554-13A694B1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43966"/>
              </p:ext>
            </p:extLst>
          </p:nvPr>
        </p:nvGraphicFramePr>
        <p:xfrm>
          <a:off x="9332275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const int 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22426FB-AD7D-3219-B379-B243B40F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0709"/>
              </p:ext>
            </p:extLst>
          </p:nvPr>
        </p:nvGraphicFramePr>
        <p:xfrm>
          <a:off x="373482" y="4664117"/>
          <a:ext cx="266786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x;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Base(char a) : x{ a } 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&lt;int&gt;(x);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 b{ 300 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5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9527-E6E9-BD9C-2875-8FF0D0A4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2241C-8C12-7943-BCB7-CAD89C0DC20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76CD2A-4118-DB90-26D3-ACB4A0063D4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6DCC9D-A2FE-7650-63F2-3041F20818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9784A4F-4756-C321-C9C2-2EB184227C8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37FE16-9C51-B813-D903-9CEA97F4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52074"/>
              </p:ext>
            </p:extLst>
          </p:nvPr>
        </p:nvGraphicFramePr>
        <p:xfrm>
          <a:off x="126228" y="853757"/>
          <a:ext cx="5703072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0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정의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확인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붙이는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 생성 확인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}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구조체와 달리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암시적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멤버는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붙고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정의나 호출에는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friend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 기능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Global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 function of other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상호적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0B028F-6B9F-30C0-EE78-1E2C369D82C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85FC08-48AB-8DBB-235D-77571F97E6A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34559C-A006-D82C-ECB7-844FAAF22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A816D2C-962E-B270-5B97-080739CE737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4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3F344-C4E9-C4EF-42F3-49C2D745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32439-2EC7-E592-0499-D263A637EF5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&amp; Destructor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BB0CCA-AA93-3A3B-8FA3-F90CD08F4B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4A20C4-BA29-5B25-279B-662ACF9C1A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77FE4E2-7E45-DE23-A07A-D5D3BA4A10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3EB690-319F-BE46-FB9B-48AAE668B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17878"/>
              </p:ext>
            </p:extLst>
          </p:nvPr>
        </p:nvGraphicFramePr>
        <p:xfrm>
          <a:off x="126226" y="853756"/>
          <a:ext cx="724576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7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6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parameterized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O,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기본 생성자를 암시적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생성자에 자동 추가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X,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주소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암시적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Parameterized: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copy constructor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얕은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(Shallow copy)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때는 같은 메모리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User-defined: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소유할 때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(Deep copy)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연산자도 작성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값으로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컴파일러가 복사본 최적화 허용하기에 복사 생성자 호출 보장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with default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Copy Constructor vs 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기존 객체에서 새 객체를 만들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객체에 대해 메모리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초기화된 객체에 기존 객체의 값이 할당될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 constructor,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Shallow 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변수가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shallow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같은 메모리를 참조하게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Deep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데이터를 복사하여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변수에 대한 새로운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A98166-67A6-9D3A-DE4F-6842684ABD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1AD881-FE29-9583-62C7-E0CE943C79A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147FFA-A509-A1F4-05E3-2EAA83D22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16896F6-3830-A4C7-D839-9EBE3515FF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547755-24F8-2375-A954-E1838A2DA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34084"/>
              </p:ext>
            </p:extLst>
          </p:nvPr>
        </p:nvGraphicFramePr>
        <p:xfrm>
          <a:off x="4302364" y="4557804"/>
          <a:ext cx="26678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t1, t2;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t3 = t1; // ----&gt; (1) Copy Constructor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 = t1; // -----&gt; (2) Assignment Operator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A448DE-BE29-437D-FB6D-AA3B80E8B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037"/>
              </p:ext>
            </p:extLst>
          </p:nvPr>
        </p:nvGraphicFramePr>
        <p:xfrm>
          <a:off x="7568608" y="3866611"/>
          <a:ext cx="4497166" cy="293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1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소멸될 때마다 자동으로 호출되는 인스턴스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~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Overloading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X, const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호출의 역순으로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주소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소멸을 방지하고 싶을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동적할당과 같이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함수를 이용하거나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2CAE7D-BFAF-B878-9DC2-F3D495E10EAE}"/>
              </a:ext>
            </a:extLst>
          </p:cNvPr>
          <p:cNvCxnSpPr>
            <a:cxnSpLocks/>
          </p:cNvCxnSpPr>
          <p:nvPr/>
        </p:nvCxnSpPr>
        <p:spPr>
          <a:xfrm flipH="1">
            <a:off x="3513667" y="4632382"/>
            <a:ext cx="917485" cy="52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49B0029-CDDE-3D4F-E8A1-0BCF227B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430" y="847370"/>
            <a:ext cx="1359456" cy="11361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5543EB-5495-C97A-DE15-72A8C2B279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332" y="808289"/>
            <a:ext cx="1962418" cy="1175218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A038C-A28D-FBE6-5048-6C5CBB15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59176"/>
              </p:ext>
            </p:extLst>
          </p:nvPr>
        </p:nvGraphicFramePr>
        <p:xfrm>
          <a:off x="7861808" y="2057716"/>
          <a:ext cx="3911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Test() {}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Test(const Test&amp; t) {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"Copy constructor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Test&amp; operator=(const Test&amp; t) 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"Assignment operator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*this;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t1, t2;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t2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t3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0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1FC4-699F-5ABB-2A2B-3B201B7B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87021-07D5-95CC-3ECC-8E87924E47D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&amp; this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318E7C-E3D4-79A0-9CC9-EB5DBA2F429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8363A9-BF3C-4B49-B754-834BD79F2E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DCCC3B1-79CD-51D2-F48F-57A8F1CC62E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2E3AC3-C5E1-C81A-DA3B-88CEDF34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62956"/>
              </p:ext>
            </p:extLst>
          </p:nvPr>
        </p:nvGraphicFramePr>
        <p:xfrm>
          <a:off x="126225" y="853756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만들어진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들이 모두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 명시적으로 정의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member / class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독립적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없어도 호출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 수 확인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3674A0-E656-6909-0D1C-8E508DDBB5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4E85AC-EFCA-3948-5755-EBDBB5A8193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FAFDFF-1CE2-F172-A086-19DFBBBCF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9C8EEA3-ECD6-E156-AA38-DB2732D67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E043CB6-1DDB-AD1A-C48C-123025DEE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96598"/>
              </p:ext>
            </p:extLst>
          </p:nvPr>
        </p:nvGraphicFramePr>
        <p:xfrm>
          <a:off x="5634753" y="3381895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F693B3A-9DA6-E6C1-2099-02F006AF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26190"/>
              </p:ext>
            </p:extLst>
          </p:nvPr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478B5B-C129-7AD0-CFCF-8B380DBC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73534"/>
              </p:ext>
            </p:extLst>
          </p:nvPr>
        </p:nvGraphicFramePr>
        <p:xfrm>
          <a:off x="126225" y="3367105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 호출에 숨겨진 인수로 전달됨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함수의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함수는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없이 호출 가능하기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없애려면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this;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객체 참조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 *this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91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98B34-0CBD-BA6D-9B93-404A6246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F87A1-07FF-1C1F-7CA3-6818591A5A3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Class &amp; Nested Class &amp; Enum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812F6D-97E8-65AA-2DA5-5B4FD44C43B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34BC47-337E-50F9-35F5-8E69B4A2DD8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0EF6035-60AF-97E0-700D-117AF9631B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1BB41-9D26-7126-4BAC-2F07A52A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09460"/>
              </p:ext>
            </p:extLst>
          </p:nvPr>
        </p:nvGraphicFramePr>
        <p:xfrm>
          <a:off x="126225" y="853756"/>
          <a:ext cx="65412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내부에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내부에서만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함수는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멤버는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함수의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일반 변수에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열거형은 동일한 이름 공유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변수 이름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열거형 이름을 가질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끼리 비교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암시적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열거형 비교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{va1, val2, …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type {val1, val2, …};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::val1;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38E7B8-9FB5-FA89-9603-2862219448C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3B2914-A4DE-0F36-00DB-17FCBFEBF58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9ABF6D1-A8BF-92CE-93C7-B7F451A02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1F02768-1BEE-5D79-3EAF-0025A0B218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9C9770-95D3-83CD-6899-416E0AD66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78871"/>
              </p:ext>
            </p:extLst>
          </p:nvPr>
        </p:nvGraphicFramePr>
        <p:xfrm>
          <a:off x="8276353" y="3427712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791C95-4250-2AD7-EBEF-296EF3806A9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41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B010C-8AA6-83B4-2D87-A338E95B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22EC5-2405-D7BB-6D28-F94F9A79CDB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Abstraction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82CDC-F48E-7B86-60C3-6EB3ED6CC3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318C23-EFD1-C7DB-3EA4-E30682A0AC9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2AF519-B668-01AE-425F-9C35B9754F1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608FD4-B20C-3CFE-2F42-3894EEFBA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44864"/>
              </p:ext>
            </p:extLst>
          </p:nvPr>
        </p:nvGraphicFramePr>
        <p:xfrm>
          <a:off x="126224" y="853756"/>
          <a:ext cx="969871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87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이를 조작하는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보호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은닉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어떤 함수에도 직접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함수는 멤버 변수만 사용해야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어기면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관리 용이성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 수정 제어에 도움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정보만 표시하고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세부 정보는 숨기는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구현에 대해 필요한 정보만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방지 및 재사용성 높임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independent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구현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AbstractionEncapsultion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정보를 얻는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정보를 포함하는 프로세스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문제가 설계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 레벨에서 해결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문제가 구현 단계예서 해결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원하지 않는 정보를 숨기는 방법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외부로부터 정보를 보호하는 방법과 함께 단일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entity/unit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데이터를 숨기는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접근 수정자를 이용하여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class, 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구현 복잡성 숨김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getter, setter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숨겨짐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추상화는 추상화를 수행하는데 도움이 되는 객체가 캡슐화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객체가 추상화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4DF11D-C5BA-851F-E4BB-1BBA4C3B62F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27FB9-5B51-75CF-1DDF-1452266245B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21238E-2135-B7E1-A27D-294B997B1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3C23759-97F7-73F7-7C30-8F590335335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CEBC4C-2358-787A-D0F1-251D8735830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0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E5CDE-0199-5FAC-86BD-471ABC64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20565-105B-934F-3248-DF5D3E1E35D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1833-4F57-240F-29EF-19050C2EE1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582901-5961-1F44-6252-EDC536E373A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5262F28-6FF0-4574-FBE5-858E3397971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38B7E5-3CDF-9B79-2735-9E01327F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5345"/>
              </p:ext>
            </p:extLst>
          </p:nvPr>
        </p:nvGraphicFramePr>
        <p:xfrm>
          <a:off x="126224" y="853756"/>
          <a:ext cx="838277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이상의 형식으로 표시되는 능력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Compile-time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같되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다른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인자로 사용할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지정해야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&amp;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X(pointer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기본형과 구분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붙어있어도 무시하고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(const,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volatil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바깥쪽에 있는 경우에만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매개변수가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 const()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*T, * const T, * volatile T, &amp; T, &amp; const T, &amp; volatile 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고유한 매개변수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간주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Polymorphism(=Late Binding, Dynamic Polymorphism)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확인을 위해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별로 유지되는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 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인스턴스별로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유지되는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사용하기 위해 두 위치에 추가 코드 작성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생성자에 생성되는 객체의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polymorphic function call code(base class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찾는 코드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polymorphism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derived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 중 하나에 대한 정의가 있을 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함수 호출은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수행됨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추론 후 객체에 바인딩할 함수 호출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pointed/referenced object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Ex. Shape* s;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rec; s = &amp;rec;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Rectangle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B8E76-656B-7448-7E0F-9F35AE58E0F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0E44C9-8ACD-20A1-1891-D8ECFE2FC4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8A1CFC8-59FD-8A50-2FEF-A1D9C8F46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2B0187-38CA-2CF0-0E6C-C61D783353A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4ECCD1-E378-961B-12AC-BCA8C26A7D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5CA0799-FBA3-464C-E14A-CFEBF917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6896"/>
              </p:ext>
            </p:extLst>
          </p:nvPr>
        </p:nvGraphicFramePr>
        <p:xfrm>
          <a:off x="8650214" y="853756"/>
          <a:ext cx="131964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X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f(char);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Y.h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3E7B67B-3694-770A-8FA1-7F73226D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933" y="3244498"/>
            <a:ext cx="3591357" cy="27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80ED-6CB7-D387-FBAA-7A168A9D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F233C-AD85-D05B-56F5-1F607004960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AF6781-4BF9-64E6-A4B0-C18A25FB295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40BFC7-0159-4046-FFF1-E4E283E69FA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B28165E-AB46-A566-1C1E-222C3447BAB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621C8B-2EB4-60A1-DF50-E5F280A0C2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0A5A81-5146-BC89-997F-7A4A9050B4F4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B784BA-0899-18B4-1F98-871514AF2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E4E3B3-B27F-CE58-1133-0433F3C8E1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B7B728-E285-73A0-7931-FAE5F44E51C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6C5819-B5A6-6772-62C9-6E28E4A8E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8995"/>
              </p:ext>
            </p:extLst>
          </p:nvPr>
        </p:nvGraphicFramePr>
        <p:xfrm>
          <a:off x="5515580" y="886140"/>
          <a:ext cx="3137514" cy="508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5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Shape(int l, int w){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length = 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width = 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is call to parent class area\n";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length,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Rectangle(int l = 0, int w = 0) : Shape(l, w){}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area: " &lt;&lt; length * width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(length * width);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sq(5,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rec(4,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&amp;rec;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get_Area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ED4205-8E29-4D8F-5BCE-73A3EE56B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06608"/>
              </p:ext>
            </p:extLst>
          </p:nvPr>
        </p:nvGraphicFramePr>
        <p:xfrm>
          <a:off x="6972393" y="5465679"/>
          <a:ext cx="168070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call to parent class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AFC2E1D-1AD8-C41C-6780-AE10EABEC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83789"/>
              </p:ext>
            </p:extLst>
          </p:nvPr>
        </p:nvGraphicFramePr>
        <p:xfrm>
          <a:off x="8768614" y="887428"/>
          <a:ext cx="3323421" cy="581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your Shape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~Shape(){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"Shape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Rectangle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width,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Width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width;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Height of Rectangle: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height;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Rectangle: " &lt;&lt; height * width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~Rectangle(){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"Rectangle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Square : public Shape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calculate(){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one side your of Square: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side;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"Area of Square: " &lt;&lt; side * side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~Square(){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Destuctor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Call\n";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Shape*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Rectangle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Square 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 = &amp;sq;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S-&gt;calculate();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27FC6B4-C83D-8DFA-0D6D-2B7E2992F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00943"/>
              </p:ext>
            </p:extLst>
          </p:nvPr>
        </p:nvGraphicFramePr>
        <p:xfrm>
          <a:off x="10411335" y="5878447"/>
          <a:ext cx="16807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Width of Rectangle: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Height of Rectangle: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Rectangle: 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one side your of Square: 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 of Square: 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3AE883E-C097-0751-43C5-3171F674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80810"/>
              </p:ext>
            </p:extLst>
          </p:nvPr>
        </p:nvGraphicFramePr>
        <p:xfrm>
          <a:off x="75699" y="886140"/>
          <a:ext cx="231173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Parent*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7C77490-916B-3C26-1C52-CB30B433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75536"/>
              </p:ext>
            </p:extLst>
          </p:nvPr>
        </p:nvGraphicFramePr>
        <p:xfrm>
          <a:off x="1270844" y="3256104"/>
          <a:ext cx="111659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86F9CE-153D-EC43-C11D-065BAC88C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9201"/>
              </p:ext>
            </p:extLst>
          </p:nvPr>
        </p:nvGraphicFramePr>
        <p:xfrm>
          <a:off x="75698" y="3996672"/>
          <a:ext cx="2292489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Child_Derived.Parent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9F44614-608C-27B6-05B0-DF45D30BB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75199"/>
              </p:ext>
            </p:extLst>
          </p:nvPr>
        </p:nvGraphicFramePr>
        <p:xfrm>
          <a:off x="105981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A54FFD-8F0E-C0B5-D9AD-718F49B0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04272"/>
              </p:ext>
            </p:extLst>
          </p:nvPr>
        </p:nvGraphicFramePr>
        <p:xfrm>
          <a:off x="2460890" y="3996672"/>
          <a:ext cx="2341808" cy="2766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0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530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Child : public Parent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Function"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Parent::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Child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Child_Derived.GeeksforGeeks_Print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86199A7-2CF1-7C82-15C8-ED9071CA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49270"/>
              </p:ext>
            </p:extLst>
          </p:nvPr>
        </p:nvGraphicFramePr>
        <p:xfrm>
          <a:off x="3494328" y="6259956"/>
          <a:ext cx="13083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68D4CAC-BAD2-09AE-2695-D1AB7BF3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8094"/>
              </p:ext>
            </p:extLst>
          </p:nvPr>
        </p:nvGraphicFramePr>
        <p:xfrm>
          <a:off x="2460890" y="886140"/>
          <a:ext cx="298123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2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21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virtual 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base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show()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 derived class"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-&gt;base::print();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73C8825-9A3A-64E4-29F4-DA86CAE0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04547"/>
              </p:ext>
            </p:extLst>
          </p:nvPr>
        </p:nvGraphicFramePr>
        <p:xfrm>
          <a:off x="4325532" y="3263580"/>
          <a:ext cx="111659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5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derived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base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8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9A280-F019-2C90-24AE-1D21D2529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D80FF4-60DF-A57F-0C4C-CB3A392D215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737BF7-3717-1448-BBD0-47971AD874C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3DC04F-63D1-5CCB-526F-644B8BF6FC6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FDAB1B-C54D-7B67-0625-900EC5D4624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956747-B978-4770-B47D-8FD0C9C64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60033"/>
              </p:ext>
            </p:extLst>
          </p:nvPr>
        </p:nvGraphicFramePr>
        <p:xfrm>
          <a:off x="126224" y="853756"/>
          <a:ext cx="539404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연산자를 재정의해도 원래 의미는 안 바뀜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의미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단항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연산자 인수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구현된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함수로 선언했을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=, (), [], -&gt;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비정적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typeid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::(scope resolution)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.(dot)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.*(pointer to member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?:(ternary operator)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적어도 하나는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user-defined class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아닐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변환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overloaded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연산자는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method/global method)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인자로 호출 가능한 모든 생성자는 변환 생성자로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중인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암시적 변환에도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85F618-B64B-F51B-AA6B-BF0AAEB3E86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7B088-6997-93C0-0746-D3DEF1E2625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1D314A9-A8E6-2D4B-9449-F13F132F3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1A340A-9D51-E2AA-10E5-358CDD9F8C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0C8152-2781-9B0C-13CF-826457B1E0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003D81C-42EC-8DF5-C3CB-5FC995907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40842"/>
              </p:ext>
            </p:extLst>
          </p:nvPr>
        </p:nvGraphicFramePr>
        <p:xfrm>
          <a:off x="5622432" y="853756"/>
          <a:ext cx="344479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real,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 = 0,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real = 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obj){ // Method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Complex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real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obj.real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friend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real &lt;&lt; "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c1,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const&amp; c2){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(c1.real + c2.real, c1.imag + c2.imag);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Method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operator+(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&amp;,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c3.real = c1.real + c2.real;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c3.imag = c1.imag + c2.imag;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c3;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c1(10, 5), c2(2, 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c3 = c1 + c2;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c3.print();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 + c2;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는 내부적으로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c3 = c1.operator+ (c2)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 됨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D3289D-70B1-7BED-94D8-456B7451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9776"/>
              </p:ext>
            </p:extLst>
          </p:nvPr>
        </p:nvGraphicFramePr>
        <p:xfrm>
          <a:off x="2075472" y="5196903"/>
          <a:ext cx="344479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486384">
                  <a:extLst>
                    <a:ext uri="{9D8B030D-6E8A-4147-A177-3AD203B41FA5}">
                      <a16:colId xmlns:a16="http://schemas.microsoft.com/office/drawing/2014/main" val="3666594497"/>
                    </a:ext>
                  </a:extLst>
                </a:gridCol>
              </a:tblGrid>
              <a:tr h="149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197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Fraction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num, den;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Fraction(int n, int 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num =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den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operator float() const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float(num) / float(den);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Fraction f(2,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float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3C38B8-CBBC-70D4-FA7A-43D4AF62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42716"/>
              </p:ext>
            </p:extLst>
          </p:nvPr>
        </p:nvGraphicFramePr>
        <p:xfrm>
          <a:off x="9186400" y="853756"/>
          <a:ext cx="280246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x,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int j 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x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y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", y = " &lt;&lt; y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Point t(20, 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 = 30; // Member x of t becomes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24DBF2-2A1F-B591-BC81-D45503C24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94281"/>
              </p:ext>
            </p:extLst>
          </p:nvPr>
        </p:nvGraphicFramePr>
        <p:xfrm>
          <a:off x="9182159" y="3607116"/>
          <a:ext cx="2836485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Distance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feet,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Distance(int f,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this-&gt;feet = f;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this-&gt;inch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operator-(){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feet--;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inch--;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"Feet, Inches: " &lt;&lt; feet &lt;&lt; "'" &lt;&lt; inch;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Distance d1(8, 9);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-d1;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d2 = -d1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작동 안함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(-)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return;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떄문에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EE3A-D03E-ECCC-DB98-21E13AF2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D934E-EA29-6AF0-91ED-356E12C6FAF2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(1)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E9D905-4AB9-E0E6-D10E-9A29A56B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96716"/>
              </p:ext>
            </p:extLst>
          </p:nvPr>
        </p:nvGraphicFramePr>
        <p:xfrm>
          <a:off x="126229" y="882633"/>
          <a:ext cx="829792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9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1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정의하는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영역을 제공하는데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 간 이름 충동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 Code declarations like ‘int a’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(void add(){})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classes ( class student{};)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선언은 전역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액세스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정의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using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resolution operator(::)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Extending namespace(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실제로 동일하고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정의되었을 뿐임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Unnamed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컴파일러에 의해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내에서만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선언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namespace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al = name1::name2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Inline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식별자가 상위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식별자인 것 처럼 동작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inline namespace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장황한 표현 피하기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(using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라이브러리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A6882C-B306-B109-8094-08344E4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60609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607A98-0D79-E36E-DEB1-F3E768EE5B6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01FF3A-4543-27C2-F7A1-0FC60061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877"/>
              </p:ext>
            </p:extLst>
          </p:nvPr>
        </p:nvGraphicFramePr>
        <p:xfrm>
          <a:off x="8591637" y="929914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ED4D86-C2D7-D22C-573C-B348EAF4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0907"/>
              </p:ext>
            </p:extLst>
          </p:nvPr>
        </p:nvGraphicFramePr>
        <p:xfrm>
          <a:off x="8591637" y="3710283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6B34BA8-E774-F54F-99A6-D75F8E0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62" y="976376"/>
            <a:ext cx="2565816" cy="22694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DC3BC7-F2AE-3242-8E66-B32E2957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2640"/>
              </p:ext>
            </p:extLst>
          </p:nvPr>
        </p:nvGraphicFramePr>
        <p:xfrm>
          <a:off x="10802219" y="5956575"/>
          <a:ext cx="1285180" cy="4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449E1B-8A80-6D39-ED1A-96141B69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49916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6A458-C87C-D2DD-8F61-F78A12B0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3949"/>
              </p:ext>
            </p:extLst>
          </p:nvPr>
        </p:nvGraphicFramePr>
        <p:xfrm>
          <a:off x="10913547" y="3152798"/>
          <a:ext cx="1173852" cy="4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29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0477DAE-2F37-D813-A2C1-314C8ED56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57541"/>
              </p:ext>
            </p:extLst>
          </p:nvPr>
        </p:nvGraphicFramePr>
        <p:xfrm>
          <a:off x="5579105" y="3370897"/>
          <a:ext cx="276498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382493">
                  <a:extLst>
                    <a:ext uri="{9D8B030D-6E8A-4147-A177-3AD203B41FA5}">
                      <a16:colId xmlns:a16="http://schemas.microsoft.com/office/drawing/2014/main" val="2588003860"/>
                    </a:ext>
                  </a:extLst>
                </a:gridCol>
              </a:tblGrid>
              <a:tr h="16928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620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ns1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namespace ns2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var =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ns1::var;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 10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ns1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ns2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namespace ns3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var =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using namespace ns3;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ns2;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ns1::var;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Result: 10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1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1CA9-CB0C-8E29-5AD9-2FBEA362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A1F64-11A4-A8CE-401E-D9AFFEF42C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D47552-D3FA-BB80-47AF-172FA0183BA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FBE757-9CE7-FB0B-4765-5648287517E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129F1A-892E-2250-E296-13D5B135DC0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E4D4A8-4E86-8869-4A94-73D76146DCC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718F42-4A1A-9958-F3DC-4A8C238EC576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FE33A4D-F29E-B937-6357-DA63FDC9C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0FFEA-14C1-5C1E-1FFC-2A3D584220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575C8E-232D-20DA-0472-BA91C64A0DB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26D7F17-08C8-5CE0-0450-9BFC44056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80935"/>
              </p:ext>
            </p:extLst>
          </p:nvPr>
        </p:nvGraphicFramePr>
        <p:xfrm>
          <a:off x="123824" y="853756"/>
          <a:ext cx="265324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2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overload() : count(4)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operator++() { count = count + 1;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BB5DF3-3D84-77DB-7941-53F151D4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14818"/>
              </p:ext>
            </p:extLst>
          </p:nvPr>
        </p:nvGraphicFramePr>
        <p:xfrm>
          <a:off x="2884671" y="853756"/>
          <a:ext cx="283648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4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: count(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operator++(int) { return (count++);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operator++()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 = count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Display()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"Count: " &lt;&lt; 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post(5);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pre(5);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pre =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I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post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"Results of post increment   =  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here we see difference  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i.Display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Pre/Post increment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I   = 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preincrement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=  Count: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Results of post increment   =   Count: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 results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, here we see difference   :   Count: 9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C0E1580-9ABA-7A8D-FFC7-A3EDB2C8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94580"/>
              </p:ext>
            </p:extLst>
          </p:nvPr>
        </p:nvGraphicFramePr>
        <p:xfrm>
          <a:off x="123824" y="3181406"/>
          <a:ext cx="19580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0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2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062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overload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a[3];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j, int k){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a[0]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a[1]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a[2] =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operator[](int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return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overload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2, 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 2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B79F1DD-3144-64C8-865C-03F660F29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72602"/>
              </p:ext>
            </p:extLst>
          </p:nvPr>
        </p:nvGraphicFramePr>
        <p:xfrm>
          <a:off x="5881184" y="853756"/>
          <a:ext cx="38114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4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GFG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GFG(int j) { num = j;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operator-&gt;(void) { return this;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 T(5);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GFG*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=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Accessing num using -&gt;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"T-&gt;num = " &lt;&lt; T-&gt;num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T.operator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-&gt;()-&gt;num;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-&gt; Operator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T.num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Ptr-&gt;num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pt-B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T-&gt;num = 5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9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743CC-0BDF-D30A-088C-9D4ABF8D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0A3E5-7EE4-926A-CEE0-78C8EE1CA1B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0DBC45-9088-9B77-0739-E66ED141AEC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6B551FC-A049-03AC-2349-4E5B61CF3EB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27C7F66-805F-B13A-3706-0139EC3304B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28A6D7-D366-CD94-1BE5-6E3AB95B3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68022"/>
              </p:ext>
            </p:extLst>
          </p:nvPr>
        </p:nvGraphicFramePr>
        <p:xfrm>
          <a:off x="126224" y="853757"/>
          <a:ext cx="539404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17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함수나 함수 포인터처럼 처리될 수 있는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함수보다 빠름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가진 함수를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B03636-898B-44D7-6C89-326E8BFA052B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9A095A-7EB9-CDAC-B193-351EF5CE309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DD275F-C0C4-398B-077D-471E13D69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950535-C1BE-12C9-6940-C779B5B8607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D457D1-6DA0-2CE2-E995-260242BE1E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230235B-9AA5-F8DA-51B2-DB8EFF9A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59636"/>
              </p:ext>
            </p:extLst>
          </p:nvPr>
        </p:nvGraphicFramePr>
        <p:xfrm>
          <a:off x="5622432" y="853756"/>
          <a:ext cx="344479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7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increment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increment(int n) : num(n) {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operator ()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const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num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increment(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increment obj(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to_add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transform(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arr+n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38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08BDA-32D6-D306-9AF0-BD3FC958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C0006-F269-4D62-CDA8-3DC8FDD2AB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58B1B9-469E-C05B-E0D4-60C5E6987A3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BD5C6D-A118-5CF9-988A-DC99D42B680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435FC8E-E059-B929-7766-07E0A7DA3BF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1CD437-3762-A818-55A1-C5E634571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31266"/>
              </p:ext>
            </p:extLst>
          </p:nvPr>
        </p:nvGraphicFramePr>
        <p:xfrm>
          <a:off x="126223" y="853756"/>
          <a:ext cx="866857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5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속성과 특성을 파생시키는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만드는 기능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class(=derived class):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Super class(=base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access-specifier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base_class_name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  access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동작하지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접근은 상속받지 않지만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부모 객체를 상속받음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기본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mode: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상속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멤버 함수를 통해서만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객체로는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Multi-level(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A{}; class B : public A{}; class C : public B{};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Multiple(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derived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derived_name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classs_x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생성자는 상속된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순서대로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Hierarchical(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single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Hybrid(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하이브리드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상속을 결합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Multipath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상속받은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상속받은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(Ambiguity)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scope resolution(::)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 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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상속 받을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상속받기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73D9B-3B89-7341-A6A3-0DD4DB2ABC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2D3FF-FBDF-C46F-796C-9A13E633B6D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D89051-604B-FB7F-B49B-EC5C5A2F6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3E45B17-4B3C-06AA-397C-E7F2A1A065B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762B1B-A33D-0972-4CF6-A47B0A0F2A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1EEA109-64F4-8837-A020-3E6B182D5E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2060" y="3716167"/>
            <a:ext cx="3184142" cy="122989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B125BD3-D965-75AB-5453-01798A55D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07964"/>
              </p:ext>
            </p:extLst>
          </p:nvPr>
        </p:nvGraphicFramePr>
        <p:xfrm>
          <a:off x="9194640" y="861060"/>
          <a:ext cx="2724111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public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obj.a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 // Statement 1,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 = 100;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40;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b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c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d 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obj.d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'\n';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from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d: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30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AB3B4-6CC1-DE84-494F-96A14977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C1A9B-F0C7-B3BE-2229-99D0BEF94FE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273BBF-6D73-CF1D-B0AD-0340D8BD9C2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F13B83-7361-38DE-70AB-DAFB3FB3C6D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BB983FF-534D-2A3A-C5F8-7818AD7D63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3C33FE-8986-A6B1-8084-393A114E3DD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FE8DC4-2540-4F4F-A120-7C1E866DDB9C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BDDD456-A701-6732-5D2F-FCD4C16BB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68CF5CD-317C-AD91-8923-B071ACF3073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083482-D89A-E38E-B59A-0319FD404B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2F0C4B-B5DF-5240-A6D1-5CF48974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94483"/>
              </p:ext>
            </p:extLst>
          </p:nvPr>
        </p:nvGraphicFramePr>
        <p:xfrm>
          <a:off x="123823" y="861060"/>
          <a:ext cx="2958043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public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= " &lt;&lt; object1.getPVT()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object1.pub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5F111A5-BE7D-9785-DC24-29B53510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47755"/>
              </p:ext>
            </p:extLst>
          </p:nvPr>
        </p:nvGraphicFramePr>
        <p:xfrm>
          <a:off x="3180209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protected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647B2C-139C-08E0-B107-C95DDEE32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86439"/>
              </p:ext>
            </p:extLst>
          </p:nvPr>
        </p:nvGraphicFramePr>
        <p:xfrm>
          <a:off x="6236597" y="861060"/>
          <a:ext cx="295804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pub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pvt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private Base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getPub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pub;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PrivateDerived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"Private cannot be accessed."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"Protected = " &lt;&lt; object1.getProt()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"Public = " &lt;&lt; object1.getPub()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cannot be accessed.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8E301A1-9466-955B-EFF6-E049F2EB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75420"/>
              </p:ext>
            </p:extLst>
          </p:nvPr>
        </p:nvGraphicFramePr>
        <p:xfrm>
          <a:off x="9287131" y="861060"/>
          <a:ext cx="2729602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6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A1{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A1()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A1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A2{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base class A2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S: public A1, virtual A2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S(): A1(), A2()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of the derived class S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 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base class A1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 of the derived class 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1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C8AD-C864-EB6F-F55B-8177B494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B4B57-C4C7-5630-B114-C854B80B650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8D51E-486F-82E1-C960-91BDB1FCB9E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5E396A-66A0-F705-57D0-40E630DCF87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D64BE4-7E70-CC25-8EF3-EA2A4CE66EC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242B5A-8DB9-F1B2-F5F8-C45160CB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11783"/>
              </p:ext>
            </p:extLst>
          </p:nvPr>
        </p:nvGraphicFramePr>
        <p:xfrm>
          <a:off x="75423" y="853756"/>
          <a:ext cx="748531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31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5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다시 정의되는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참조하는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사용된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관계없이 객체에 대한 함수가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(class 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const, volatile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내에서만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polymorphism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달성하는데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Prototype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것은 필수가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수 있지만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object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pointer(VPTR)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가리키는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삽입됨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VPTR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여부 관계없이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static array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멤버로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(VTABLE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포함된 각 가상함수 주소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느림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오래 걸리고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어떤 함수가 호출될지 알 수 없어 최적화가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호출되는 위치 파악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인자가 사용되지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누락된 인수를 발견하면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대체하고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 여부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해결되어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ref/pointer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사용하여 호출하면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class’s function call)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8F13DE-5B9F-8E9C-0C82-797CE973747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BD50D3-B61B-2CC5-72D7-F03A99BD374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D33202F-3130-64E2-EF63-65BD703CAF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F7A833A-0005-FE9D-C618-7FFFF998C69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898639-384E-3F72-2C55-786A11A882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ED524D-7DA3-AB84-E2E3-0134CB1AC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5912"/>
              </p:ext>
            </p:extLst>
          </p:nvPr>
        </p:nvGraphicFramePr>
        <p:xfrm>
          <a:off x="7620296" y="853756"/>
          <a:ext cx="2161921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9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"base-3\n";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fun_4()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fun_1()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"derived-1\n";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fun_2()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"derived-2\n";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fun_4(int x)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"derived-4\n";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&amp;obj1;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p-&gt;fun_1();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p-&gt;fun_2();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p-&gt;fun_3();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p-&gt;fun_4();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8359D6-8B4F-53A1-92B0-199BA0CF4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03818"/>
              </p:ext>
            </p:extLst>
          </p:nvPr>
        </p:nvGraphicFramePr>
        <p:xfrm>
          <a:off x="9822730" y="853756"/>
          <a:ext cx="233751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51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 =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int x = 10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주어도 출력 동일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fun(int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"Derived::fun(), x = " &lt;&lt; x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bp = &amp;d1;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bp-&gt;fun();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Derived::fun(), x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default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 변경 방법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fun(int x = 10) override {...}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2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360CA-81AB-777E-ABE7-09DAAD5B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1B023-59E4-AE82-A131-66F867C9FD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73F26C-06EC-24C4-B719-EABBB3D3596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C9E69A-1F6E-F958-3F6D-7271089664D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9A55945-F6FE-7B78-2F86-906EC1A5A6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7F4730-A913-E5CA-5A54-B8A9ADDEB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75356"/>
              </p:ext>
            </p:extLst>
          </p:nvPr>
        </p:nvGraphicFramePr>
        <p:xfrm>
          <a:off x="75423" y="853757"/>
          <a:ext cx="71619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4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삭제하면 정의되지 않은 동작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만드는 것은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생성자가 초기화되지 않거나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프로그램이 실행되지 않는 문제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분리하는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Factory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동작하도록 하기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Factory method: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생성을 대행해주는 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 생성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E08608-1AD9-6D04-54D8-D960003CABDD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994C8C-D3F8-6D68-99BC-C9F727517998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2DC08D0-89B9-F5A4-1C6E-8972A31EC3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B34DA1C-E673-58A5-E92F-433FA60C8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F194C9-388D-A228-8F1F-442041FC6E9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E4C1BF-6F81-EF5D-A5A9-0A5A1E335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75718"/>
              </p:ext>
            </p:extLst>
          </p:nvPr>
        </p:nvGraphicFramePr>
        <p:xfrm>
          <a:off x="1687188" y="2894462"/>
          <a:ext cx="302230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30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70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base\n";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base\n"; }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"Destructing derived\n";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derived *d = new derived();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base *b =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==&gt;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base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Constructing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derived &lt;--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virtaul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여부에 따라 출력 여부 다름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Destructing 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67F1F1-30C8-3E9D-8D3C-D2E2C1696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5258"/>
              </p:ext>
            </p:extLst>
          </p:nvPr>
        </p:nvGraphicFramePr>
        <p:xfrm>
          <a:off x="4954621" y="2913797"/>
          <a:ext cx="7161956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9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580978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1976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566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Derived1"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Derived2"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destroyed"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"Action from Derived3"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DisplayAction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53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C11CF-3379-4226-8440-1602B9E79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A5296-C301-48CA-B8BA-76423CAB4CDB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81C186-D475-B78A-7690-B25056D557F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ACDA29-38F1-3764-45C7-ED39B6927F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DCA1CF3-1A0E-36C7-3E61-4E53E8AB9F4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BBC4ED-9B7C-F699-59DF-66E379F6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84688"/>
              </p:ext>
            </p:extLst>
          </p:nvPr>
        </p:nvGraphicFramePr>
        <p:xfrm>
          <a:off x="75423" y="853757"/>
          <a:ext cx="716195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1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Copy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virtual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생성된 객체에 객체를 복사하려는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복사 생성자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객체를 복사할 수 있는 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A68282-AA1A-8EE8-EBD8-F8B993E5EB6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51E0FC-8C28-2859-40D0-AE1B6EE6C40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B883311-83DC-A727-C589-BD2E60273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D150FD5-211E-E96C-EC74-EA98DA5B47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AA55A4-D80D-DC6A-6052-687E1BED20B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9C2B3F9-A31B-8127-A0AC-25B42600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94651"/>
              </p:ext>
            </p:extLst>
          </p:nvPr>
        </p:nvGraphicFramePr>
        <p:xfrm>
          <a:off x="123824" y="1735768"/>
          <a:ext cx="8255778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8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4127889">
                  <a:extLst>
                    <a:ext uri="{9D8B030D-6E8A-4147-A177-3AD203B41FA5}">
                      <a16:colId xmlns:a16="http://schemas.microsoft.com/office/drawing/2014/main" val="2739822163"/>
                    </a:ext>
                  </a:extLst>
                </a:gridCol>
              </a:tblGrid>
              <a:tr h="2035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423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Base *Create(int id); // The "Virtual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Base *Clone() = 0; // The "Virtual Copy Constructor"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Derived1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Derived1(const Derived1&amp;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~Derived1()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"~Derived1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"Derived1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Derived1(*this);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Derived2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Derived2(const Derived2&amp;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~Derived2()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"~Derived2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"Derived2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Derived2(*this);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Derived3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Derived3(const Derived3&amp;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rhs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created by deep copy"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~Derived3()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"~Derived3 destroyed"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"Derived3 Attributes Changed"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*Clone() { return new Derived3(*this);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*Base::Create(int 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 id == 1 )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 id == 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new Derived3;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User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User() :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 (input !=  1) &amp;&amp; (input !=  2) &amp;&amp; (input !=  3)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"Enter ID (1, 2 or 3 only):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input;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Base::Create(input);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~User()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Action()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-&gt;Clone();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ChangeAttributes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pNewBase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pBase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 *user = new User();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user-&gt;Action();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user;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0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8E1D-6872-74F2-8D2D-1EA70E1C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97642-DD19-75E0-0A8B-3BFA35AAFE5E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– (4)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2E8C90-A425-3882-8EA9-1C1CC85C616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B6337F-C284-C48D-AA1C-FFA8FB0C37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2B9668F-0A7A-7B7A-DE03-758BC0D9BA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39AC80-14BE-F4EB-79CB-00A85BAD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21727"/>
              </p:ext>
            </p:extLst>
          </p:nvPr>
        </p:nvGraphicFramePr>
        <p:xfrm>
          <a:off x="75422" y="853756"/>
          <a:ext cx="582320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구현을 모르기 때문에 모든 함수의 구현을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생성할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abstract class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생성자를 포함할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정의할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(Ex.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ShapeClass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 virtual void Draw()=0; })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destructor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Function(=Abstract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구현이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pure 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할당하여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virtual type name(parameter)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순수 가상 소멸자의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body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작성해줘야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(Overriding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역순으로 호출되기 때문임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먼저 호출되고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소멸자가 호출됨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RTTI(Run-Time Type Information)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정보를 노출하는 메커니즘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실행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Runtime cast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확인하는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Upcasting: 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pointer/ref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casting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 class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C8FADF-BB09-CE57-1F60-42F8495D11A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CC87A4-71D1-C098-9FAA-9B4811D74DB5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47873EF-AEF8-9D44-B8A1-2D292C115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3F2597-4CAF-54A9-24AE-2195A585A20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1EB82-ACFC-627E-82AD-0868CE80B93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D2FE7E-8B27-0E19-E0E8-E36836181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72112"/>
              </p:ext>
            </p:extLst>
          </p:nvPr>
        </p:nvGraphicFramePr>
        <p:xfrm>
          <a:off x="6022928" y="85375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x;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fun()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"fun()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d.fun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fun() called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C667D2-C616-0CC8-E487-4F32404F7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59762"/>
              </p:ext>
            </p:extLst>
          </p:nvPr>
        </p:nvGraphicFramePr>
        <p:xfrm>
          <a:off x="8270519" y="853756"/>
          <a:ext cx="37033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= 0; // Pure virtual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Base::~Base() {std::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"Pure virtual destructor is called";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"~Derived() is executed\n";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b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B75330-FE38-D3BC-8BB4-5DD948E35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0208"/>
              </p:ext>
            </p:extLst>
          </p:nvPr>
        </p:nvGraphicFramePr>
        <p:xfrm>
          <a:off x="6022927" y="4297996"/>
          <a:ext cx="21116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fun()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 : public B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B* b = new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D* d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&lt;D*&gt;(b);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(d !=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"works";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"cannot cast B* to D*";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EF17B5E-7DC7-934C-61E2-2284708AD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2599"/>
              </p:ext>
            </p:extLst>
          </p:nvPr>
        </p:nvGraphicFramePr>
        <p:xfrm>
          <a:off x="8270519" y="2956876"/>
          <a:ext cx="378272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"base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show()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"show()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base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derived : public base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derived() : base()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constructor\n";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~derived()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"derived class destructor\n";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virtual 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"print() called on derived class\n";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"printing with base class pointer\n";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base*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derived();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-&gt;show();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delete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printing with base class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constructor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show() called on base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print() called on derived class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derived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class destructor // Line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2499B71-7145-71CA-FA72-0A15F85E7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6427"/>
              </p:ext>
            </p:extLst>
          </p:nvPr>
        </p:nvGraphicFramePr>
        <p:xfrm>
          <a:off x="10192983" y="2316796"/>
          <a:ext cx="178087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~Derived() is executed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Pure virtual destructor is called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23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EE13-2721-6FE2-B26F-BB17E395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5CD97-5DD6-C1A6-A93D-C67DAB8F0D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A841CB-B980-A367-8783-9CA01903694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523273-E9E5-35C2-DBD3-3F9382A2855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76343F9-56B2-03AC-1F31-15695B7D1E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B09E70-775C-56FD-5361-E26AA8EAA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34883"/>
              </p:ext>
            </p:extLst>
          </p:nvPr>
        </p:nvGraphicFramePr>
        <p:xfrm>
          <a:off x="75420" y="853756"/>
          <a:ext cx="11977826" cy="58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8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3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Exception: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프로그램이 실행되는 동안 발생하는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 또는 비정상적 조건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Synchronous: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데이터의 실수로 인한 문제 발생 또는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나누는 등 프로그램이 현재 작업 중인 데이터 유형을 처리할 수 있는 장비를 갖추지 못한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Asynchronous: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디스크 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키보드 인터럽트 등 프로그램의 제어를 벗어난 예외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try{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SomeExceptionType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(“message”); } catch(Exception e1){}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try: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예외를 발생시킬 수 있는 코드 블록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catch: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 실행되는 코드 블록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throw: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함수 종료하고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찾음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처리 코드와 일반 코드 분리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메소드는 자신이 선택한 예외만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 유형 그룹화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예외를 잡기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catch-all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catch(...)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Primitive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implicit type conversion X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없으면 비정상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sub class exception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 exception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예외가 확인이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예외를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했는지 여부를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try/catch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throw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사용하여 다시 예외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try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모든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catch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제어권이 넘어가기 전 파괴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 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종료 지점이 생성되어 디버깅이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어려워짐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처리가 수행되지 않으면 리소스 누출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 사용 방법에 대한 표준이 없어 다양한 변형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&lt;exception&gt;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에 정의된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Exception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계층 구조로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exception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기능을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재정의하여 사용자 정의 예외를 정의할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Unwinding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call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entry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제거하는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소멸자를 호출하는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프로세스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발생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exception handler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위의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지워짐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61B657-2952-3263-6DBB-CE3F776B10FF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16AF84-2D8B-E372-AFA6-C803780B840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306EDCD-482A-AB33-5F79-234E39C07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7FADB4E-6A07-C8F5-558D-A644D3B7341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A4066C-9AE2-7CA7-6893-9F2C8D5F1E3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343F03-23A9-E34B-2F50-6F45D8E5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61417"/>
              </p:ext>
            </p:extLst>
          </p:nvPr>
        </p:nvGraphicFramePr>
        <p:xfrm>
          <a:off x="6113333" y="2255204"/>
          <a:ext cx="278456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56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&lt;exception&gt;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Exceptions : public exception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const char* Except() const throw 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{ return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try { throw Exceptions(); 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catch(Exceptions&amp; it)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Customised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Exception caught"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it.Except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catch(std::exception&amp; it) {}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Customised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Exception caught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2268383-ED36-C5F9-1ED6-829AEA40E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57460"/>
              </p:ext>
            </p:extLst>
          </p:nvPr>
        </p:nvGraphicFramePr>
        <p:xfrm>
          <a:off x="8960276" y="2255204"/>
          <a:ext cx="29972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f1() throw(int)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f1()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throw 100;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f1() End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f2() throw(int)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f2()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f1();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f2() End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f3()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f3() Start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try { f2();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catch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Caught Exception: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 f3() End";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f3();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f3()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f2()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f1() Start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Caught Exception: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f3()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271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78667-FAB4-1DFD-20C9-4D3561DBD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5EFF2-E9A3-291B-2521-73E71BE1187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Appendix: Standard Exception Class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F922AF-C9FF-FC86-BFD3-026186A2F57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51C6A6-E237-E866-F77E-24C3B88E23A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C19A91-B75A-47B8-3696-7758A27E21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5EFE43-C3D4-62A1-6407-51E86B4410F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3BB966-8C40-5664-B950-EA9911AC655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64C1A8-5EAF-BD2F-CB51-7F7F788D0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AF48864-2B76-B89F-F2BB-1DDC985C3B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5448D9-F71B-7433-235E-1CB5EC8F69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603742-CA41-2101-E604-F067D26E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95865"/>
              </p:ext>
            </p:extLst>
          </p:nvPr>
        </p:nvGraphicFramePr>
        <p:xfrm>
          <a:off x="1310436" y="1037849"/>
          <a:ext cx="9691132" cy="5064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37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3367231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5278364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 exception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모든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표준 예외의 예외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부모 클래스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bad_alloc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new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bad_cast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Dynamic_cast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85675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bad_exception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예상치못한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예외 처리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39954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bad_typeid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typeid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24026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logic_error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코드 오류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14721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domain_error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도메인 사용 시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7407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invalid_argument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비유효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인수 사용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236671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length_error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큰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사용 시 발 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890676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out_of_range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at()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에 의해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276814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runtime_error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실행 중 발생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8005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overflow_error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overflow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발생 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554777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range_error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범위 밖 값을 저장할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떄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36440"/>
                  </a:ext>
                </a:extLst>
              </a:tr>
              <a:tr h="326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underflow_error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수학적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underflow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발생 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6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5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7FCF-874B-DD82-6B5D-495BF41D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E5914-F69A-A727-96FB-67C4657AF49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98346-4B8E-FCB5-4A14-6FBBCBD080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943D12-2393-F511-464A-BB71FC9DCC0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D9B7B0-C8B1-AF9D-3D67-E44B8D57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5192"/>
              </p:ext>
            </p:extLst>
          </p:nvPr>
        </p:nvGraphicFramePr>
        <p:xfrm>
          <a:off x="3927612" y="890883"/>
          <a:ext cx="815978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"(test_space3::string) from both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nmspaces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test_space3 &amp;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test_space2::string&amp;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test_space1::string&amp; s1){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s1.get_str();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test_space2::string&amp; s2){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test_space3::string&amp; s3){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str("This is a standard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sample1("This is a test_space1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test_space1::string s2(sample1);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sample2("This is a test_space2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test_space2::string s3(sample2);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test_space3::string s4(s3);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s4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810339-A22E-0C39-5EF1-9CE72308F2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62460A-1C19-B5E9-D500-31E801D1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488"/>
              </p:ext>
            </p:extLst>
          </p:nvPr>
        </p:nvGraphicFramePr>
        <p:xfrm>
          <a:off x="6945958" y="5737203"/>
          <a:ext cx="514144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4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 standard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(test_space1::string) This is a test_space1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(test_space2::string) This is a test_space2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(test_space3::string) Accessing from both namespaces test_space3 and test_space2!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AEAAEC-ED5F-F7F3-1F68-73CE6A25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7355"/>
              </p:ext>
            </p:extLst>
          </p:nvPr>
        </p:nvGraphicFramePr>
        <p:xfrm>
          <a:off x="139700" y="890883"/>
          <a:ext cx="37084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test_space1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"(test_space1::string)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"(test_space2::string)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"test_space2!";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 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F41D8-6147-5CA8-9AFC-7FD2B16D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4D47E-AF22-F9CD-1200-9A3869D5C71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C11B68-18E2-B9A8-8AF9-671380A68CF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B505FA-CBDB-839D-C7A1-96691DE742E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2EBE3ED-F514-EDD9-4B08-B16AE5E4D4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258BDF-945E-788E-8BAD-39D4E0B62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3524"/>
              </p:ext>
            </p:extLst>
          </p:nvPr>
        </p:nvGraphicFramePr>
        <p:xfrm>
          <a:off x="75420" y="853756"/>
          <a:ext cx="11977826" cy="58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8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3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절차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이름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열기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데이터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데이터 읽기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닫기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Steam: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입력으로 제공되는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Sequence 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출력으로 제공되는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Sequence (sequence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흐름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Consol I/O Operation: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키보드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모니터 같은 장치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Disk I/O Operation: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프로그램과 파일 간 입출력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handling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파생됨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File steam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작업을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I/O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Base class in class hierarchy(sub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필수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Input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(get(),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read()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추출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(&gt;&gt;)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오버로드되어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파일에서 프로그램 실행까지 입력 스트림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Output stream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(put(), write()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(&lt;&lt;)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실행에서 파일로 출력 스트림을 처리하기 위해 클래스에 오버로드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streambuf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I/O stream management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버퍼 포인터를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fstreambase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File 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공통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close())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get(),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read(),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seekg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tellg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상속 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작업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(open(), put(), write(),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seekp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tellp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상속 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 입력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작업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기능 상속받음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filebuf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버퍼를 읽고 쓰도록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(file buffer member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파일 길이 결정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D8F7D2-70E9-0B80-78CB-B4B5F3762DF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7B6F29-73ED-7E35-8F9F-3676E8E47E5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6D96F83-8E26-3207-6947-4ECDDD26BD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494F5EF-FA68-7798-B4EC-05EF38D975F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73C478-5FAC-5EEC-0389-17957593FF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71FC972-4E91-8CE4-31AE-444B369453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612030" y="2585788"/>
            <a:ext cx="5378758" cy="2415367"/>
          </a:xfrm>
          <a:custGeom>
            <a:avLst/>
            <a:gdLst>
              <a:gd name="connsiteX0" fmla="*/ 5021170 w 5378758"/>
              <a:gd name="connsiteY0" fmla="*/ 2164012 h 2415367"/>
              <a:gd name="connsiteX1" fmla="*/ 5021170 w 5378758"/>
              <a:gd name="connsiteY1" fmla="*/ 2329112 h 2415367"/>
              <a:gd name="connsiteX2" fmla="*/ 5256120 w 5378758"/>
              <a:gd name="connsiteY2" fmla="*/ 2329112 h 2415367"/>
              <a:gd name="connsiteX3" fmla="*/ 5256120 w 5378758"/>
              <a:gd name="connsiteY3" fmla="*/ 2164012 h 2415367"/>
              <a:gd name="connsiteX4" fmla="*/ 0 w 5378758"/>
              <a:gd name="connsiteY4" fmla="*/ 0 h 2415367"/>
              <a:gd name="connsiteX5" fmla="*/ 5378758 w 5378758"/>
              <a:gd name="connsiteY5" fmla="*/ 0 h 2415367"/>
              <a:gd name="connsiteX6" fmla="*/ 5378758 w 5378758"/>
              <a:gd name="connsiteY6" fmla="*/ 2415367 h 2415367"/>
              <a:gd name="connsiteX7" fmla="*/ 0 w 5378758"/>
              <a:gd name="connsiteY7" fmla="*/ 2415367 h 241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8758" h="2415367">
                <a:moveTo>
                  <a:pt x="5021170" y="2164012"/>
                </a:moveTo>
                <a:lnTo>
                  <a:pt x="5021170" y="2329112"/>
                </a:lnTo>
                <a:lnTo>
                  <a:pt x="5256120" y="2329112"/>
                </a:lnTo>
                <a:lnTo>
                  <a:pt x="5256120" y="2164012"/>
                </a:lnTo>
                <a:close/>
                <a:moveTo>
                  <a:pt x="0" y="0"/>
                </a:moveTo>
                <a:lnTo>
                  <a:pt x="5378758" y="0"/>
                </a:lnTo>
                <a:lnTo>
                  <a:pt x="5378758" y="2415367"/>
                </a:lnTo>
                <a:lnTo>
                  <a:pt x="0" y="241536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8939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EAA52-5B5A-9E73-9ECF-D2CF133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30AC9-20C6-33A1-6C58-8660F60223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1DCADD-C431-C406-1949-908CF95C4D2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7B4044-C863-19EB-A6AA-50120F447E2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F91750F-29F2-97C6-3B1E-A83EF6577C4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FC8D80-66E4-37DD-0CE0-3447EB2B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4053"/>
              </p:ext>
            </p:extLst>
          </p:nvPr>
        </p:nvGraphicFramePr>
        <p:xfrm>
          <a:off x="75420" y="853756"/>
          <a:ext cx="64601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1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02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Open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생성자를 통해 파일 열기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(const char* 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fin(filename,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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::in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open()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파일 열기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fin.open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(filename,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I/O Redirection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redirection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FILE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freopen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 const char * filename, const char * mode, FILE * stream 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Steam Object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streambuf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파생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Stream redirection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Get A stream buffer and Store it somewhere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Set A stream buffer to B stream buffer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Reset stream buffer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ios:rdbuf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stream_obj.rdbuf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 buffer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stream_obj.rdbuf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steambuf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p): 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가리키는 객체로 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B50D42-E8AE-36FF-149B-AE00BA9FE939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66611-DB50-ABD4-9B38-0CBC88BB9DCC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5169698-067E-B640-2579-FCAA1C46B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6F50B4A-B90C-B807-B3E4-0FD091C328B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702BAB-132B-7371-F19F-5BB477F084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1B5971F-3139-2398-1763-4D5AE816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70873"/>
              </p:ext>
            </p:extLst>
          </p:nvPr>
        </p:nvGraphicFramePr>
        <p:xfrm>
          <a:off x="6658414" y="803594"/>
          <a:ext cx="168232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(line == "-1")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fout.close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(fin, line))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BABB25-45ED-576E-D74D-3F1B6F8C0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17308"/>
              </p:ext>
            </p:extLst>
          </p:nvPr>
        </p:nvGraphicFramePr>
        <p:xfrm>
          <a:off x="75420" y="5349625"/>
          <a:ext cx="63761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3823480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Constant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Standar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for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 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읽기 모드 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stream buffer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입력 작업 보조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쓰기 모드 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stream buffer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출력 작업 보조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 작업 수행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at end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출력 시작 위치는 파일의 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90043"/>
                  </a:ext>
                </a:extLst>
              </a:tr>
              <a:tr h="166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append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파일의 끝에서 작업 수행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기존 내용 뒤에 내용 추가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010701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trunc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truncate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파일을 열기 전 모든 내용 삭제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3972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C79EF9-1F8C-6554-0831-1C62DA9B9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32940"/>
              </p:ext>
            </p:extLst>
          </p:nvPr>
        </p:nvGraphicFramePr>
        <p:xfrm>
          <a:off x="6535554" y="5349625"/>
          <a:ext cx="26385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0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557404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Default Open Mode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00447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::in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ofstream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fstream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::in |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ios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::out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5C0CB4D-73BD-D57D-F26F-A042158D1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92026"/>
              </p:ext>
            </p:extLst>
          </p:nvPr>
        </p:nvGraphicFramePr>
        <p:xfrm>
          <a:off x="8434557" y="803594"/>
          <a:ext cx="281304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("sample.txt",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::out |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::in);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(line == "-1")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fio.seekg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::beg);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getline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line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fio.close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5AC9320-C470-E50A-CDFD-D32F462EC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50107"/>
              </p:ext>
            </p:extLst>
          </p:nvPr>
        </p:nvGraphicFramePr>
        <p:xfrm>
          <a:off x="9258020" y="3830705"/>
          <a:ext cx="267561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6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fstream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file.open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("cout.txt",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::out);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line;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stream_buffer_file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stream_buffer_file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line written to file"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cout.rdbuf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stream_buffer_cout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"This line is written to screen"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file.close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line is written to screen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Contents of file cout.txt: This line written to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96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057FC-88D3-B709-84F6-B370090C6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BEB2A-5F45-FA0C-055B-0DC70F9F7A6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E75455-12CE-9A51-7552-B414FDE63E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5035EC-524B-B4F0-CDD0-603E6CC67B1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9ABA462-AFF4-4A5D-28B8-9E0D2895E72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C3FAB2E-504C-B8F1-72FA-F5C4B741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02529"/>
              </p:ext>
            </p:extLst>
          </p:nvPr>
        </p:nvGraphicFramePr>
        <p:xfrm>
          <a:off x="75420" y="853756"/>
          <a:ext cx="908803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0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317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대체될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template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template &lt;class T&gt; return-type function-name (para-name of Type 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매크로와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variable: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자체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객체마다 값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비유형 매개변수는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상수 지정에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라서 변수로 설정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 추론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(Argument Deduction)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class/function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자동 추론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C++17, function C++98)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template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T&gt; T Multiply(T num1, T num2){return num1*num2}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Multiply&lt;int&gt; (25, 5); == Multiply(23,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 Specialization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특별한 동작을 얻는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template &lt;&gt; void sort&lt;char&gt;(char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[], int size) { ...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template &lt;&gt; void fun(int a){ ...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Overloading vs 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여러 함수가 유사한 작업을 수행될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여러 함수가 동일한 작업을 수행할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keyword in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Inheritance: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상속되도록 지정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(base class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시 유용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like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“Base::Base”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대체 이름 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like “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long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Directive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Preprocessor Directive vs Function Template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전처리기는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checking X, function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type checking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전처리기는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안전성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function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안전성 보장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7AF648-EF79-1E93-9464-5E066D456AD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28040C-D955-755D-89E8-78E0E31B0520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3B0E1BF-4277-779B-77C6-4BDA44FC1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9510B16-E10F-BEC2-659C-D4E89F0B40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D572D7-2017-4BDF-6D2E-0355FC01FDC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977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78C7-B5F8-7D36-4C27-DAC32C2D4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74CAB5-138D-6978-D7EA-09B57A6BA22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95F453-BDA6-AB20-6FE3-4A0A49EE811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F444976-FFCB-3FB6-A5C3-A962DCD35CC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1A0356E-3F1D-C9A7-4F1A-34BAC6914EB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3F39E9-C489-DFC4-1CB8-B3E30129BB5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A22D7C-CEDA-13CE-8D39-D6018D2E20F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6AF0F53-DEEC-34FA-8FA6-6D814F38F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29EBD53-E2CB-296B-CD61-66FBE77A38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0F7141-74B9-E1EC-C8EA-E36E0E8A90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906F7-94C9-96C5-834E-4C09C01E4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44407"/>
              </p:ext>
            </p:extLst>
          </p:nvPr>
        </p:nvGraphicFramePr>
        <p:xfrm>
          <a:off x="55114" y="823843"/>
          <a:ext cx="281304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x, T y)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 &gt; y) ? x :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&lt;int&gt;(3, 7)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&lt;double&gt;(3.0, 7.0)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&lt;char&gt;('g', 'e')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C30E2C-E617-6797-33F9-3C71A0824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60720"/>
              </p:ext>
            </p:extLst>
          </p:nvPr>
        </p:nvGraphicFramePr>
        <p:xfrm>
          <a:off x="55114" y="2278404"/>
          <a:ext cx="261938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45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void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a[], int 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 - 1;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j = n - 1;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j;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(a[j] &lt; a[j - 1])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swap(a[j], a[j - 1]);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a[5] = { 10, 50, 30, 40, 20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&lt;int&gt;(a,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Sorted array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4B38565-EE35-4AC8-BEAA-19E0F5D4E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76732"/>
              </p:ext>
            </p:extLst>
          </p:nvPr>
        </p:nvGraphicFramePr>
        <p:xfrm>
          <a:off x="2930374" y="823843"/>
          <a:ext cx="281304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class Array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T*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print();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Array&lt;T&gt;::Array(T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T[s];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size = 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 void Array&lt;T&gt;::print()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*(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 1, 2, 3, 4, 5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Array&lt;int&gt; a(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9318381-CA09-AA71-FA36-AD4FF93E6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07943"/>
              </p:ext>
            </p:extLst>
          </p:nvPr>
        </p:nvGraphicFramePr>
        <p:xfrm>
          <a:off x="5803439" y="823843"/>
          <a:ext cx="260523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2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U&gt; class A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A&lt;char, char&gt;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A&lt;int, double&gt;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E75714E-2DF6-77E2-DF3D-3AE5AA2D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9969"/>
              </p:ext>
            </p:extLst>
          </p:nvPr>
        </p:nvGraphicFramePr>
        <p:xfrm>
          <a:off x="5803439" y="2509728"/>
          <a:ext cx="260523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2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class U = char&gt; class A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U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"Constructor Called"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A&lt;char&gt;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A646C2-9106-9DBF-7A67-0B7ED41B6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07490"/>
              </p:ext>
            </p:extLst>
          </p:nvPr>
        </p:nvGraphicFramePr>
        <p:xfrm>
          <a:off x="55114" y="4574605"/>
          <a:ext cx="138612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fun(const T&amp; x)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static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fun&lt;int&gt;(1);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fun&lt;int&gt;(2);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fun&lt;double&gt;(1.1);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 11, 12,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EB80126-DF3B-8644-60F5-F40A242F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15315"/>
              </p:ext>
            </p:extLst>
          </p:nvPr>
        </p:nvGraphicFramePr>
        <p:xfrm>
          <a:off x="1503572" y="4574605"/>
          <a:ext cx="2250287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Test {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static int count;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Test() { count++;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template&lt;class T&gt; int Test&lt;T&gt;::count =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Test&lt;int&gt; a,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Test&lt;double&gt;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Test&lt;int&gt;::count  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Test&lt;double&gt;::count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 2,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D220F84-746C-7AFD-D781-3B29CF5F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47609"/>
              </p:ext>
            </p:extLst>
          </p:nvPr>
        </p:nvGraphicFramePr>
        <p:xfrm>
          <a:off x="3852558" y="4574605"/>
          <a:ext cx="286574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7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T, int max&gt;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n)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m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arr1[] = { 10, 20, 15, 12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n1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(arr1)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(arr1[0]);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arr2[] = { 1, 2, 3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n2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(arr2) /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(arr2[0]);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&lt;int, 10000&gt;(arr1, n1)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arrMin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&lt;char, 256&gt;(arr2, n2);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1F87F11-FE70-D06A-9931-92E3727BE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11373"/>
              </p:ext>
            </p:extLst>
          </p:nvPr>
        </p:nvGraphicFramePr>
        <p:xfrm>
          <a:off x="6816999" y="4574605"/>
          <a:ext cx="387286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8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 n&gt; 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&lt;n-1&gt;::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&lt;0&gt;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 };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&lt;8&gt;::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Template Metaprogramming 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F20D90D-467C-7332-8BD0-63AAFD711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78635"/>
              </p:ext>
            </p:extLst>
          </p:nvPr>
        </p:nvGraphicFramePr>
        <p:xfrm>
          <a:off x="8469999" y="823843"/>
          <a:ext cx="327070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7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void fun(T a)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main template fun(): " &lt;&lt; a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void fun(int a)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"Specialized Template for int type: " &lt;&lt; a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fun&lt;char&gt;('a');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fun&lt;int&gt;(10);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fun&lt;float&gt;(10.14);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E14DA33-4A34-7C11-B99D-AE7D2E727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77997"/>
              </p:ext>
            </p:extLst>
          </p:nvPr>
        </p:nvGraphicFramePr>
        <p:xfrm>
          <a:off x="8469999" y="2509728"/>
          <a:ext cx="281377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7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T&gt; class Test{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Test()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"General template object 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&lt;&gt; class Test &lt;int&gt;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Test()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"Specialized template object\n";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Test&lt;int&gt;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Test&lt;char&gt;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Test&lt;float&gt;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1F181B-B5BC-8253-41C1-1345CAE0A9F7}"/>
              </a:ext>
            </a:extLst>
          </p:cNvPr>
          <p:cNvSpPr txBox="1"/>
          <p:nvPr/>
        </p:nvSpPr>
        <p:spPr>
          <a:xfrm>
            <a:off x="792598" y="6436305"/>
            <a:ext cx="679805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3B45B-55FF-1EF8-6ADB-B1C035C66190}"/>
              </a:ext>
            </a:extLst>
          </p:cNvPr>
          <p:cNvSpPr txBox="1"/>
          <p:nvPr/>
        </p:nvSpPr>
        <p:spPr>
          <a:xfrm>
            <a:off x="10134485" y="2040775"/>
            <a:ext cx="131964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 err="1"/>
              <a:t>func</a:t>
            </a:r>
            <a:r>
              <a:rPr lang="en-US" altLang="ko-KR" dirty="0"/>
              <a:t>-temp specialization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896A0-9660-2303-6DDB-2C84850B3E89}"/>
              </a:ext>
            </a:extLst>
          </p:cNvPr>
          <p:cNvSpPr txBox="1"/>
          <p:nvPr/>
        </p:nvSpPr>
        <p:spPr>
          <a:xfrm>
            <a:off x="5611197" y="5429206"/>
            <a:ext cx="1062525" cy="18563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non-type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1F759-0A02-EC2F-431A-9A963DEE2032}"/>
              </a:ext>
            </a:extLst>
          </p:cNvPr>
          <p:cNvSpPr txBox="1"/>
          <p:nvPr/>
        </p:nvSpPr>
        <p:spPr>
          <a:xfrm>
            <a:off x="8546507" y="5456548"/>
            <a:ext cx="71926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meta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8038D-4CB0-DD64-F0BC-8FDF5E7DFFB7}"/>
              </a:ext>
            </a:extLst>
          </p:cNvPr>
          <p:cNvSpPr txBox="1"/>
          <p:nvPr/>
        </p:nvSpPr>
        <p:spPr>
          <a:xfrm>
            <a:off x="6371978" y="3803933"/>
            <a:ext cx="209672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parameter(&gt;=2 &amp; default)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1A15F-6CDA-B733-25D5-ECB2ECAD8751}"/>
              </a:ext>
            </a:extLst>
          </p:cNvPr>
          <p:cNvSpPr txBox="1"/>
          <p:nvPr/>
        </p:nvSpPr>
        <p:spPr>
          <a:xfrm>
            <a:off x="1230095" y="4146448"/>
            <a:ext cx="16416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function-temp</a:t>
            </a:r>
          </a:p>
          <a:p>
            <a:pPr algn="ctr"/>
            <a:r>
              <a:rPr lang="en-US" altLang="ko-KR" sz="1200" b="1" dirty="0">
                <a:solidFill>
                  <a:srgbClr val="0000FF"/>
                </a:solidFill>
              </a:rPr>
              <a:t>basic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9652C7-B47B-561F-8F01-8BA21DDA2665}"/>
              </a:ext>
            </a:extLst>
          </p:cNvPr>
          <p:cNvSpPr txBox="1"/>
          <p:nvPr/>
        </p:nvSpPr>
        <p:spPr>
          <a:xfrm>
            <a:off x="4188353" y="4030527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class-temp basic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C401F6-8412-65A9-A395-3A35360E69C8}"/>
              </a:ext>
            </a:extLst>
          </p:cNvPr>
          <p:cNvSpPr txBox="1"/>
          <p:nvPr/>
        </p:nvSpPr>
        <p:spPr>
          <a:xfrm>
            <a:off x="2894477" y="6563327"/>
            <a:ext cx="679805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90A21-0B73-D281-D619-E9F87B1AEC10}"/>
              </a:ext>
            </a:extLst>
          </p:cNvPr>
          <p:cNvSpPr txBox="1"/>
          <p:nvPr/>
        </p:nvSpPr>
        <p:spPr>
          <a:xfrm>
            <a:off x="6371977" y="2215313"/>
            <a:ext cx="209672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parameter(&gt;=2)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C04D91-C632-104A-2307-5619634EE00B}"/>
              </a:ext>
            </a:extLst>
          </p:cNvPr>
          <p:cNvSpPr txBox="1"/>
          <p:nvPr/>
        </p:nvSpPr>
        <p:spPr>
          <a:xfrm>
            <a:off x="9885839" y="4030527"/>
            <a:ext cx="131964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class-temp</a:t>
            </a:r>
          </a:p>
          <a:p>
            <a:r>
              <a:rPr lang="en-US" altLang="ko-KR" dirty="0"/>
              <a:t>specialization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122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E4B46-7A33-1B6F-A53A-24B06E676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4C090-6EEC-D033-57B0-8E24FE07537B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47F39C-6B7A-8DB4-B2E6-FC3A44C5996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C1D3F4-2CFD-873B-E383-998988CFFEB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54681C-24F0-E31F-26B6-6367BCF4DA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49BF73-2751-9E5F-60B6-336C12EFA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80327"/>
              </p:ext>
            </p:extLst>
          </p:nvPr>
        </p:nvGraphicFramePr>
        <p:xfrm>
          <a:off x="75420" y="853757"/>
          <a:ext cx="869319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1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 프로그래밍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structure,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template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조작하는데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vector, list, map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객체와 데이터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저장하는 홀더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저장 공간을 관리하고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반복자를 통해 요소에 접근할 수 있는 멤버 함수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Sequence Container: vector, list(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deque(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양방향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arrays,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forward_list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Container Adapter: queue,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Associative Container: set, multiset, map, multimap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Unordered Associative Container: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unordered_multiset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unordered_multimap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Algorithm: container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데이터를 조작하는데 사용하는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Iterator: 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순회하는 방법을 제공하는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함수를 알고리즘에 전달하는 방법을 제공하여 동작을 사용자 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(Functor)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Adapter: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구성 요소의 동작을 수정하는 구성 요소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향상된 코드 가독성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학습곡선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부족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 처리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885AE1-E786-1DDB-99D8-96AA0E0F9F9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9A503-5AC7-322A-4A72-B3C14E4B042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CBDD2DA-00A0-224E-398F-98208BCBBA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7AA4F94-0329-64D7-C66C-194CE0ABA7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20E8CF-6B91-380F-9E78-774C96B45C6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311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DD2E8-02E3-2D1D-B39A-0B08A517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9F294-22AC-D8EE-63ED-C52994DF4D75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– Algorithm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4832BA-7B9D-80B6-F899-D849DE46C3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9CEFFE-9CF7-397C-C5C2-0AA04DDD369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CBCE76-DCFD-9121-106F-04872A736D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D9D5F0D-3FE1-36EB-742F-C2F42883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19052"/>
              </p:ext>
            </p:extLst>
          </p:nvPr>
        </p:nvGraphicFramePr>
        <p:xfrm>
          <a:off x="75420" y="853757"/>
          <a:ext cx="869319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1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non-manipulating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sort(iterator, iterator, greater&lt;int&gt;())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container/vector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내림차순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reverse(iterator,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요소들을 역순으로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max_element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min_element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값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accumulate(iterator, iterator,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initial_sum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요소들의 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&lt;numeric)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count(iterator,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빈도 계산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find(iterator,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처음 나타나는 위치에 대한 반복자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마지막 주소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binary_search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정렬된 벡터에 존재하는지 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같거나 큰 첫 요소에 대한 반복자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iterator, x)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첫 요소에 대한 반복자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arr.erase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(index) :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요소 지우고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arr.erase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(unique(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정렬된 벡터에서 중복된 요소 지우기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남기기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다음 순열로 수정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prev_permutation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(iterator, iterator)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순열로 수정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distance(iterator, index) : iterator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까지의 거리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B0D199-A923-8685-3BDD-8930E16BF63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893ADB-2F3A-22B2-01B2-F33709AD6034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8832F88-33CA-9956-039F-472E56951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7380216-29F7-F88D-6912-7B2F3AABDC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B3D928-CD0D-E189-7F20-8A48CCAE328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55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25EC5-1AB6-BEC6-7110-FBAD2D593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63F5B1-7D8E-19FF-59F1-E5B2539428F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Vector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A5CE29-E9AC-5564-81C5-E99BBE221E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654DF0-54C3-407D-CB88-67754288101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2BB440B-0DFC-1312-4144-AE6D2EDE0BF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FA104C-D7E5-88D7-F7B0-2C229F78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44073"/>
              </p:ext>
            </p:extLst>
          </p:nvPr>
        </p:nvGraphicFramePr>
        <p:xfrm>
          <a:off x="75421" y="853757"/>
          <a:ext cx="580561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std::vector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될 때 자동으로 크기 조절하는 기능을 갖춘 동적 배열과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데이터가 끝에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&lt;vector&gt;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Capacity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capacity()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용량을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크기에 맞게 줄이고 용량 초과하는 모든 요소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reserve() :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요소가 포함될 수 있도록 충분한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AED917-E8AE-F3AB-ABF5-3EC2A2FA6021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92233F-2FC6-BADA-E6EE-608865ECE92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5EABE4D-4E9C-B543-1BEA-E60FF83C99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FD6C205-EB67-F742-E2BA-EE9C1C8A937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A97E41-A07F-13FD-20E1-91D47E2F06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0A9001-2456-EA97-C297-F3D321C67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79018"/>
              </p:ext>
            </p:extLst>
          </p:nvPr>
        </p:nvGraphicFramePr>
        <p:xfrm>
          <a:off x="6059690" y="853757"/>
          <a:ext cx="58056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Element Access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operator [g]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참조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at(g)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back()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저장을 위해 내부적 사용하는 메모리 배열에 대한 포인터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assign()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지정된 위치 요소 앞에 새 요소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erase()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emplace()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위치에 새 요소를 삽입하여 컨테이너 확장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emplace_back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63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F884F-3E75-9B00-44A9-04AAF1A7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54373-EEF2-444D-7D61-9447B1ED8D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Vector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D48B17-BA98-5412-E1FA-61357360CDC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9EC0A4-E78D-BDB7-D417-F8624E98DE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9A53530-D0AC-CF5A-FC02-CC4BB0D7490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CDED2-C0BF-E697-EB5C-45343212B0B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13CE5C-02FE-4941-BD4D-09234187A55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A1B6EE9-61FD-4CBD-1512-8FE8091BC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012CBB7-D7F7-E295-8A54-B5FE5B62E98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A6AE608-068C-47A2-98FE-489E8DF587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7E563B-4771-75D8-D2F3-5D3C2869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88043"/>
              </p:ext>
            </p:extLst>
          </p:nvPr>
        </p:nvGraphicFramePr>
        <p:xfrm>
          <a:off x="123824" y="880103"/>
          <a:ext cx="271250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5;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"Output of begin and end: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g1.cbegin();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g1.cend();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rend: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g1.rbegin();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g1.rend();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nOutput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g1.crbegin();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g1.crend(); ++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begin and end: 1 2 3 4 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1 2 3 4 5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rend: 5 4 3 2 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 of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crend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5 4 3 2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8E76AA-61B4-1456-A6F4-F0BA9D812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66307"/>
              </p:ext>
            </p:extLst>
          </p:nvPr>
        </p:nvGraphicFramePr>
        <p:xfrm>
          <a:off x="2955344" y="856394"/>
          <a:ext cx="271250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5;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"Size : " &lt;&lt; g1.size();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nCapacity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g1.capacity();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nMax_Size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g1.max_size();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g1.resize(4);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" &lt;&lt; g1.size();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(g1.empty() ==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not empty";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empty";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g1.shrink_to_fit();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(auto it = g1.begin(); it != g1.end(); it++)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*it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Capacity : 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4611686018427387903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: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is not empty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elements are: 1 2 3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D4661B0-8946-72CC-2D3F-AFDEE7E0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92190"/>
              </p:ext>
            </p:extLst>
          </p:nvPr>
        </p:nvGraphicFramePr>
        <p:xfrm>
          <a:off x="5786864" y="880103"/>
          <a:ext cx="2712509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g1;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&lt;= 10;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g1.push_back(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nReference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operator [g] : g1[2] = " &lt;&lt; g1[2];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g1.at(4) = " &lt;&lt; g1.at(4);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nfront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g1.front() = " &lt;&lt; g1.front();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g1.back() = " &lt;&lt; g1.back();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int* pos = g1.data();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 " &lt;&lt; *pos;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operator [g] : g1[2] = 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: g1.at(4) = 50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front() : g1.front() =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back() : g1.back() = 100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A521A6E-0394-2E56-EEEE-5C500A5A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5118"/>
              </p:ext>
            </p:extLst>
          </p:nvPr>
        </p:nvGraphicFramePr>
        <p:xfrm>
          <a:off x="8618384" y="880103"/>
          <a:ext cx="344979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v.assign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(5, 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vector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v.push_back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 element is: " &lt;&lt; v[n - 1];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v.pop_back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vector elements are: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v.insert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v.erase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v.emplace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element is: " &lt;&lt; v[0];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v.emplace_back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 =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 element is: " &lt;&lt; v[n - 1];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v.clear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 after clear(): "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v.size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v1, v2;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v1.push_back(1);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v1.push_back(2);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v2.push_back(3);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v2.push_back(4);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v1.size();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v1[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v2.size();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v2[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v1.swap(v2);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nAfter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Swap 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v1.size();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v1[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nVector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v2.size();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v2[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991D017-1AFB-044C-BDD4-D4A4AA6D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73763"/>
              </p:ext>
            </p:extLst>
          </p:nvPr>
        </p:nvGraphicFramePr>
        <p:xfrm>
          <a:off x="10634132" y="4128752"/>
          <a:ext cx="143404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vector elements are: 10 10 10 10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last element is: 15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vector elements are: 10 10 10 10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first element is: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last element is: 20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size after clear():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1: 1 2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2: 3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Swap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1: 3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 2: 1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328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8514C-6E45-14E7-A592-9018B898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7CEC66-78E6-A21C-4670-B62DBAAC2BF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Pair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540D1F-E515-C2CE-10A3-7E4491FAA8E0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F0FEE4-FCEC-036F-3E42-45DF290FFC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BD397AB-8FA4-703E-409C-6293AF6A101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F45BCB-37B7-A036-6324-AE74DF735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60752"/>
              </p:ext>
            </p:extLst>
          </p:nvPr>
        </p:nvGraphicFramePr>
        <p:xfrm>
          <a:off x="75421" y="853757"/>
          <a:ext cx="580561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&lt;utility&gt;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데이터 유형일 수 있는 두 값을 결합하는데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map/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hash_map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객체 배열은 기본적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 type(key,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first, second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자동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pair &lt;type1, type2&gt; name;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pair &lt;type1, type2&gt; name(val1,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pair &lt;type1, type2&gt; name(val1,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make_pair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(val1, val2);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pair_name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{val1, val2};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make_pair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swap() : pair_name1.swap(pair_name2); swap(p1, p2);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tie() : pair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값을 별도의 변수로 값을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(ignore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여부에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tie(int &amp;, int &amp;) = pair1;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Operator(=, ==, !=, &gt;=, &lt;=)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0BEF1C-95C5-7B49-73A0-7D892F218DF4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8998D6-3A29-2260-5C97-D3BCBB8A2B7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9F3C51-BD7B-E418-3012-7EE21AF94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1A319C5-201A-C5DC-C329-3393826CE0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F5C79C-4400-01A9-3D00-29EF9F4415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8B354E3-37FD-37C3-F9AD-6E35D2BB0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19829"/>
              </p:ext>
            </p:extLst>
          </p:nvPr>
        </p:nvGraphicFramePr>
        <p:xfrm>
          <a:off x="5918019" y="853757"/>
          <a:ext cx="287850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&lt;utility&gt;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pair&lt;string, double&gt; PAIR2("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1.23);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PAIR2.first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PAIR2.second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6FA561B-72C0-63C3-1456-27CB0ACBB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60293"/>
              </p:ext>
            </p:extLst>
          </p:nvPr>
        </p:nvGraphicFramePr>
        <p:xfrm>
          <a:off x="8833509" y="853757"/>
          <a:ext cx="33212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2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int&gt; pair1 = { 1, 2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a,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tie(a, b) = pair1;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 &lt;&lt; " " &lt;&lt; b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int&gt; pair2 = { 3, 4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tie(a, ignore) = pair2;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a &lt;&lt; " " &lt;&lt; b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pair&lt;int, pair&lt;int, char&gt; &gt; pair3 = { 3, { 4, 'a' }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x,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z;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tie(</a:t>
                      </a:r>
                      <a:r>
                        <a:rPr lang="en-US" altLang="ko-KR" sz="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= pair3;  tie(x, tie(</a:t>
                      </a:r>
                      <a:r>
                        <a:rPr lang="en-US" altLang="ko-KR" sz="8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y,z</a:t>
                      </a:r>
                      <a:r>
                        <a:rPr lang="en-US" altLang="ko-KR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)) = pair3; compilation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x,ignore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pair3;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tie(y, z) = pair3.second;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x &lt;&lt; " " &lt;&lt; y &lt;&lt; " " &lt;&lt; z &lt;&lt; "\n";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4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225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BFF5-3250-F13F-B563-E07879EF3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971B40-5DDF-3B3D-3AAD-18AA933C740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Set &amp; Multiset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3B71E9-5791-FCF2-4F1A-165501A4884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713B97D-0872-2F4A-8C77-F09D361A4CE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CF917ED-62A8-8081-A6F3-0AB7799A52C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0E6F99-6990-ABA9-8053-C6DD9B58D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86018"/>
              </p:ext>
            </p:extLst>
          </p:nvPr>
        </p:nvGraphicFramePr>
        <p:xfrm>
          <a:off x="75421" y="853757"/>
          <a:ext cx="580561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요소의 값으로 식별되므로 각 요소는 고유함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내림차순으로 정렬됨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&lt;set&gt;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set&lt;type&gt;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set&lt;type&gt;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{1, 10, 5, 2};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set&lt;type, greater&lt;type&gt;&gt;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Storing order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지정된 정렬 순서로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Characteristics :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모든 요소는 고유한 값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Nature :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요소는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지웠다 수정 후 추가는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Search Technique :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구현을 따름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Arranging order : indexing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Functions of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etc...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달리 여러 요소가 동일한 값을 가질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057B91-BEC2-FC88-60E9-FB416275923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534273-A18C-2C89-6338-B9CE848173A8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65A67C-B24F-FDD5-F27D-B4A21583DF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4C3ED1B-6100-A3D1-40C2-66E3BFD9C3C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F15924-4BE0-A4F7-9C78-02C8CEC0908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BC37BC-B121-1341-CBA6-5D44D7E03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9947"/>
              </p:ext>
            </p:extLst>
          </p:nvPr>
        </p:nvGraphicFramePr>
        <p:xfrm>
          <a:off x="6096000" y="853757"/>
          <a:ext cx="2878506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&lt;iterator&gt;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&lt;set&gt;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set&lt;int, greater&lt;int&gt; &gt; s1;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s1.insert(40);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s1.insert(30);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s1.insert(60);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s1.insert(10);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set&lt;int, greater&lt;int&gt; &gt;::iterator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s1 is :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s1.begin();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s1.end();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set&lt;int&gt; s2(s1.begin(), s1.end());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nThe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s2 after assign from s1 is : 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"\ns2 after removal of elements less than 30 " ":\n";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s2.erase(s2.begin(), s2.find(30));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num = s2.erase(50);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"\ns2.erase(50) :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num &lt;&lt; " removed\n";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s2.begin();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!= s2.end();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set s1 is 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60 50 40 30 20 10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set s2 after assign from s1 is 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10 20 30 40 50 60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after removal of elements less than 30 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30 40 50 60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s2.erase(50) : 1 removed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30 40 60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7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41E3-C2DE-8712-B20C-847C4D19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B447-EAC0-2197-9E34-71A6B95FD530}"/>
              </a:ext>
            </a:extLst>
          </p:cNvPr>
          <p:cNvSpPr txBox="1"/>
          <p:nvPr/>
        </p:nvSpPr>
        <p:spPr>
          <a:xfrm>
            <a:off x="123824" y="-22708"/>
            <a:ext cx="1269682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Token, Constant, Switch, Parameter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0C5D81-7995-48C6-CA85-B9B084C0C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3848"/>
              </p:ext>
            </p:extLst>
          </p:nvPr>
        </p:nvGraphicFramePr>
        <p:xfrm>
          <a:off x="88130" y="882633"/>
          <a:ext cx="63507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Identifier(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부여된 고유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명명 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문자나 밑줄로 시작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소문자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language’s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keyword(int, float,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mutable, namespace, new, delete, operator, protected, virtual,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Special Symbol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; () [] {} . = “ 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Operator(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3BC1FD-24B2-C5E8-FE13-F739868984D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28-1B25-88A5-094D-2084C83189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5891CE5-4E5C-8732-3584-064B95A6624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B0CFB3-3BD7-83FB-3871-790A1B8E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9735"/>
              </p:ext>
            </p:extLst>
          </p:nvPr>
        </p:nvGraphicFramePr>
        <p:xfrm>
          <a:off x="6527030" y="882633"/>
          <a:ext cx="34742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런타임 및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컴타일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constexpr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#define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93CE92-D3BC-753F-2089-6FF0A455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5038"/>
              </p:ext>
            </p:extLst>
          </p:nvPr>
        </p:nvGraphicFramePr>
        <p:xfrm>
          <a:off x="6527030" y="2113880"/>
          <a:ext cx="3474220" cy="88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break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생략하면 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포함하여 그 이후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94B7D-34E9-53DA-CBB2-3D7707D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05529"/>
              </p:ext>
            </p:extLst>
          </p:nvPr>
        </p:nvGraphicFramePr>
        <p:xfrm>
          <a:off x="6527030" y="3227702"/>
          <a:ext cx="56014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4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5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Pass by Value: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복사한 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Reference: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인수를 참조하여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Pointer: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인수의 주소를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함수가 인수를 제공하지 않는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A(int x = 0): var(x){};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Default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오른쪽에서 왼쪽으로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(Ex. int sum(int x, int y, int z = 0, int w);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생략된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대체해야 하므로 실행 시간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25A37-9D1E-0687-7853-B1DD0A1F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2E1C2-FD87-CC24-9CBB-2C862E02B07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Stack &amp; Queue &amp; P-Que &amp; Deque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00D6B0-D499-87B6-5560-5CA5B309679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CFE2373-8EB2-423D-6BE6-EB161177052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03EE489-9170-1C4E-E3A4-B672CEDEB29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9BF47D-2B10-BC14-B1FF-8DC57756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7163"/>
              </p:ext>
            </p:extLst>
          </p:nvPr>
        </p:nvGraphicFramePr>
        <p:xfrm>
          <a:off x="75421" y="853757"/>
          <a:ext cx="580561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61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구문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template &lt;class Type, class Container = deque&lt;Type&gt; class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캡슐화된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deque/list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기본 컨테이너로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첫 요소가 가장 크거나 작고 요소가 증가하거나 감소하지 않는 순서로 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최상위 요소가 가장 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구축되고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벡터를 내부 구조로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&lt;type&gt;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(default: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 heap)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priority_queue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&lt;int, vector&lt;int&gt;, greater&lt;int&gt;&gt;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pq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유사하지만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연산에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연속적인 저장공간 할당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list, map, multimap,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827B22D-9402-7329-97D2-55EC61EF41CD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E882B-DBC4-2AE7-989A-D8C1D12F1331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1794424-178C-7797-7C59-449837C71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3CF5790-CFDB-C7FA-CC6A-9892313A43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D94825-ABE3-C49F-2B3C-FDD24D03652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976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91FE-1CA7-50EC-25E8-3B24F1FB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2D7F3-1038-BD74-28F1-F278B1B43C2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ECC171-4DF9-C4FC-B602-6F1EDF2966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77380B-8FB2-9379-1B1D-C7365B8B573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5BACA0-B595-F132-8AF7-4DCC28F4612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04499B-3763-83E2-249A-5BA51546E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51940"/>
              </p:ext>
            </p:extLst>
          </p:nvPr>
        </p:nvGraphicFramePr>
        <p:xfrm>
          <a:off x="75421" y="853757"/>
          <a:ext cx="716195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1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7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요소를 가리키는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type_container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:: iterator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Category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Random-Access (vector, deque)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Bidirectional (list, map, multimap, set, multiset)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Forward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not supported (stack, queue, priority-queue)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처리 알고리즘에서만 사용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(single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algorithm)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find(), equal(), count()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접근이 아닌 요소를 할당하는데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(input iterator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기능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copy(),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move(),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transform()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Forward iterator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방향으로 한 단계씩 이동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search(),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search_n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Bidirectional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reverse(),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next_permutation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reverse_copy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Random-Access iterator :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기능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편의성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재사용성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컨테이너 동적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Pointer vs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산술 연산 수행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제한적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T*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 type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삭제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반복자는 삭제 개념이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컨테이너가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078FE2-E5BC-024F-3E25-B547EE23795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2ED333-3F87-3186-4094-49A313215DB6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57746A-AE2D-B9D7-1ACA-2F08E9FE4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66220D3-EBD0-C0A4-4ABD-9425837C7A3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C6A39A-7493-1DC4-70F3-532198D57A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DFC50C-F2F0-0CA7-9139-54F90C26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14781"/>
              </p:ext>
            </p:extLst>
          </p:nvPr>
        </p:nvGraphicFramePr>
        <p:xfrm>
          <a:off x="7397190" y="853757"/>
          <a:ext cx="4563508" cy="225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5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98363037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3642420767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3196335440"/>
                    </a:ext>
                  </a:extLst>
                </a:gridCol>
              </a:tblGrid>
              <a:tr h="2873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873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Write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Iterate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Compare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  <a:tr h="287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Forward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68667"/>
                  </a:ext>
                </a:extLst>
              </a:tr>
              <a:tr h="326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Bidirectional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++, --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134781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Random-Access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-&gt;, [ 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 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++, --, +=, -=, +, 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==, !=, &lt;, &gt;, &lt;=, &gt;=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2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57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B346-1EC9-132B-4960-E78D468D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0FE95-4403-1287-5EBB-4EF89C01B615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Type, Literal, Cast Operator, for Loop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FD4EDF-288E-3D4C-172A-68EECC4D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5108"/>
              </p:ext>
            </p:extLst>
          </p:nvPr>
        </p:nvGraphicFramePr>
        <p:xfrm>
          <a:off x="126230" y="882633"/>
          <a:ext cx="3893320" cy="156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6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Primary/Built-in/Fundamental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int, char, bool, float, double, void,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wchar_t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Function, Array, Pointer, Reference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struct, union,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8B9BCC-58B9-4A56-AF37-99D2B1B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2851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C87033-671F-B22F-6EC2-90595D3DCAA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BAD974-7443-B60E-60A2-D2A22E43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3188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E0E41-6172-15D8-B92C-B02C230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1296"/>
              </p:ext>
            </p:extLst>
          </p:nvPr>
        </p:nvGraphicFramePr>
        <p:xfrm>
          <a:off x="126230" y="2656566"/>
          <a:ext cx="389332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Integer, Float, Char, String, 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26F3FC-0005-6E11-1670-C4970E29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6747"/>
              </p:ext>
            </p:extLst>
          </p:nvPr>
        </p:nvGraphicFramePr>
        <p:xfrm>
          <a:off x="4279131" y="882633"/>
          <a:ext cx="41911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 유형 변환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&gt;(expression)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클래스의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파생 클래스로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const/volatile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quilifier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A5A53A-ADA0-28AF-DD91-A7CA8BF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80404"/>
              </p:ext>
            </p:extLst>
          </p:nvPr>
        </p:nvGraphicFramePr>
        <p:xfrm>
          <a:off x="8591705" y="882633"/>
          <a:ext cx="347406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8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speak() const{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"Animal speaks."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"Dog barks."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"Cat meows."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Animal*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Dog();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Dog*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&lt;Dog*&gt;(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Dog."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&lt;Cat*&gt;(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Cat."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delete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793236-8853-42A7-D987-11057E9E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47890"/>
              </p:ext>
            </p:extLst>
          </p:nvPr>
        </p:nvGraphicFramePr>
        <p:xfrm>
          <a:off x="10508876" y="882633"/>
          <a:ext cx="15568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0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 barks.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 to cast to Cat.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3D5D19-90F7-E728-7122-7924C751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1174"/>
              </p:ext>
            </p:extLst>
          </p:nvPr>
        </p:nvGraphicFramePr>
        <p:xfrm>
          <a:off x="123824" y="3503983"/>
          <a:ext cx="5303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0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Range-Based for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range_declaration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range_expression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statements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 10, 20, 30, 40, 50};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it: v)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it &lt;&lt; “ “;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[key, value]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key &lt;&lt; 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&lt;&lt;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last, Function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“ “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9F21-BE72-2ADB-F0C6-E313D7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1576-19D3-D0D9-AFB1-BD103420EDC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9D6DA8-2FCC-1990-B6D7-A1EA32DEC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39351"/>
              </p:ext>
            </p:extLst>
          </p:nvPr>
        </p:nvGraphicFramePr>
        <p:xfrm>
          <a:off x="126230" y="882633"/>
          <a:ext cx="92463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특성을 설명하는데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실행 중 특정 변수의 존재를 추적하는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Lifetime, visibility, initial value, storage location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Auto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블록 내부 선언된 모든 변수의 기본 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Register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변수를 레지스터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(CPU/RAM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Extern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사용된 동일한 블록이 아닌 다른 곳에 정의되어 있음을 알려줌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명시적 초기화 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멤버를 수정할 때 수정할 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객체를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 specifier(static,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extern)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결합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5E7336-6500-80B1-D87B-9004E1C0D85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B328DC-81D4-5F9F-EC12-DD516923EC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C5288-FF2E-344E-6966-DB5DF62CD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FAA286-A3FD-2527-06F9-C4D17E87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986" y="4697960"/>
            <a:ext cx="5639228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5565-6E96-E1F8-5B82-6B12DB17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BADBC-AF35-91DC-8A8B-2C8F520991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90B54B-233C-DD68-3B5C-164A5525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2773"/>
              </p:ext>
            </p:extLst>
          </p:nvPr>
        </p:nvGraphicFramePr>
        <p:xfrm>
          <a:off x="126230" y="882633"/>
          <a:ext cx="924637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&lt;iostream&gt;: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 입출력 스트림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iomanip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스트림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&lt;bits/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표준 라이브러리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(GNU C++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비표준 헤더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Extraction operator(&gt;&gt;)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buffer, int N);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문자 스트림을 버퍼로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문자를 읽거나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 만나면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(char&amp; var);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버퍼에서 하나 이상의 문자를 무시하거나 지움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numeric_limits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&gt;::max(), '\n’);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문자를 무시하여 연속으로 입력 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동기화 하는데 시간 낭비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sync_with_stdio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(false);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cin.tie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빨라짐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해석하고 여러 변수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이를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operator(&lt;&lt;)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int n);  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읽은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n);  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사용할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소수점 정밀도를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ex. N=5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소수점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자리까지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줄 입력 후 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새 줄만 삽입하고 출력 버퍼를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시퀀스의 공백 무시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992930-C59F-ADB1-B525-FB226AF2F0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4C4293-1D3C-3079-963C-FED265AEA1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5238DC-464F-8951-AD2F-C4E67CCB983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19228-A87E-C657-A434-6B8ECB42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FC87B-85AF-F2B3-597F-C57DE8AC770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2A32C1-F3F1-CDD4-88DE-7174257A8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1401"/>
              </p:ext>
            </p:extLst>
          </p:nvPr>
        </p:nvGraphicFramePr>
        <p:xfrm>
          <a:off x="126229" y="882634"/>
          <a:ext cx="8567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중복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이름은 같지만 매개변수의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다른 멤버를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 만드는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인덱싱된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Ambiguity(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어떤 함수를 호출할지 결정할 수 없는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 Conversion: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Pass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접근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비멤버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함수 선언에만 배치되고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정의에는 배치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호출되면 객체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/dot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값에 액세스 하려는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DAB432-E3AC-DE91-619E-E6A7B46ECA0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D65624-9E8B-43ED-2BDF-2E0FF2CBA1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13D2DF-EA26-2C54-CBD5-BFB2A9985F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EE6FF5B-E076-ACA3-6C87-4B52EE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430" y="2050047"/>
            <a:ext cx="3446947" cy="1803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F030F-749D-2CFC-304E-09C3CAC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" y="4883146"/>
            <a:ext cx="3295650" cy="192518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BADE9E-CADF-7C81-DA5F-C4A9D616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7665"/>
              </p:ext>
            </p:extLst>
          </p:nvPr>
        </p:nvGraphicFramePr>
        <p:xfrm>
          <a:off x="1507574" y="5999338"/>
          <a:ext cx="1850940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(Type Conversion)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float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double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893B38E-9F91-5D56-7916-0713D48D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12" y="4883147"/>
            <a:ext cx="3113221" cy="192917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34E7BEB-B5CB-C7BB-E70B-F13EF0BF2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0380"/>
              </p:ext>
            </p:extLst>
          </p:nvPr>
        </p:nvGraphicFramePr>
        <p:xfrm>
          <a:off x="4606270" y="600262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(Default Argument)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default(int b= 9)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E6424D9-75BA-A5FF-2415-0760BC902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025" y="4874680"/>
            <a:ext cx="3295651" cy="1931003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956A4C-F877-CFF4-09EF-5AF464A9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4353"/>
              </p:ext>
            </p:extLst>
          </p:nvPr>
        </p:nvGraphicFramePr>
        <p:xfrm>
          <a:off x="8004056" y="488314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(Pass by Reference)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int&amp;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int*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39D076C-B819-7271-58AE-8A838FEE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07" y="891100"/>
            <a:ext cx="2156032" cy="393192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D4EDCEC-209C-4DA9-6EBE-B7EC195F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055"/>
              </p:ext>
            </p:extLst>
          </p:nvPr>
        </p:nvGraphicFramePr>
        <p:xfrm>
          <a:off x="9804590" y="4209186"/>
          <a:ext cx="13212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9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1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first number : 789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second number : 982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Largest number is 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9307</TotalTime>
  <Words>21171</Words>
  <Application>Microsoft Office PowerPoint</Application>
  <PresentationFormat>와이드스크린</PresentationFormat>
  <Paragraphs>3210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472</cp:revision>
  <dcterms:created xsi:type="dcterms:W3CDTF">2023-11-29T11:04:36Z</dcterms:created>
  <dcterms:modified xsi:type="dcterms:W3CDTF">2024-02-13T15:39:45Z</dcterms:modified>
</cp:coreProperties>
</file>