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6" r:id="rId2"/>
    <p:sldId id="317" r:id="rId3"/>
    <p:sldId id="320" r:id="rId4"/>
    <p:sldId id="321" r:id="rId5"/>
    <p:sldId id="318" r:id="rId6"/>
    <p:sldId id="319" r:id="rId7"/>
    <p:sldId id="322" r:id="rId8"/>
    <p:sldId id="323" r:id="rId9"/>
    <p:sldId id="333" r:id="rId10"/>
    <p:sldId id="330" r:id="rId11"/>
    <p:sldId id="334" r:id="rId12"/>
    <p:sldId id="327" r:id="rId13"/>
    <p:sldId id="335" r:id="rId14"/>
    <p:sldId id="336" r:id="rId15"/>
    <p:sldId id="337" r:id="rId16"/>
    <p:sldId id="328" r:id="rId17"/>
    <p:sldId id="324" r:id="rId18"/>
    <p:sldId id="325" r:id="rId19"/>
    <p:sldId id="326" r:id="rId20"/>
    <p:sldId id="329" r:id="rId21"/>
    <p:sldId id="331" r:id="rId22"/>
    <p:sldId id="332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" id="{9C53B5E1-8FA4-4248-A4EB-7293113F59E8}">
          <p14:sldIdLst>
            <p14:sldId id="316"/>
          </p14:sldIdLst>
        </p14:section>
        <p14:section name=".NET Framework" id="{F53D681A-E94D-463D-8072-74D5812267B5}">
          <p14:sldIdLst>
            <p14:sldId id="317"/>
            <p14:sldId id="320"/>
            <p14:sldId id="321"/>
            <p14:sldId id="318"/>
          </p14:sldIdLst>
        </p14:section>
        <p14:section name="Main Method" id="{77E83382-8078-4916-BF30-D66173044C97}">
          <p14:sldIdLst>
            <p14:sldId id="319"/>
          </p14:sldIdLst>
        </p14:section>
        <p14:section name="Type System Unification" id="{30B6B5AB-302C-405A-A8BC-EE4CC7698BE7}">
          <p14:sldIdLst>
            <p14:sldId id="322"/>
          </p14:sldIdLst>
        </p14:section>
        <p14:section name="Data Types" id="{05411000-F9D9-41E1-A681-81EB84968B59}">
          <p14:sldIdLst>
            <p14:sldId id="323"/>
          </p14:sldIdLst>
        </p14:section>
        <p14:section name="Nullable Type" id="{306EF0A7-2266-4213-98E8-2C9DBAED98E5}">
          <p14:sldIdLst>
            <p14:sldId id="333"/>
          </p14:sldIdLst>
        </p14:section>
        <p14:section name="Type Casting" id="{796B9A04-41BE-4A31-9D7F-2C85576EFBB8}">
          <p14:sldIdLst>
            <p14:sldId id="330"/>
          </p14:sldIdLst>
        </p14:section>
        <p14:section name="Structure" id="{D51178DE-A73B-4390-A0EA-9C2D5269D4A3}">
          <p14:sldIdLst>
            <p14:sldId id="334"/>
          </p14:sldIdLst>
        </p14:section>
        <p14:section name="Literal" id="{3C65D94C-2A2A-434F-A419-24AD1604B376}">
          <p14:sldIdLst>
            <p14:sldId id="327"/>
          </p14:sldIdLst>
        </p14:section>
        <p14:section name="Keyword" id="{CC46AB63-FB05-4BF4-B698-729E601F0BF2}">
          <p14:sldIdLst>
            <p14:sldId id="335"/>
            <p14:sldId id="336"/>
            <p14:sldId id="337"/>
          </p14:sldIdLst>
        </p14:section>
        <p14:section name="Operator" id="{56459625-9917-465B-A541-DC9052EF4086}">
          <p14:sldIdLst>
            <p14:sldId id="328"/>
          </p14:sldIdLst>
        </p14:section>
        <p14:section name="Variable" id="{C49B5788-9A8C-4ACF-951B-47E3A34C3CD9}">
          <p14:sldIdLst>
            <p14:sldId id="324"/>
            <p14:sldId id="325"/>
          </p14:sldIdLst>
        </p14:section>
        <p14:section name="Access Modifier" id="{EC7412ED-3E57-4CA0-B6FD-A0121A078F12}">
          <p14:sldIdLst>
            <p14:sldId id="326"/>
          </p14:sldIdLst>
        </p14:section>
        <p14:section name="Params &amp; Comment" id="{338D4F1A-D3E0-4835-B5B0-75C9B8A9FFC3}">
          <p14:sldIdLst>
            <p14:sldId id="329"/>
          </p14:sldIdLst>
        </p14:section>
        <p14:section name="Enumeration" id="{CF362A13-372B-43D7-9953-926DCB0CF64A}">
          <p14:sldIdLst>
            <p14:sldId id="331"/>
          </p14:sldIdLst>
        </p14:section>
        <p14:section name="Property" id="{1EE48FCD-2312-4C05-868C-3E3D15A7F2A7}">
          <p14:sldIdLst>
            <p14:sldId id="332"/>
          </p14:sldIdLst>
        </p14:section>
        <p14:section name="Control Statement" id="{EFBD6C94-4DAC-4CEC-8A61-37C4E94E26E5}">
          <p14:sldIdLst>
            <p14:sldId id="338"/>
          </p14:sldIdLst>
        </p14:section>
        <p14:section name="Class" id="{C31818CE-CE03-417A-9054-EB37235C9046}">
          <p14:sldIdLst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Method" id="{740D7340-07EE-4B48-AA1D-747A91606671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0" autoAdjust="0"/>
    <p:restoredTop sz="94660"/>
  </p:normalViewPr>
  <p:slideViewPr>
    <p:cSldViewPr snapToGrid="0">
      <p:cViewPr>
        <p:scale>
          <a:sx n="50" d="100"/>
          <a:sy n="50" d="100"/>
        </p:scale>
        <p:origin x="140" y="-8"/>
      </p:cViewPr>
      <p:guideLst/>
    </p:cSldViewPr>
  </p:slideViewPr>
  <p:notesTextViewPr>
    <p:cViewPr>
      <p:scale>
        <a:sx n="50" d="100"/>
        <a:sy n="50" d="100"/>
      </p:scale>
      <p:origin x="0" y="-6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https://www.geeksforgeeks.org/introduction-to-c-sharp/</a:t>
            </a:r>
          </a:p>
          <a:p>
            <a:r>
              <a:rPr lang="en-US" altLang="ko-KR" dirty="0"/>
              <a:t>https://en.wikipedia.org/wiki/Common_Language_Infrastructure</a:t>
            </a:r>
          </a:p>
          <a:p>
            <a:r>
              <a:rPr lang="en-US" altLang="ko-KR" dirty="0"/>
              <a:t>https://www.geeksforgeeks.org/difference-between-c-and-c-sharp/</a:t>
            </a:r>
          </a:p>
          <a:p>
            <a:r>
              <a:rPr lang="en-US" altLang="ko-KR" dirty="0"/>
              <a:t>https://www.geeksforgeeks.org/c-vs-c-sharp/</a:t>
            </a:r>
          </a:p>
          <a:p>
            <a:r>
              <a:rPr lang="en-US" altLang="ko-KR" dirty="0"/>
              <a:t>https://www.geeksforgeeks.org/difference-between-python-and-c-sharp/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https://www.geeksforgeeks.org/c-sharp-type-casting/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https://www.geeksforgeeks.org/c-sharp-structures-set-1/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https://www.geeksforgeeks.org/c-sharp-literals/</a:t>
            </a:r>
          </a:p>
          <a:p>
            <a:r>
              <a:rPr lang="en-US" altLang="ko-KR" dirty="0"/>
              <a:t>https://www.geeksforgeeks.org/binary-literals-and-digit-separators-in-c-sharp/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5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https://learn.microsoft.com/en-us/dotnet/csharp/language-reference/keywords/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64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https://www.geeksforgeeks.org/c-sharp-as-operator-keyword/</a:t>
            </a:r>
          </a:p>
          <a:p>
            <a:r>
              <a:rPr lang="en-US" altLang="ko-KR" dirty="0"/>
              <a:t>https://www.geeksforgeeks.org/c-sharp-is-operator-keyword/</a:t>
            </a:r>
          </a:p>
          <a:p>
            <a:r>
              <a:rPr lang="en-US" altLang="ko-KR" dirty="0"/>
              <a:t>https://www.geeksforgeeks.org/is-vs-as-operator-keyword-in-c-sharp/</a:t>
            </a:r>
          </a:p>
          <a:p>
            <a:r>
              <a:rPr lang="en-US" altLang="ko-KR" dirty="0"/>
              <a:t>https://www.geeksforgeeks.org/static-keyword-in-c-sharp/</a:t>
            </a:r>
          </a:p>
          <a:p>
            <a:r>
              <a:rPr lang="en-US" altLang="ko-KR" dirty="0"/>
              <a:t>https://www.geeksforgeeks.org/typeof-operator-keyword-in-c-sharp/</a:t>
            </a:r>
          </a:p>
          <a:p>
            <a:r>
              <a:rPr lang="en-US" altLang="ko-KR" dirty="0"/>
              <a:t>https://www.geeksforgeeks.org/difference-between-readonly-and-const-keyword-in-c-sharp/</a:t>
            </a:r>
          </a:p>
          <a:p>
            <a:r>
              <a:rPr lang="en-US" altLang="ko-KR" dirty="0"/>
              <a:t>https://www.geeksforgeeks.org/ref-in-c-sharp/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8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https://www.geeksforgeeks.org/c-sharp-as-operator-keyword/</a:t>
            </a:r>
          </a:p>
          <a:p>
            <a:r>
              <a:rPr lang="en-US" altLang="ko-KR" dirty="0"/>
              <a:t>https://www.geeksforgeeks.org/c-sharp-is-operator-keyword/</a:t>
            </a:r>
          </a:p>
          <a:p>
            <a:r>
              <a:rPr lang="en-US" altLang="ko-KR" dirty="0"/>
              <a:t>https://www.geeksforgeeks.org/is-vs-as-operator-keyword-in-c-sharp/</a:t>
            </a:r>
          </a:p>
          <a:p>
            <a:r>
              <a:rPr lang="en-US" altLang="ko-KR" dirty="0"/>
              <a:t>https://www.geeksforgeeks.org/static-keyword-in-c-sharp/</a:t>
            </a:r>
          </a:p>
          <a:p>
            <a:r>
              <a:rPr lang="en-US" altLang="ko-KR" dirty="0"/>
              <a:t>https://www.geeksforgeeks.org/typeof-operator-keyword-in-c-sharp/</a:t>
            </a:r>
          </a:p>
          <a:p>
            <a:r>
              <a:rPr lang="en-US" altLang="ko-KR" dirty="0"/>
              <a:t>https://www.geeksforgeeks.org/difference-between-readonly-and-const-keyword-in-c-sharp/</a:t>
            </a:r>
          </a:p>
          <a:p>
            <a:r>
              <a:rPr lang="en-US" altLang="ko-KR" dirty="0"/>
              <a:t>https://www.geeksforgeeks.org/ref-in-c-sharp/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0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https://www.geeksforgeeks.org/c-sharp-operators/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2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r>
              <a:rPr lang="en-US" altLang="ko-KR" dirty="0"/>
              <a:t>https://www.geeksforgeeks.org/dynamic-type-in-c-sharp/</a:t>
            </a:r>
          </a:p>
          <a:p>
            <a:r>
              <a:rPr lang="en-US" altLang="ko-KR" dirty="0"/>
              <a:t>https://www.geeksforgeeks.org/difference-between-var-and-dynamic-in-c-sharp/</a:t>
            </a:r>
          </a:p>
          <a:p>
            <a:r>
              <a:rPr lang="en-US" altLang="ko-KR" dirty="0"/>
              <a:t>https://www.geeksforgeeks.org/scope-of-variables-in-c-sharp/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https://www.geeksforgeeks.org/access-modifiers-in-c-sharp/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https://www.geeksforgeeks.org/common-language-runtime-clr-in-c-sharp/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https://www.geeksforgeeks.org/c-sharp-params/</a:t>
            </a:r>
          </a:p>
          <a:p>
            <a:r>
              <a:rPr lang="en-US" altLang="ko-KR" dirty="0"/>
              <a:t>https://www.geeksforgeeks.org/comments-in-c-sharp/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https://www.geeksforgeeks.org/c-sharp-enumeration-or-enum/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8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https://www.geeksforgeeks.org/c-sharp-properties/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80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https://www.geeksforgeeks.org/c-sharp-decision-making-else-else-ladder-nested-switch-nested-switch/</a:t>
            </a:r>
          </a:p>
          <a:p>
            <a:r>
              <a:rPr lang="en-US" altLang="ko-KR" dirty="0"/>
              <a:t>https://www.geeksforgeeks.org/switch-statement-in-c-sharp/</a:t>
            </a:r>
          </a:p>
          <a:p>
            <a:r>
              <a:rPr lang="en-US" altLang="ko-KR" dirty="0"/>
              <a:t>https://www.geeksforgeeks.org/loops-in-c-sharp/</a:t>
            </a:r>
          </a:p>
          <a:p>
            <a:r>
              <a:rPr lang="en-US" altLang="ko-KR" dirty="0"/>
              <a:t>https://www.geeksforgeeks.org/c-sharp-foreach-loop/</a:t>
            </a:r>
          </a:p>
          <a:p>
            <a:r>
              <a:rPr lang="en-US" altLang="ko-KR" dirty="0"/>
              <a:t>https://www.geeksforgeeks.org/c-sharp-jump-statements-break-continue-goto-return-and-throw/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57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88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10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26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04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7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9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https://www.geeksforgeeks.org/c-sharp-methods/</a:t>
            </a:r>
          </a:p>
          <a:p>
            <a:r>
              <a:rPr lang="en-US" altLang="ko-KR" dirty="0"/>
              <a:t>https://www.geeksforgeeks.org/c-sharp-method-overloading/</a:t>
            </a:r>
          </a:p>
          <a:p>
            <a:r>
              <a:rPr lang="en-US" altLang="ko-KR" dirty="0"/>
              <a:t>https://www.geeksforgeeks.org/c-sharp-method-returning-an-object/</a:t>
            </a:r>
          </a:p>
          <a:p>
            <a:r>
              <a:rPr lang="en-US" altLang="ko-KR" dirty="0"/>
              <a:t>https://www.geeksforgeeks.org/c-sharp-method-parameters/</a:t>
            </a:r>
          </a:p>
          <a:p>
            <a:r>
              <a:rPr lang="en-US" altLang="ko-KR" dirty="0"/>
              <a:t>https://www.geeksforgeeks.org/c-sharp-method-overriding/</a:t>
            </a:r>
          </a:p>
          <a:p>
            <a:r>
              <a:rPr lang="en-US" altLang="ko-KR" dirty="0"/>
              <a:t>https://www.geeksforgeeks.org/method-hiding-in-c-sharp/</a:t>
            </a:r>
          </a:p>
          <a:p>
            <a:r>
              <a:rPr lang="en-US" altLang="ko-KR" dirty="0"/>
              <a:t>https://www.geeksforgeeks.org/difference-between-method-overriding-and-method-hiding-in-c-sharp/</a:t>
            </a:r>
          </a:p>
          <a:p>
            <a:r>
              <a:rPr lang="en-US" altLang="ko-KR" dirty="0"/>
              <a:t>https://www.geeksforgeeks.org/c-sharp-optional-parameters/</a:t>
            </a:r>
          </a:p>
          <a:p>
            <a:r>
              <a:rPr lang="en-US" altLang="ko-KR" dirty="0"/>
              <a:t>https://www.geeksforgeeks.org/different-ways-to-make-method-parameter-optional-in-c-sharp/</a:t>
            </a:r>
          </a:p>
          <a:p>
            <a:r>
              <a:rPr lang="en-US" altLang="ko-KR" dirty="0"/>
              <a:t>https://www.geeksforgeeks.org/out-parameter-with-examples-in-c-sharp/</a:t>
            </a:r>
          </a:p>
          <a:p>
            <a:r>
              <a:rPr lang="en-US" altLang="ko-KR" dirty="0"/>
              <a:t>https://www.geeksforgeeks.org/difference-between-ref-and-out-keywords-in-c-sharp/</a:t>
            </a:r>
          </a:p>
          <a:p>
            <a:r>
              <a:rPr lang="en-US" altLang="ko-KR" dirty="0"/>
              <a:t>https://www.geeksforgeeks.org/anonymous-method-in-c-sharp/</a:t>
            </a:r>
          </a:p>
          <a:p>
            <a:r>
              <a:rPr lang="en-US" altLang="ko-KR" dirty="0"/>
              <a:t>https://www.geeksforgeeks.org/partial-methods-in-c-sharp/</a:t>
            </a:r>
          </a:p>
          <a:p>
            <a:r>
              <a:rPr lang="en-US" altLang="ko-KR" dirty="0"/>
              <a:t>https://www.geeksforgeeks.org/extension-method-in-c-sharp/</a:t>
            </a:r>
          </a:p>
          <a:p>
            <a:r>
              <a:rPr lang="en-US" altLang="ko-KR" dirty="0"/>
              <a:t>https://www.geeksforgeeks.org/local-function-in-c-sharp/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https://www.geeksforgeeks.org/what-is-just-in-time-jit-compiler-in-dot-net/</a:t>
            </a:r>
          </a:p>
          <a:p>
            <a:r>
              <a:rPr lang="en-US" altLang="ko-KR" dirty="0"/>
              <a:t>https://www.geeksforgeeks.org/garbage-collection-in-c-sharp-dot-net-framework/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7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https://www.geeksforgeeks.org/main-method-in-c-sharp/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https://www.geeksforgeeks.org/type-system-unification-in-c-sharp-net/</a:t>
            </a:r>
          </a:p>
          <a:p>
            <a:r>
              <a:rPr lang="en-US" altLang="ko-KR" dirty="0"/>
              <a:t>https://www.geeksforgeeks.org/c-sharp-boxing-unboxing/</a:t>
            </a:r>
          </a:p>
          <a:p>
            <a:r>
              <a:rPr lang="en-US" altLang="ko-KR" dirty="0"/>
              <a:t>https://www.geeksforgeeks.org/difference-between-boxing-and-unboxing-in-c-sharp/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https://www.geeksforgeeks.org/c-sharp-nullable-types/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5225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Language Infrastructure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언어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시스템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비용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배우기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크로스 플랫폼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강한 타입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마이크로소프트 기술과 통합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프레임워크에 의존해 유연성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 느리고 수정 시 매번 컴파일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성능 문제와 관련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프로세싱 등 고급 개념에 대한 학습 곡선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vs C#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절차적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객체 지향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unsafe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모드에서만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최고 성능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표준 성능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기능 중심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설계 중심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43782"/>
              </p:ext>
            </p:extLst>
          </p:nvPr>
        </p:nvGraphicFramePr>
        <p:xfrm>
          <a:off x="75417" y="853757"/>
          <a:ext cx="1202768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Casting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Automatic(Implicit)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-&gt; short -&gt; int -&gt; long -&gt; float -&gt;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호환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 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지정을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Build-in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Convert.ToString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(f));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Casting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71165"/>
              </p:ext>
            </p:extLst>
          </p:nvPr>
        </p:nvGraphicFramePr>
        <p:xfrm>
          <a:off x="75417" y="853757"/>
          <a:ext cx="1202768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Structure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가진 변수들의 모음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field, method, properties, indexer, event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포함함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fields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constants, properties, indexer, event, method,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dot(.)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복사하고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구조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벗어나면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deallocated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쉽고 빠르게 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값을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참조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여부에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construct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variable, 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포함하지 않아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크기가 작음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virtual, 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virtual, 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변수에 대한 동작이 다른 변수에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 객체 참조를 포함하고 있어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변수에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element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화살표 연산자를 통한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사용해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역참조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사용을 통한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포인터의 역참조를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4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711"/>
              </p:ext>
            </p:extLst>
          </p:nvPr>
        </p:nvGraphicFramePr>
        <p:xfrm>
          <a:off x="75417" y="853757"/>
          <a:ext cx="1202768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Integer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unsigned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U/u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L/l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Decimal: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Hexa-decimal: Base 16, 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a-f(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Binary: Base 2,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Floating-point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integer, decimal, factional part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double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f/F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d/D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Character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quote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Unicode representation: ‘\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uxxxx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xxxx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hexadecimal)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Escape sequence: 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\, ‘, ?, “, b,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xhh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literal: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큰따옴표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안에 있거나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“hello”;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Boolean literal: 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숫자를 작은 부분으로 분리하여 읽기 쉽게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underscore(_)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출력되지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Literal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1748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Keyword(Reserved 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프로세스 또는 미리 정의된 행동을 표현하기 위해 사용됨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이름으로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키워드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identifier, class name, variable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사용되지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@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@null = 0; // 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범주로 나눠 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Type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struct, bool,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char, decimal, short, int, long, float, double, byte,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Type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class, delegate, interface, object, string, void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Modifier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private, protected, internal, public, abstract, const, event, extern, new, override, partial,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sealed, static, unsafe, virtual, volatile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Statement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if, else, switch, do, for, foreach, in, while, break, continue,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goto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return, throw, try, catch, finally, checked, unchecked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Parameter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params, in, ref, out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namespace, using, extern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as, is, new,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typedef, true, false,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stackalloc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Conversion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explicit, implicit,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base, 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Literal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null, default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Contextual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의미를 주기 위해 사용되며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키워드가 들어올 때마다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contextual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버전에 쓰인 프로그램과의 충돌을 피하는데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문맥 밖에서 식별자로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add, alias, ascending, async, await, by, descending, dynamic, equals, from, get, global, group, into, join, let,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orderby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partial, remove, select, set,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value, var, when, where, with, yield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3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3023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변환을 수행하는데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호환되는 경우 객체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expression as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expression is type ? (type)expression : (type)null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nullable, reference, boxing 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호환 가능한지 확인하는데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type, boxing, 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class, parent class, itself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user-defined, implicit, explicit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변환은 대상이 아니고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가능한 변환과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연산자는 경고 메시지를 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expression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호환되는지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호환가능한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type/nullable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변환 수행에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호환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객체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변환이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type, 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대해서만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nullable, reference type, 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constructor, properties, event,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적용가능한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member, static method, static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허용하지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상속이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static/non-static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 없이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non-static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첫 참조를 생성하는 동안에 호출되어야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field/data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초기화되고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실행됨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호출할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시 제어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파라미터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자동으로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indexer, finalizer,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참조 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6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66918"/>
              </p:ext>
            </p:extLst>
          </p:nvPr>
        </p:nvGraphicFramePr>
        <p:xfrm>
          <a:off x="75417" y="853757"/>
          <a:ext cx="1202768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typedef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얻기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인수로 사용하고 인수의 표시된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bounded/unbounded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static Type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(a);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자체를 인수로 사용하고 인수의 표시된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알려진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vs const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field, constant 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선언할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constant field/local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변수가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string, null reference,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변수를 선언할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생성자에서만 변수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값은 변경될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값은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선언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선언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또는 생성자에서 값 할당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선언에서만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참조를 전달하거나 반환하는데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참조를 반환하기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signature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local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구현함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개념으로 이해하면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int)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0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63661"/>
              </p:ext>
            </p:extLst>
          </p:nvPr>
        </p:nvGraphicFramePr>
        <p:xfrm>
          <a:off x="75417" y="853757"/>
          <a:ext cx="1202768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Arithmetic: +, -, *, /, %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Relational: ==, !=, &gt;, &lt;, &gt;=, &lt;=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Logical: &amp;&amp;, ||, 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Bitwise: &amp;, |, ^, ~, &lt;&lt;, &gt;&gt;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Assignment: =, +=, -=, *=, /=, %=, &lt;&lt;=, &gt;&gt;=, &amp;=, |=, ^=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Conditional: ?: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(Operand)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Unary: ++(Increment), --(Decrement)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Ternary: conditional operator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Operator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01403"/>
              </p:ext>
            </p:extLst>
          </p:nvPr>
        </p:nvGraphicFramePr>
        <p:xfrm>
          <a:off x="75417" y="853757"/>
          <a:ext cx="1202768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위치에 주어진 이름이며 사용 전 반드시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이름은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‘a-z’, ‘A-Z’, 0-9, _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숫자로 시작할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이름으로 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있어서 변수에 값을 넣지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 time initialization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Local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block/method/constructor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implicitly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유형을 명시적으로 지정하지 않고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초기화에 사용된 변수의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값으로부터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컴파일러에 의해 자동으로 추론됨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보통 변수 선언을 대체하도록 설계되지 않았고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LINQ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특수한 상황을 처리하기 위해 설계됨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파라미터 값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 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정의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(scope: local)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var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=20, a=30;// Invalid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없이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표현식을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data={1, 5, 2};//Not 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data=new int [] {1, 5, 2};//Allowed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초기화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value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value = new int[]{1,2,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 variable or Non-static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밖에 있는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접근 지정자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 or Class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여러 개 생성할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시작 시 생성되며 실행 끝에서 자동으로 파괴됨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8700"/>
              </p:ext>
            </p:extLst>
          </p:nvPr>
        </p:nvGraphicFramePr>
        <p:xfrm>
          <a:off x="75417" y="853757"/>
          <a:ext cx="1202768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Constant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선언된 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이후 변경이 불가하여 선언 시 초기화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변수에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필요없으며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차이는 선언 이후 수정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상수처럼 초기화 이후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(instance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선언과 동시에 초기화는 필수가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후 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인스턴스마다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type checking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피하기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실제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클래스 객체를 보유하는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올바른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수용을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와의 차이점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시 초기화되어야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선언 시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시 값 할당에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정해지지만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할당 값에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바꿈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변수 선언은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어디에서든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직접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Fields/class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부름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줄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선언된 변수는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실행이 끝나면 이 변수들은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동일 이름이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Block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for/while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변수들이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variable/statements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중첩 코드 블록의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level, method level, loop level)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61663"/>
              </p:ext>
            </p:extLst>
          </p:nvPr>
        </p:nvGraphicFramePr>
        <p:xfrm>
          <a:off x="75417" y="853757"/>
          <a:ext cx="12027683" cy="591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접근성을 정의한 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요인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원하지 않는 데이터 조작을 제한하기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protected, internal, private)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시스템에 대한 접근 권한 부여됨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포함하는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method/assembly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member/type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가능함을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접근이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protected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어셈블리로 접근이 제한됨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네임스페이스 안 어디에서나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internal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어셈블리에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타입에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 수정자를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제한이 없기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protected, 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제외한 한 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접근성만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top-level types(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중첩되지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public/internal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선언에 대해 접근 수정자가 지정되지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기반하여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Access Modifier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8C6CB-44C0-E251-7CEC-83D3205F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73452"/>
              </p:ext>
            </p:extLst>
          </p:nvPr>
        </p:nvGraphicFramePr>
        <p:xfrm>
          <a:off x="6288045" y="2153066"/>
          <a:ext cx="562356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837387451"/>
                    </a:ext>
                  </a:extLst>
                </a:gridCol>
                <a:gridCol w="738052">
                  <a:extLst>
                    <a:ext uri="{9D8B030D-6E8A-4147-A177-3AD203B41FA5}">
                      <a16:colId xmlns:a16="http://schemas.microsoft.com/office/drawing/2014/main" val="259108296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77537344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291682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56685865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75109769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03244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 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 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5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Entire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8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Containing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6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 types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within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4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21795"/>
              </p:ext>
            </p:extLst>
          </p:nvPr>
        </p:nvGraphicFramePr>
        <p:xfrm>
          <a:off x="75417" y="853757"/>
          <a:ext cx="120482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구현된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VEC(Virtual Execution System)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CLI(Common Language Infrastructure)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CLS(Common Language Specification)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언어의 문법 규칙 및 제한을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CTS(Common Type System)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유형이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Value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메모리에 직접 저장하고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매커니즘에서만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Reference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메모리 주소를 포함하고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매커니즘으로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GC: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 특징을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JIT: CIL(Common 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기계어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자연어로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실행 속도를 높이고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플랫폼에 대한 지원을 제공하기 위해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COM(Component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44" y="2624468"/>
            <a:ext cx="4689484" cy="13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21601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키워드이며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가변 개수의 인수를 취할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사용 가능하며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선언에서 추가적인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인수가 전달되지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사용되는 배열의 크기를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같이 사용해 아무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받을 수 있도록 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static int Add(params int[]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static void Main(string[]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 int y = Add(12, 13, 10, 15, 56);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작성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line: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 line: /*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XML Documentation: /// &lt;summary&gt; ///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///&lt;/summary&gt;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형식을 이용해 주석 표시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Params &amp; Comment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92695"/>
              </p:ext>
            </p:extLst>
          </p:nvPr>
        </p:nvGraphicFramePr>
        <p:xfrm>
          <a:off x="75417" y="853757"/>
          <a:ext cx="1202768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상수에 이름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할당에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목적은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고유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namespace, class, 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...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값은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순서대로 값이 할당되며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변경할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변수에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할당하면 중간 변수의 다음 변수는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이지만 편의에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bool, long,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type{...}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Enumeration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2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43868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read/write/compute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유연한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제공하는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것처럼 사용 가능하지만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불리는 특별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information hiding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수정을 돕는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Properties: contains get, set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Properties: contains only get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Write Only Properties: contains only set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Auto Implemented Properties: no additional logic in property accessors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get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set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public, private, protected,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any valid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접근자는 다른 접근 수정자를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접근할 수 있음을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private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할당을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interface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set, get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가지는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accessor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overridden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매칭되야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수준보다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class Student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private string name = “hello”;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public string Name{ get{return name;} set{name=value;}}}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class Test { public static void Main(){ Student s = new Student();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“Hello”;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(“Name: “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);}}  Name: Hello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Properties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4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66163"/>
              </p:ext>
            </p:extLst>
          </p:nvPr>
        </p:nvGraphicFramePr>
        <p:xfrm>
          <a:off x="75417" y="853757"/>
          <a:ext cx="1202768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if(condition1){...} else if(condition2){...} else{...}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switch(expression){case value1: ... break; case value2: ... break; default: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condition){ ...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do{...}while(condition);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for(variable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condition;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/dec){...}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foreach(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collection_variable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수정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얻을 수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앞 값부터 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순방향 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새로운 변수에 복사에서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break: loop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switch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벗어나는데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continue: 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현재 실행 부문을 건너뛰어 다음 실행 부문으로 가고자 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goto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label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곳으로 이동할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throw: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키워드의 도움으로 예외 클래스의 객체를 수동으로 생성하는데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Control Statement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5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64789"/>
              </p:ext>
            </p:extLst>
          </p:nvPr>
        </p:nvGraphicFramePr>
        <p:xfrm>
          <a:off x="75417" y="853757"/>
          <a:ext cx="12027683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결합하여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만들고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다형성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지원하며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개념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 포함되는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Modifier: public, internal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(default: internal)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class: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Identifier: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 or Super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클래스이며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 class : parent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Interface: 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구분되는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Body: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둘러싸인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새로운 객체를 초기화 하기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행동을 구현하기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단위이며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state, behavior, identity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객체는 고유한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통해 새로운 객체에 대한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구분할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inner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직접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inner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Early Binding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인지하고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type, method, 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알고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코딩하기 쉬움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Late Binding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보유한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모름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dynamic),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early binding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19881"/>
              </p:ext>
            </p:extLst>
          </p:nvPr>
        </p:nvGraphicFramePr>
        <p:xfrm>
          <a:off x="75417" y="853757"/>
          <a:ext cx="1202768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여러 형태로 재정의하는 능력을 말함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인수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개수의 인수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순서의 인수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호출할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반드시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chaining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public Add()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public Add(int a) : this()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public Add(double b) : this(int) 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갖는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복사 생성자라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생성자 이기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overload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inheritance: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Multi-level inheritance: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Hierarchical inheritance: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여러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parent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Multiple inheritance: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inheritance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상속받도록 해야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Hybrid inheritance: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유형을 혼합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제외하고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아니기 때문에 상속되자 않지만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상속받을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유지성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tight coupling,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6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86602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info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wrapping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접근하지 못하도록 하게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구현할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은닉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테스트 쉬움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public class Student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private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private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public string Name{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get {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set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value;}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public int Age{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get {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set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value;}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class Hello{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static public void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Student obj = new Student();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“Kim”;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obj.Age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6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55262"/>
              </p:ext>
            </p:extLst>
          </p:nvPr>
        </p:nvGraphicFramePr>
        <p:xfrm>
          <a:off x="75417" y="853757"/>
          <a:ext cx="12027683" cy="59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세부사항만 사용자에게 보여주는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것은 드러나지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무관한 세부 정보를 무시하고 객체의 필수 특성만 식별하는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선언된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abstract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sealed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구현을 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 vs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hiding(info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은닉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Abstraction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detail hiding(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은닉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Abstraction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사용자에게 노출과 구현의 은닉을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시야 복잡성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회피 및 재사용성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세부사항만 제공함으로써 보안성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참조할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class Student{public Student() : this(“Lee”){...} public Student(string name){...}}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 default instance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,Student(string name)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Student()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선언할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2E312-D5A3-3DA5-1F0E-74C5DA083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014" y="972158"/>
            <a:ext cx="2392835" cy="2552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D0E956-F9CE-AD82-FE9B-2A76DA763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014" y="3643311"/>
            <a:ext cx="2392835" cy="29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85335"/>
              </p:ext>
            </p:extLst>
          </p:nvPr>
        </p:nvGraphicFramePr>
        <p:xfrm>
          <a:off x="75417" y="853757"/>
          <a:ext cx="12027683" cy="59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생성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sealed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static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{//static member, static method}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접근 가능하며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partial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기능을 여러 파일에 구현하는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파일은 애플리케이션이 컴파일 될 때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파일로 결합됨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키워드로 구현되며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partial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 interface,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 여러 파일로 분할하는데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partial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struct,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키워드 앞에만 나타날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정의는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assembly,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 이름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정의는 동일한 접근성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(private, protected,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가져야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abstract, sealed,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선언되면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partial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부분은 서도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상속해야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개발자가 다른 파일의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작업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디자인 코드와 비즈니스 로직 코들 분리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압축하여 앱 관리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&amp; Deep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객체를 다른 객체에 복사하면 두 객체가 같은 메모리 주소를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객체는 동일한 메모리를 가리킴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 하나를 바꾸면 다른 객체도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경우를 제외하고 객체가 아닌 참조를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Shallow Copy: 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 참조만 복사되고 객체 자체는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원본과 복제본은 같은 객체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Deep Copy: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객체를 생성하고 현재 객체의 필드를 새로 생성된 객체에 복사해 내부 참조 유형의 복사본을 만드는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유형의 값 변경은 원본에 영향을 주지만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Deep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 참조 유형의 값 변경은 원본에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new operator: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사용해 선언하지 않으면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메모리에 있는 공간을 객체에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Creating reference to existing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통해 복사함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Creating array of objects: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new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[size];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사용해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객체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(5)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2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79148"/>
              </p:ext>
            </p:extLst>
          </p:nvPr>
        </p:nvGraphicFramePr>
        <p:xfrm>
          <a:off x="75417" y="853757"/>
          <a:ext cx="12027683" cy="59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주요 이점은 코드를 읽기 쉽게 만들어 주고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요소를 추가하기 쉽게 해주며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주로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 Initializer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field/properties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초기화 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후 속성과 변수를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indexer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배치하여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public int variable1{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get;set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public string variable2{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get;set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static public void Main(){// 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감싸는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new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{variable1=value1, variable2=value2, ...};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obj.variable1 = 20;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 Initializer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비슷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동시에 초기화 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요소로 사용할 수 있음</a:t>
                      </a:r>
                      <a:endParaRPr lang="en-US" altLang="ko-K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(6)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7A4F9F-E456-20FD-8969-46581D84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25" y="1382578"/>
            <a:ext cx="2502527" cy="22679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7DA987-A1D3-A40C-98E6-216476008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725" y="3684179"/>
            <a:ext cx="1753366" cy="4605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809731-FB51-3CB8-4549-56E93ECDB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7805" y="1382578"/>
            <a:ext cx="2298368" cy="18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46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Architecture of CLR(Common Language Runtime)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BCL(Base Class Library) Support: BCL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언어에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Collections, I/O, XML,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definition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기능을 제공하는 라이브러리들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Support: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스레드의 병렬 실행을 관리하기 위한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 Marshaller: COM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구성요소와 통신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Checker: 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safety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Manager: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언어에 관계없이 예외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Security Engine: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폴더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수준에서 보안 허가를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Engine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Manager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모듈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어셈블리들이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적재됨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+ Metadata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1104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일을 수행하는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Signatue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(Method name, Parameter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구조적 프로그램 만들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속도와 메모리 공간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다형성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(Polymorphism)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구현하는 보통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형태로 재정의하는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이름을 가지지만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이름에 따라 값을 지정할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 중요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고정된 인자 뒤에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Add(s1: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“Hello”, s2: “World”, s3: “!!”);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참조로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값으로 전달하는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함수에서 값이 바뀌어도 원본에 영향이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사용하면 함수 내 값 변화가 원본에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넘겨줄 때 참조로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여러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보통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or Optional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매개변수 목록의 끝에 정의되고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정의 시 변수에 값을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값이 넘어오지 않으면 설정된 값으로 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Method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0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5249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Types of JIT(Just-In-Time)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Pre-JIT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컴파일 사이클에서 동시에 모든 코드가 기계어로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과정은 애플리케이션 배포 시간에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Ngen.exe(Native Image Generator)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항상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코드는 처음 호출될 때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캐시에 저장되어 다시 호출될 때마다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Econo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코드는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더이상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 코드만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메모리 사용량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모두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page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가능성이 높아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오류가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통계 분석 기반 코드 최적화는 코드가 실행되는 동안 컴파일러에 의해 수행될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처음 실행되는 동안 더 많은 시간이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저장하는데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AOT(Ahead-of-Time)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컴파일을 사용하여 단점 해결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컴파일이 필요하지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GC(Garbage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백그라운드에서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성능에 약간의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한번에 많은 메모리를 해제할 때 일시적으로 멈춤 현상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시스템이 낮은 물리적 메모리를 가지고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메모리에서 다양한 객체에 할당된 메모리가 설정된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임계값을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초과했을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호출되었을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Phase(Marking  Relocating  Compacting)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Marking Phase: list of all live objects is created, all of objects that aren’t on list of live objects are deleted from heap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Relocating Phase: references for list of live objects updated to point to new location where objects will be relocated to compacting phase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Compacting Phase: Dead objects released &amp; live objects compacted &amp; moved older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Generation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수명이 다른 다양한 객체를 처리하기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세대로 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세대에 대한 메모리는 프로젝트 규모에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최적화 엔진은 어느 객체가 세대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세대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들어갈지 선택하기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means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0: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새롭게 할당된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수명이 짧은 임시 변수 같은 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속함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빈도가 가장 높음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1: Generation 0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사이의 일종의 버퍼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2: Generation 1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객체처럼 오래 사는 객체들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GC.MaxGeneration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Returns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 of heap generation in GC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(obj): Returns generation number of target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GC.GetTotalMemory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(bool): Returns number of bytes that are allocated in system(true: method waits for occurrence of GC before returning, false: opposite)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GC can be forced in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5BC358-6F6E-DAFB-DA32-57BF8892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4345" y="2502816"/>
            <a:ext cx="1545939" cy="161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C13B1-FE32-C069-CA1A-85C329D7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0284" y="2502816"/>
            <a:ext cx="1736299" cy="1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061"/>
              </p:ext>
            </p:extLst>
          </p:nvPr>
        </p:nvGraphicFramePr>
        <p:xfrm>
          <a:off x="75417" y="853757"/>
          <a:ext cx="120276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애플리케이션이 시작할 때 호출하고 모든 실행 파일에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 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Overriding, virtual, 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인정됨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없는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같이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Library/Service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필요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/main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옵션으로 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인지를 알려야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void, int, Task, Task&lt;T&gt;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Task, Task&lt;T&gt;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async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수정자가 포함될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void Main(String []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인스턴스화 시키지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(Access modifier): private(default), public, protected, internal  (protected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Main Method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48589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System Unification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모든 데이터 유형은 직간접적으로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상속을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타입을 객체라 말할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Primitive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알려져 있으며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상속을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Predefined type(like int, long,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 = System.Int16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 = System.Int32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long = System.Int64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System.UInt32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Decimal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유형을 객체로 여기므로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boxing: int, char, 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(Value type  Reference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변화에 영향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unboxing: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type(int, char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(Reference type  Value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 int b = (int)obj;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값으로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System Unification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0796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유형은 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개로 구분될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Data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값을 메모리에 직접적으로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signed/unsigned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클래스는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System.ValueType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 &amp; Unsigned Integral Types: supports for 8, 16, 32, 64-bit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short, Type name: System.Int16, Type: 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int, Type name: System.Int32, Type: 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long, Type name: System.Int64, Type: 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byte,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unsigned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System.UInt16, Type: unsigned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System.UInt32, Type: unsigned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System.UInt64, Type: unsigned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Floating Point Types: 2 floating point data type contains decimal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float,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32-bit (32-bit single precision, 7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f/F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double,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64-bit (64-bit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14-15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d/D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통화 계산에 적합한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128-bit data type, 28-29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m/M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decimal,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128-bit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 Types: UTF-16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char,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16-bit, Default: ‘\0’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다른 유형으로 변환되지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bool,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Value: true/false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Data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직접적으로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저장하지 못하기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string: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문자의 시퀀스를 나타내며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String(class)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할당하기 전에 타입 변환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System.Object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 Data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메모리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unsafe{}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Ampersand(&amp;):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주소를 결정할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Asterisk(*):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간접 참조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주소의 값에 접근할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type* identifier;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int* p1, p;//Valid ,  int *p1, *p;//Invalidhttps://www.geeksforgeeks.org/c-sharp-data-types/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Data Types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72255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변수에 할당할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System.Nullable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&lt;T&gt;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type(like integer, floating-point,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Nullable&lt;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j = null; int?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k = 20;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직접 접근이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값을 얻기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GetValueOrDefault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할당된 값을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인해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생성하지 않고 변수에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Nullable.HasValue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사용하면 값을 확인할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값이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아무 값도 할당되지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!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null-coalescing operator(??)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값에서 유래된 값을 기본 형식에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 ? a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int b = a ?? 3;//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사용이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필요하면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넣을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정의되지 않은 값을 표현할 때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참조타입 대신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Nullable Type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12616</TotalTime>
  <Words>11461</Words>
  <Application>Microsoft Office PowerPoint</Application>
  <PresentationFormat>와이드스크린</PresentationFormat>
  <Paragraphs>1264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627</cp:revision>
  <dcterms:created xsi:type="dcterms:W3CDTF">2023-11-29T11:04:36Z</dcterms:created>
  <dcterms:modified xsi:type="dcterms:W3CDTF">2024-07-05T14:30:29Z</dcterms:modified>
</cp:coreProperties>
</file>