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16" r:id="rId2"/>
    <p:sldId id="317" r:id="rId3"/>
    <p:sldId id="320" r:id="rId4"/>
    <p:sldId id="321" r:id="rId5"/>
    <p:sldId id="318" r:id="rId6"/>
    <p:sldId id="319" r:id="rId7"/>
    <p:sldId id="322" r:id="rId8"/>
    <p:sldId id="323" r:id="rId9"/>
    <p:sldId id="333" r:id="rId10"/>
    <p:sldId id="330" r:id="rId11"/>
    <p:sldId id="334" r:id="rId12"/>
    <p:sldId id="327" r:id="rId13"/>
    <p:sldId id="335" r:id="rId14"/>
    <p:sldId id="336" r:id="rId15"/>
    <p:sldId id="337" r:id="rId16"/>
    <p:sldId id="328" r:id="rId17"/>
    <p:sldId id="324" r:id="rId18"/>
    <p:sldId id="325" r:id="rId19"/>
    <p:sldId id="326" r:id="rId20"/>
    <p:sldId id="329" r:id="rId21"/>
    <p:sldId id="331" r:id="rId22"/>
    <p:sldId id="332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#" id="{9C53B5E1-8FA4-4248-A4EB-7293113F59E8}">
          <p14:sldIdLst>
            <p14:sldId id="316"/>
          </p14:sldIdLst>
        </p14:section>
        <p14:section name=".NET Framework" id="{F53D681A-E94D-463D-8072-74D5812267B5}">
          <p14:sldIdLst>
            <p14:sldId id="317"/>
            <p14:sldId id="320"/>
            <p14:sldId id="321"/>
            <p14:sldId id="318"/>
          </p14:sldIdLst>
        </p14:section>
        <p14:section name="Main Method" id="{77E83382-8078-4916-BF30-D66173044C97}">
          <p14:sldIdLst>
            <p14:sldId id="319"/>
          </p14:sldIdLst>
        </p14:section>
        <p14:section name="Type System Unification" id="{30B6B5AB-302C-405A-A8BC-EE4CC7698BE7}">
          <p14:sldIdLst>
            <p14:sldId id="322"/>
          </p14:sldIdLst>
        </p14:section>
        <p14:section name="Data Types" id="{05411000-F9D9-41E1-A681-81EB84968B59}">
          <p14:sldIdLst>
            <p14:sldId id="323"/>
          </p14:sldIdLst>
        </p14:section>
        <p14:section name="Nullable Type" id="{306EF0A7-2266-4213-98E8-2C9DBAED98E5}">
          <p14:sldIdLst>
            <p14:sldId id="333"/>
          </p14:sldIdLst>
        </p14:section>
        <p14:section name="Type Casting" id="{796B9A04-41BE-4A31-9D7F-2C85576EFBB8}">
          <p14:sldIdLst>
            <p14:sldId id="330"/>
          </p14:sldIdLst>
        </p14:section>
        <p14:section name="Structure" id="{D51178DE-A73B-4390-A0EA-9C2D5269D4A3}">
          <p14:sldIdLst>
            <p14:sldId id="334"/>
          </p14:sldIdLst>
        </p14:section>
        <p14:section name="Literal" id="{3C65D94C-2A2A-434F-A419-24AD1604B376}">
          <p14:sldIdLst>
            <p14:sldId id="327"/>
          </p14:sldIdLst>
        </p14:section>
        <p14:section name="Keyword" id="{CC46AB63-FB05-4BF4-B698-729E601F0BF2}">
          <p14:sldIdLst>
            <p14:sldId id="335"/>
            <p14:sldId id="336"/>
            <p14:sldId id="337"/>
          </p14:sldIdLst>
        </p14:section>
        <p14:section name="Operator" id="{56459625-9917-465B-A541-DC9052EF4086}">
          <p14:sldIdLst>
            <p14:sldId id="328"/>
          </p14:sldIdLst>
        </p14:section>
        <p14:section name="Variable" id="{C49B5788-9A8C-4ACF-951B-47E3A34C3CD9}">
          <p14:sldIdLst>
            <p14:sldId id="324"/>
            <p14:sldId id="325"/>
          </p14:sldIdLst>
        </p14:section>
        <p14:section name="Access Modifier" id="{EC7412ED-3E57-4CA0-B6FD-A0121A078F12}">
          <p14:sldIdLst>
            <p14:sldId id="326"/>
          </p14:sldIdLst>
        </p14:section>
        <p14:section name="Params &amp; Comment" id="{338D4F1A-D3E0-4835-B5B0-75C9B8A9FFC3}">
          <p14:sldIdLst>
            <p14:sldId id="329"/>
          </p14:sldIdLst>
        </p14:section>
        <p14:section name="Enumeration" id="{CF362A13-372B-43D7-9953-926DCB0CF64A}">
          <p14:sldIdLst>
            <p14:sldId id="331"/>
          </p14:sldIdLst>
        </p14:section>
        <p14:section name="Property" id="{1EE48FCD-2312-4C05-868C-3E3D15A7F2A7}">
          <p14:sldIdLst>
            <p14:sldId id="33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978" autoAdjust="0"/>
    <p:restoredTop sz="94660"/>
  </p:normalViewPr>
  <p:slideViewPr>
    <p:cSldViewPr snapToGrid="0">
      <p:cViewPr>
        <p:scale>
          <a:sx n="66" d="100"/>
          <a:sy n="66" d="100"/>
        </p:scale>
        <p:origin x="184" y="-676"/>
      </p:cViewPr>
      <p:guideLst/>
    </p:cSldViewPr>
  </p:slideViewPr>
  <p:notesTextViewPr>
    <p:cViewPr>
      <p:scale>
        <a:sx n="50" d="100"/>
        <a:sy n="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86B7DF-A490-44C7-9A9E-98FC5D756A93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FAB3AF-476B-4C39-A729-BB5FF7677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27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https://www.geeksforgeeks.org/introduction-to-c-sharp/</a:t>
            </a:r>
          </a:p>
          <a:p>
            <a:r>
              <a:rPr lang="en-US" altLang="ko-KR" dirty="0"/>
              <a:t>https://en.wikipedia.org/wiki/Common_Language_Infrastructure</a:t>
            </a:r>
          </a:p>
          <a:p>
            <a:r>
              <a:rPr lang="en-US" altLang="ko-KR" dirty="0"/>
              <a:t>https://www.geeksforgeeks.org/difference-between-c-and-c-sharp/</a:t>
            </a:r>
          </a:p>
          <a:p>
            <a:r>
              <a:rPr lang="en-US" altLang="ko-KR" dirty="0"/>
              <a:t>https://www.geeksforgeeks.org/c-vs-c-sharp/</a:t>
            </a:r>
          </a:p>
          <a:p>
            <a:r>
              <a:rPr lang="en-US" altLang="ko-KR" dirty="0"/>
              <a:t>https://www.geeksforgeeks.org/difference-between-python-and-c-sharp/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AB3AF-476B-4C39-A729-BB5FF7677BB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5411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https://www.geeksforgeeks.org/c-sharp-type-casting/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AB3AF-476B-4C39-A729-BB5FF7677BB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0435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https://www.geeksforgeeks.org/c-sharp-structures-set-1/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AB3AF-476B-4C39-A729-BB5FF7677BB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1737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https://www.geeksforgeeks.org/c-sharp-literals/</a:t>
            </a:r>
          </a:p>
          <a:p>
            <a:r>
              <a:rPr lang="en-US" altLang="ko-KR" dirty="0"/>
              <a:t>https://www.geeksforgeeks.org/binary-literals-and-digit-separators-in-c-sharp/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AB3AF-476B-4C39-A729-BB5FF7677BB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4583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https://www.geeksforgeeks.org/c-sharp-keywords/</a:t>
            </a:r>
          </a:p>
          <a:p>
            <a:r>
              <a:rPr lang="en-US" altLang="ko-KR" dirty="0"/>
              <a:t>https://learn.microsoft.com/en-us/dotnet/csharp/language-reference/keywords/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AB3AF-476B-4C39-A729-BB5FF7677BB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2646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https://www.geeksforgeeks.org/c-sharp-keywords/</a:t>
            </a:r>
          </a:p>
          <a:p>
            <a:r>
              <a:rPr lang="en-US" altLang="ko-KR" dirty="0"/>
              <a:t>https://www.geeksforgeeks.org/c-sharp-as-operator-keyword/</a:t>
            </a:r>
          </a:p>
          <a:p>
            <a:r>
              <a:rPr lang="en-US" altLang="ko-KR" dirty="0"/>
              <a:t>https://www.geeksforgeeks.org/c-sharp-is-operator-keyword/</a:t>
            </a:r>
          </a:p>
          <a:p>
            <a:r>
              <a:rPr lang="en-US" altLang="ko-KR" dirty="0"/>
              <a:t>https://www.geeksforgeeks.org/is-vs-as-operator-keyword-in-c-sharp/</a:t>
            </a:r>
          </a:p>
          <a:p>
            <a:r>
              <a:rPr lang="en-US" altLang="ko-KR" dirty="0"/>
              <a:t>https://www.geeksforgeeks.org/static-keyword-in-c-sharp/</a:t>
            </a:r>
          </a:p>
          <a:p>
            <a:r>
              <a:rPr lang="en-US" altLang="ko-KR" dirty="0"/>
              <a:t>https://www.geeksforgeeks.org/typeof-operator-keyword-in-c-sharp/</a:t>
            </a:r>
          </a:p>
          <a:p>
            <a:r>
              <a:rPr lang="en-US" altLang="ko-KR" dirty="0"/>
              <a:t>https://www.geeksforgeeks.org/difference-between-readonly-and-const-keyword-in-c-sharp/</a:t>
            </a:r>
          </a:p>
          <a:p>
            <a:r>
              <a:rPr lang="en-US" altLang="ko-KR" dirty="0"/>
              <a:t>https://www.geeksforgeeks.org/ref-in-c-sharp/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AB3AF-476B-4C39-A729-BB5FF7677BB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2860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https://www.geeksforgeeks.org/c-sharp-keywords/</a:t>
            </a:r>
          </a:p>
          <a:p>
            <a:r>
              <a:rPr lang="en-US" altLang="ko-KR" dirty="0"/>
              <a:t>https://www.geeksforgeeks.org/c-sharp-as-operator-keyword/</a:t>
            </a:r>
          </a:p>
          <a:p>
            <a:r>
              <a:rPr lang="en-US" altLang="ko-KR" dirty="0"/>
              <a:t>https://www.geeksforgeeks.org/c-sharp-is-operator-keyword/</a:t>
            </a:r>
          </a:p>
          <a:p>
            <a:r>
              <a:rPr lang="en-US" altLang="ko-KR" dirty="0"/>
              <a:t>https://www.geeksforgeeks.org/is-vs-as-operator-keyword-in-c-sharp/</a:t>
            </a:r>
          </a:p>
          <a:p>
            <a:r>
              <a:rPr lang="en-US" altLang="ko-KR" dirty="0"/>
              <a:t>https://www.geeksforgeeks.org/static-keyword-in-c-sharp/</a:t>
            </a:r>
          </a:p>
          <a:p>
            <a:r>
              <a:rPr lang="en-US" altLang="ko-KR" dirty="0"/>
              <a:t>https://www.geeksforgeeks.org/typeof-operator-keyword-in-c-sharp/</a:t>
            </a:r>
          </a:p>
          <a:p>
            <a:r>
              <a:rPr lang="en-US" altLang="ko-KR" dirty="0"/>
              <a:t>https://www.geeksforgeeks.org/difference-between-readonly-and-const-keyword-in-c-sharp/</a:t>
            </a:r>
          </a:p>
          <a:p>
            <a:r>
              <a:rPr lang="en-US" altLang="ko-KR" dirty="0"/>
              <a:t>https://www.geeksforgeeks.org/ref-in-c-sharp/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AB3AF-476B-4C39-A729-BB5FF7677BB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3091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https://www.geeksforgeeks.org/c-sharp-operators/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AB3AF-476B-4C39-A729-BB5FF7677BB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4210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https://www.geeksforgeeks.org/c-sharp-variables/</a:t>
            </a:r>
          </a:p>
          <a:p>
            <a:r>
              <a:rPr lang="en-US" altLang="ko-KR" dirty="0"/>
              <a:t>https://www.geeksforgeeks.org/c-sharp-types-of-variables/</a:t>
            </a:r>
          </a:p>
          <a:p>
            <a:r>
              <a:rPr lang="en-US" altLang="ko-KR" dirty="0"/>
              <a:t>https://www.geeksforgeeks.org/c-sharp-implicitly-typed-local-variables-var/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AB3AF-476B-4C39-A729-BB5FF7677BB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0720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https://www.geeksforgeeks.org/c-sharp-variables/</a:t>
            </a:r>
          </a:p>
          <a:p>
            <a:r>
              <a:rPr lang="en-US" altLang="ko-KR" dirty="0"/>
              <a:t>https://www.geeksforgeeks.org/c-sharp-types-of-variables/</a:t>
            </a:r>
          </a:p>
          <a:p>
            <a:r>
              <a:rPr lang="en-US" altLang="ko-KR" dirty="0"/>
              <a:t>https://www.geeksforgeeks.org/c-sharp-implicitly-typed-local-variables-var/</a:t>
            </a:r>
          </a:p>
          <a:p>
            <a:r>
              <a:rPr lang="en-US" altLang="ko-KR" dirty="0"/>
              <a:t>https://www.geeksforgeeks.org/dynamic-type-in-c-sharp/</a:t>
            </a:r>
          </a:p>
          <a:p>
            <a:r>
              <a:rPr lang="en-US" altLang="ko-KR" dirty="0"/>
              <a:t>https://www.geeksforgeeks.org/difference-between-var-and-dynamic-in-c-sharp/</a:t>
            </a:r>
          </a:p>
          <a:p>
            <a:r>
              <a:rPr lang="en-US" altLang="ko-KR" dirty="0"/>
              <a:t>https://www.geeksforgeeks.org/scope-of-variables-in-c-sharp/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AB3AF-476B-4C39-A729-BB5FF7677BB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000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https://www.geeksforgeeks.org/access-modifiers-in-c-sharp/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AB3AF-476B-4C39-A729-BB5FF7677BB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724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https://www.geeksforgeeks.org/introduction-to-net-framework/</a:t>
            </a:r>
          </a:p>
          <a:p>
            <a:r>
              <a:rPr lang="en-US" altLang="ko-KR" dirty="0"/>
              <a:t>https://www.geeksforgeeks.org/c-sharp-net-framework-basic-architecture-component-stack/</a:t>
            </a:r>
          </a:p>
          <a:p>
            <a:r>
              <a:rPr lang="en-US" altLang="ko-KR" dirty="0"/>
              <a:t>https://www.geeksforgeeks.org/managed-code-and-unmanaged-code-in-net/</a:t>
            </a:r>
          </a:p>
          <a:p>
            <a:r>
              <a:rPr lang="en-US" altLang="ko-KR" dirty="0"/>
              <a:t>https://www.geeksforgeeks.org/common-language-runtime-clr-in-c-sharp/</a:t>
            </a:r>
          </a:p>
          <a:p>
            <a:r>
              <a:rPr lang="en-US" altLang="ko-KR" dirty="0"/>
              <a:t>https://www.geeksforgeeks.org/architecture-of-common-language-runtime-clr/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AB3AF-476B-4C39-A729-BB5FF7677BB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8059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https://www.geeksforgeeks.org/c-sharp-params/</a:t>
            </a:r>
          </a:p>
          <a:p>
            <a:r>
              <a:rPr lang="en-US" altLang="ko-KR" dirty="0"/>
              <a:t>https://www.geeksforgeeks.org/comments-in-c-sharp/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AB3AF-476B-4C39-A729-BB5FF7677BB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687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https://www.geeksforgeeks.org/c-sharp-enumeration-or-enum/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AB3AF-476B-4C39-A729-BB5FF7677BB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8880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https://www.geeksforgeeks.org/c-sharp-properties/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AB3AF-476B-4C39-A729-BB5FF7677BB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480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https://www.geeksforgeeks.org/introduction-to-net-framework/</a:t>
            </a:r>
          </a:p>
          <a:p>
            <a:r>
              <a:rPr lang="en-US" altLang="ko-KR" dirty="0"/>
              <a:t>https://www.geeksforgeeks.org/c-sharp-net-framework-basic-architecture-component-stack/</a:t>
            </a:r>
          </a:p>
          <a:p>
            <a:r>
              <a:rPr lang="en-US" altLang="ko-KR" dirty="0"/>
              <a:t>https://www.geeksforgeeks.org/managed-code-and-unmanaged-code-in-net/</a:t>
            </a:r>
          </a:p>
          <a:p>
            <a:r>
              <a:rPr lang="en-US" altLang="ko-KR" dirty="0"/>
              <a:t>https://www.geeksforgeeks.org/architecture-of-common-language-runtime-clr/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AB3AF-476B-4C39-A729-BB5FF7677BB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069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https://www.geeksforgeeks.org/what-is-just-in-time-jit-compiler-in-dot-net/</a:t>
            </a:r>
          </a:p>
          <a:p>
            <a:r>
              <a:rPr lang="en-US" altLang="ko-KR" dirty="0"/>
              <a:t>https://www.geeksforgeeks.org/garbage-collection-in-c-sharp-dot-net-framework/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AB3AF-476B-4C39-A729-BB5FF7677BB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978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https://www.geeksforgeeks.org/introduction-to-net-framework/</a:t>
            </a:r>
          </a:p>
          <a:p>
            <a:r>
              <a:rPr lang="en-US" altLang="ko-KR" dirty="0"/>
              <a:t>https://www.geeksforgeeks.org/c-sharp-net-framework-basic-architecture-component-stack/</a:t>
            </a:r>
          </a:p>
          <a:p>
            <a:r>
              <a:rPr lang="en-US" altLang="ko-KR" dirty="0"/>
              <a:t>https://www.geeksforgeeks.org/net-framework-class-library-fcl/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AB3AF-476B-4C39-A729-BB5FF7677BB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215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https://www.geeksforgeeks.org/main-method-in-c-sharp/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AB3AF-476B-4C39-A729-BB5FF7677BB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4926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https://www.geeksforgeeks.org/type-system-unification-in-c-sharp-net/</a:t>
            </a:r>
          </a:p>
          <a:p>
            <a:r>
              <a:rPr lang="en-US" altLang="ko-KR" dirty="0"/>
              <a:t>https://www.geeksforgeeks.org/c-sharp-boxing-unboxing/</a:t>
            </a:r>
          </a:p>
          <a:p>
            <a:r>
              <a:rPr lang="en-US" altLang="ko-KR" dirty="0"/>
              <a:t>https://www.geeksforgeeks.org/difference-between-boxing-and-unboxing-in-c-sharp/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AB3AF-476B-4C39-A729-BB5FF7677BB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812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https://www.geeksforgeeks.org/c-sharp-data-types/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AB3AF-476B-4C39-A729-BB5FF7677BB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1636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https://www.geeksforgeeks.org/c-sharp-nullable-types/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AB3AF-476B-4C39-A729-BB5FF7677BB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055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179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8394AC-380F-3DD5-09EC-50A259E37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5348-FF0B-472B-B42C-CD62F26E0287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A63C56-3B68-2174-0838-2DFD5B787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6ACEA0-12D0-D757-2418-20B44960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232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8DDB73-3BC8-B5E8-E6B8-0766246CC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C5EC38-2D3F-E611-7A79-21E1EFA84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0C5EE-3C41-5B04-0118-800A23ED5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85348-FF0B-472B-B42C-CD62F26E0287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C824BD-786C-78C4-8791-95EA21D3A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5D307-EC51-2CDC-FF7F-FC497B2FA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47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17974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593F487-9629-2857-EB2E-D667B0CD7E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217893"/>
              </p:ext>
            </p:extLst>
          </p:nvPr>
        </p:nvGraphicFramePr>
        <p:xfrm>
          <a:off x="12408008" y="813023"/>
          <a:ext cx="1682324" cy="746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32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BFB76066-550D-FDE5-3C63-B8C0218C9D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27416" y="1697540"/>
            <a:ext cx="1171768" cy="40472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9E9B986-9028-DC73-BB09-3D8DC8928B32}"/>
              </a:ext>
            </a:extLst>
          </p:cNvPr>
          <p:cNvCxnSpPr>
            <a:cxnSpLocks/>
          </p:cNvCxnSpPr>
          <p:nvPr/>
        </p:nvCxnSpPr>
        <p:spPr>
          <a:xfrm>
            <a:off x="13067828" y="2240763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F7C95A-FB35-7987-49E6-ADC0B5D10295}"/>
              </a:ext>
            </a:extLst>
          </p:cNvPr>
          <p:cNvSpPr txBox="1"/>
          <p:nvPr/>
        </p:nvSpPr>
        <p:spPr>
          <a:xfrm>
            <a:off x="12535008" y="2102264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FDA4F70-6977-D9B4-6D96-FD2B8CABA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002579"/>
              </p:ext>
            </p:extLst>
          </p:nvPr>
        </p:nvGraphicFramePr>
        <p:xfrm>
          <a:off x="12408008" y="254675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ADEF207-C2F5-7744-062C-AF778E2E9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135225"/>
              </p:ext>
            </p:extLst>
          </p:nvPr>
        </p:nvGraphicFramePr>
        <p:xfrm>
          <a:off x="75417" y="853757"/>
          <a:ext cx="12027683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768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109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C#(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CSharp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.NET framework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여러 애플리케이션 개발에 사용되는 언어이며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Common Language Infrastructure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언어 중 하나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간단하며 객체지향 언어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플랫폼 독립적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간단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현대 프로그래밍 언어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 지향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타입 세이프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상호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운용성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컴포넌트 기반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효율적 시스템 관리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누수 없음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유지 비용 적음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중간 언어로 컴파일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배우기 쉬움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크로스 플랫폼 지원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강한 타입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마이크로소프트 기술과 통합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.NET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프레임워크에 의존해 유연성 감소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실행 속도 느리고 수정 시 매번 컴파일 필요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GC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성능 문제와 관련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비동기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병렬 프로세싱 등 고급 개념에 대한 학습 곡선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 vs C#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절차적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C#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객체 지향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포인터 지원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C#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unsafe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모드에서만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X, C#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최고 성능 제공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C#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표준 성능 제공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기능 중심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C#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설계 중심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62C28AD-F0EF-CDBD-DBAB-D0EC4FB6D7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719398"/>
              </p:ext>
            </p:extLst>
          </p:nvPr>
        </p:nvGraphicFramePr>
        <p:xfrm>
          <a:off x="12408008" y="245800"/>
          <a:ext cx="823743" cy="399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7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99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3248EDD-7A02-6F6A-3780-26AA3BD49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830030"/>
              </p:ext>
            </p:extLst>
          </p:nvPr>
        </p:nvGraphicFramePr>
        <p:xfrm>
          <a:off x="12408008" y="342676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F34838-6DB1-AC05-5527-A2B3602B0112}"/>
              </a:ext>
            </a:extLst>
          </p:cNvPr>
          <p:cNvSpPr/>
          <p:nvPr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6000" dirty="0">
                <a:latin typeface="Aptos" panose="020B00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What is C# ?</a:t>
            </a:r>
            <a:endParaRPr lang="ko-KR" altLang="en-US" sz="60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579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17974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593F487-9629-2857-EB2E-D667B0CD7EF7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813023"/>
          <a:ext cx="1682324" cy="746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32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BFB76066-550D-FDE5-3C63-B8C0218C9D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27416" y="1697540"/>
            <a:ext cx="1171768" cy="40472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9E9B986-9028-DC73-BB09-3D8DC8928B32}"/>
              </a:ext>
            </a:extLst>
          </p:cNvPr>
          <p:cNvCxnSpPr>
            <a:cxnSpLocks/>
          </p:cNvCxnSpPr>
          <p:nvPr/>
        </p:nvCxnSpPr>
        <p:spPr>
          <a:xfrm>
            <a:off x="13067828" y="2240763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F7C95A-FB35-7987-49E6-ADC0B5D10295}"/>
              </a:ext>
            </a:extLst>
          </p:cNvPr>
          <p:cNvSpPr txBox="1"/>
          <p:nvPr/>
        </p:nvSpPr>
        <p:spPr>
          <a:xfrm>
            <a:off x="12535008" y="2102264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FDA4F70-6977-D9B4-6D96-FD2B8CABA6E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54675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ADEF207-C2F5-7744-062C-AF778E2E9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043782"/>
              </p:ext>
            </p:extLst>
          </p:nvPr>
        </p:nvGraphicFramePr>
        <p:xfrm>
          <a:off x="75417" y="853757"/>
          <a:ext cx="12027683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768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109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 Casting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호환 가능하면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Automatic Type Conversion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호환 불가능하면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Explicit Type Conversion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Automatic(Implicit)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Conversion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호환 가능하고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크기가 작은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크기가 큰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할당할 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byte -&gt; short -&gt; int -&gt; long -&gt; float -&gt; double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호환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Explicit Type Conversion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크기가 큰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크기가 작은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할당할 때 명시적으로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지정을 해야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Build-in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method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Conversion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ToBoolean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ToChar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ToByte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ToDecimal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ToDouble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ToInt16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ToInt32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ToInt64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ToString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ToUInt16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ToUInt32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ToUInt64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Console.WriteLine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Convert.ToString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(f));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62C28AD-F0EF-CDBD-DBAB-D0EC4FB6D704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45800"/>
          <a:ext cx="823743" cy="399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7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99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3248EDD-7A02-6F6A-3780-26AA3BD4942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342676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F34838-6DB1-AC05-5527-A2B3602B0112}"/>
              </a:ext>
            </a:extLst>
          </p:cNvPr>
          <p:cNvSpPr/>
          <p:nvPr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6000" dirty="0">
                <a:latin typeface="Aptos" panose="020B0004020202020204" pitchFamily="34" charset="0"/>
                <a:cs typeface="Arial" panose="020B0604020202020204" pitchFamily="34" charset="0"/>
              </a:rPr>
              <a:t>Type Casting</a:t>
            </a:r>
            <a:endParaRPr lang="ko-KR" altLang="en-US" sz="60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988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17974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593F487-9629-2857-EB2E-D667B0CD7EF7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813023"/>
          <a:ext cx="1682324" cy="746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32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BFB76066-550D-FDE5-3C63-B8C0218C9D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27416" y="1697540"/>
            <a:ext cx="1171768" cy="40472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9E9B986-9028-DC73-BB09-3D8DC8928B32}"/>
              </a:ext>
            </a:extLst>
          </p:cNvPr>
          <p:cNvCxnSpPr>
            <a:cxnSpLocks/>
          </p:cNvCxnSpPr>
          <p:nvPr/>
        </p:nvCxnSpPr>
        <p:spPr>
          <a:xfrm>
            <a:off x="13067828" y="2240763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F7C95A-FB35-7987-49E6-ADC0B5D10295}"/>
              </a:ext>
            </a:extLst>
          </p:cNvPr>
          <p:cNvSpPr txBox="1"/>
          <p:nvPr/>
        </p:nvSpPr>
        <p:spPr>
          <a:xfrm>
            <a:off x="12535008" y="2102264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FDA4F70-6977-D9B4-6D96-FD2B8CABA6E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54675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ADEF207-C2F5-7744-062C-AF778E2E9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584368"/>
              </p:ext>
            </p:extLst>
          </p:nvPr>
        </p:nvGraphicFramePr>
        <p:xfrm>
          <a:off x="75417" y="853757"/>
          <a:ext cx="12027683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768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109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Structure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Value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이며 여러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가진 변수들의 모음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struct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키워드를 이용해 정의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field, method, properties, indexer, event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등을 포함함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Syntax: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access_modifier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struct_name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// fields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// constructor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// constants, properties, indexer, event, method,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etc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}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dot(.) operator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통해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member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접근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할당 연산자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(=)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통해 복사하고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중첩 구조 허용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scope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벗어나면 자동으로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deallocated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heap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쉽고 빠르게 생성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struct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value type,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reference type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struct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값을 복사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참조 복사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struct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매개변수 없는 생성자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매개변수 없는 생성자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struct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상속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상속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62C28AD-F0EF-CDBD-DBAB-D0EC4FB6D704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45800"/>
          <a:ext cx="823743" cy="399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7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99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3248EDD-7A02-6F6A-3780-26AA3BD4942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342676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F34838-6DB1-AC05-5527-A2B3602B0112}"/>
              </a:ext>
            </a:extLst>
          </p:cNvPr>
          <p:cNvSpPr/>
          <p:nvPr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6000" dirty="0">
                <a:latin typeface="Aptos" panose="020B0004020202020204" pitchFamily="34" charset="0"/>
                <a:cs typeface="Arial" panose="020B0604020202020204" pitchFamily="34" charset="0"/>
              </a:rPr>
              <a:t>Structure</a:t>
            </a:r>
            <a:endParaRPr lang="ko-KR" altLang="en-US" sz="60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240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17974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593F487-9629-2857-EB2E-D667B0CD7EF7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813023"/>
          <a:ext cx="1682324" cy="746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32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BFB76066-550D-FDE5-3C63-B8C0218C9D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27416" y="1697540"/>
            <a:ext cx="1171768" cy="40472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9E9B986-9028-DC73-BB09-3D8DC8928B32}"/>
              </a:ext>
            </a:extLst>
          </p:cNvPr>
          <p:cNvCxnSpPr>
            <a:cxnSpLocks/>
          </p:cNvCxnSpPr>
          <p:nvPr/>
        </p:nvCxnSpPr>
        <p:spPr>
          <a:xfrm>
            <a:off x="13067828" y="2240763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F7C95A-FB35-7987-49E6-ADC0B5D10295}"/>
              </a:ext>
            </a:extLst>
          </p:cNvPr>
          <p:cNvSpPr txBox="1"/>
          <p:nvPr/>
        </p:nvSpPr>
        <p:spPr>
          <a:xfrm>
            <a:off x="12535008" y="2102264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FDA4F70-6977-D9B4-6D96-FD2B8CABA6E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54675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ADEF207-C2F5-7744-062C-AF778E2E9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95711"/>
              </p:ext>
            </p:extLst>
          </p:nvPr>
        </p:nvGraphicFramePr>
        <p:xfrm>
          <a:off x="75417" y="853757"/>
          <a:ext cx="12027683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768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109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Literal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고정된 값을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literal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라고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Integer literal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접두사 필요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X, unsigned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위해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U/u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접미사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long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위해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L/l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접미사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Default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모든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literal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int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Decimal: Base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10,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숫자를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0-9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표시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Hexa-decimal: Base 16, 0-9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a-f(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구별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표시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0x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표현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Binary: Base 2, 0b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표현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Floating-point literal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integer, decimal, factional part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구성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default: double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f/F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접미사를 사용해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float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지정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d/D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사용해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double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지정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Character literal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Single quote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Unicode representation: ‘\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uxxxx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’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xxxx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hexadecimal)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Escape sequence: \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문자 형태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문자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\, ‘, ?, “, b,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xhh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...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String literal: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큰따옴표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””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안에 있거나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@””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시작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Ex)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“hello”;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@”hello”;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Null literal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Boolean literal: true/false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값을 가짐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Binary literal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- 0b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표현됨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Digit Separator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숫자를 작은 부분으로 분리하여 읽기 쉽게 만듦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digit separator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underscore(_)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사용됨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Compiler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digit separator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무시하여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underscore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출력되지 않도록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62C28AD-F0EF-CDBD-DBAB-D0EC4FB6D704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45800"/>
          <a:ext cx="823743" cy="399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7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99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3248EDD-7A02-6F6A-3780-26AA3BD4942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342676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F34838-6DB1-AC05-5527-A2B3602B0112}"/>
              </a:ext>
            </a:extLst>
          </p:cNvPr>
          <p:cNvSpPr/>
          <p:nvPr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6000" dirty="0">
                <a:latin typeface="Aptos" panose="020B0004020202020204" pitchFamily="34" charset="0"/>
                <a:cs typeface="Arial" panose="020B0604020202020204" pitchFamily="34" charset="0"/>
              </a:rPr>
              <a:t>Literal</a:t>
            </a:r>
            <a:endParaRPr lang="ko-KR" altLang="en-US" sz="60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986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17974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593F487-9629-2857-EB2E-D667B0CD7EF7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813023"/>
          <a:ext cx="1682324" cy="746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32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BFB76066-550D-FDE5-3C63-B8C0218C9D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27416" y="1697540"/>
            <a:ext cx="1171768" cy="40472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9E9B986-9028-DC73-BB09-3D8DC8928B32}"/>
              </a:ext>
            </a:extLst>
          </p:cNvPr>
          <p:cNvCxnSpPr>
            <a:cxnSpLocks/>
          </p:cNvCxnSpPr>
          <p:nvPr/>
        </p:nvCxnSpPr>
        <p:spPr>
          <a:xfrm>
            <a:off x="13067828" y="2240763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F7C95A-FB35-7987-49E6-ADC0B5D10295}"/>
              </a:ext>
            </a:extLst>
          </p:cNvPr>
          <p:cNvSpPr txBox="1"/>
          <p:nvPr/>
        </p:nvSpPr>
        <p:spPr>
          <a:xfrm>
            <a:off x="12535008" y="2102264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FDA4F70-6977-D9B4-6D96-FD2B8CABA6E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54675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ADEF207-C2F5-7744-062C-AF778E2E9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917489"/>
              </p:ext>
            </p:extLst>
          </p:nvPr>
        </p:nvGraphicFramePr>
        <p:xfrm>
          <a:off x="75417" y="853757"/>
          <a:ext cx="12027683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768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109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Keyword(Reserved word)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 프로세스 또는 미리 정의된 행동을 표현하기 위해 사용됨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객체의 이름으로 사용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총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78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키워드 존재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identifier, class name, variable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등으로 사용되지 않음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keyword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identifier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사용할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@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접두사를 사용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Ex) int @null = 0; // Valid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범주로 나눠 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Value Type keyword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enum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struct, bool,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sbyte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char, decimal, short, int, long, float, double, byte,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ushort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uint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ulong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Reference Type keyword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class, delegate, interface, object, string, void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Modifier keyword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private, protected, internal, public, abstract, const, event, extern, new, override, partial,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readonly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sealed, static, unsafe, virtual, volatile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Statement keyword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if, else, switch, do, for, foreach, in, while, break, continue,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goto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return, throw, try, catch, finally, checked, unchecked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Method Parameter keyword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params, in, ref, out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Namespace keyword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namespace, using, extern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Operator keyword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as, is, new,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typedef, true, false,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stackalloc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Conversion keyword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explicit, implicit, operator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Access keyword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base, this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Literal keyword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null, default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Contextual keyword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특정 의미를 주기 위해 사용되며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새로운 키워드가 들어올 때마다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keyword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아닌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contextual keyword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추가됨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이전 버전에 쓰인 프로그램과의 충돌을 피하는데 도움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예약어가 아니며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문맥 밖에서 식별자로 사용됨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add, alias, ascending, async, await, by, descending, dynamic, equals, from, get, global, group, into, join, let,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nameof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on,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orderby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partial, remove, select, set,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value, var, when, where, with, yield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62C28AD-F0EF-CDBD-DBAB-D0EC4FB6D704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45800"/>
          <a:ext cx="823743" cy="399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7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99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3248EDD-7A02-6F6A-3780-26AA3BD4942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342676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F34838-6DB1-AC05-5527-A2B3602B0112}"/>
              </a:ext>
            </a:extLst>
          </p:cNvPr>
          <p:cNvSpPr/>
          <p:nvPr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6000" dirty="0">
                <a:latin typeface="Aptos" panose="020B0004020202020204" pitchFamily="34" charset="0"/>
                <a:cs typeface="Arial" panose="020B0604020202020204" pitchFamily="34" charset="0"/>
              </a:rPr>
              <a:t>Keyword (1)</a:t>
            </a:r>
            <a:endParaRPr lang="ko-KR" altLang="en-US" sz="60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336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17974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593F487-9629-2857-EB2E-D667B0CD7EF7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813023"/>
          <a:ext cx="1682324" cy="746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32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BFB76066-550D-FDE5-3C63-B8C0218C9D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27416" y="1697540"/>
            <a:ext cx="1171768" cy="40472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9E9B986-9028-DC73-BB09-3D8DC8928B32}"/>
              </a:ext>
            </a:extLst>
          </p:cNvPr>
          <p:cNvCxnSpPr>
            <a:cxnSpLocks/>
          </p:cNvCxnSpPr>
          <p:nvPr/>
        </p:nvCxnSpPr>
        <p:spPr>
          <a:xfrm>
            <a:off x="13067828" y="2240763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F7C95A-FB35-7987-49E6-ADC0B5D10295}"/>
              </a:ext>
            </a:extLst>
          </p:cNvPr>
          <p:cNvSpPr txBox="1"/>
          <p:nvPr/>
        </p:nvSpPr>
        <p:spPr>
          <a:xfrm>
            <a:off x="12535008" y="2102264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FDA4F70-6977-D9B4-6D96-FD2B8CABA6E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54675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ADEF207-C2F5-7744-062C-AF778E2E9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630239"/>
              </p:ext>
            </p:extLst>
          </p:nvPr>
        </p:nvGraphicFramePr>
        <p:xfrm>
          <a:off x="75417" y="853757"/>
          <a:ext cx="12027683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768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10996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as Keyword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호환되는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reference type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nullable type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간 변환을 수행하는데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호환되는 경우 객체 반환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변환 불가능하면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Syntax: expression as type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expression is type ? (type)expression : (type)null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키워드는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nullable, reference, boxing conversion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대해서만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is Keyword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runtime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주어진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 호환 가능한지 확인하는데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동일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true, null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객체는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false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reference type, boxing, unboxing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변환만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subclass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object class, parent class, itself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true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user-defined, implicit, explicit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변환은 대상이 아니고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compile 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가능한 변환과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implicit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연산자는 경고 메시지를 띄움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Syntax: expression is type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연산자 차이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객체의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runtime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주어진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 호환되는지 확인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as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호환가능한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reference type/nullable type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간 변환 수행에 사용됨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bool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as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bool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아님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객체가 동일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true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as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호환 가능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이면 객체 반환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객체가 동일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아니면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false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as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변환이 불가능하면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reference type, boxing, unboxing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대해서만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as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nullable, reference type, boxing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 Keyword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class,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variable,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method,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constructor, properties, event, operator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적용가능한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modifier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class member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선언되면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이름으로 직접 접근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static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class: static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 data member, static method, static constructor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포함하고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 생성을 허용하지 않고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static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상속이 불가능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static variable: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instance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 variable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공유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static method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이름으로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 method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접근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static method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static/non-static field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접근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static field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접근은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 method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이름 없이 접근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non-static field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객체 필요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static constructor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번만 호출되어야 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static member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첫 참조를 생성하는 동안에 호출되어야 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static field/data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초기화되고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번만 실행됨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직접 호출할 수 없고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실행 시 제어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접근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수정자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또는 파라미터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인스턴스 생성 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초기화 시 자동으로 호출됨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indexer, finalizer, 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사용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static member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instance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참조 하지 않음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62C28AD-F0EF-CDBD-DBAB-D0EC4FB6D704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45800"/>
          <a:ext cx="823743" cy="399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7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99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3248EDD-7A02-6F6A-3780-26AA3BD4942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342676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F34838-6DB1-AC05-5527-A2B3602B0112}"/>
              </a:ext>
            </a:extLst>
          </p:cNvPr>
          <p:cNvSpPr/>
          <p:nvPr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6000" dirty="0">
                <a:latin typeface="Aptos" panose="020B0004020202020204" pitchFamily="34" charset="0"/>
                <a:cs typeface="Arial" panose="020B0604020202020204" pitchFamily="34" charset="0"/>
              </a:rPr>
              <a:t>Keyword (2)</a:t>
            </a:r>
            <a:endParaRPr lang="ko-KR" altLang="en-US" sz="60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561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17974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593F487-9629-2857-EB2E-D667B0CD7EF7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813023"/>
          <a:ext cx="1682324" cy="746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32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BFB76066-550D-FDE5-3C63-B8C0218C9D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27416" y="1697540"/>
            <a:ext cx="1171768" cy="40472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9E9B986-9028-DC73-BB09-3D8DC8928B32}"/>
              </a:ext>
            </a:extLst>
          </p:cNvPr>
          <p:cNvCxnSpPr>
            <a:cxnSpLocks/>
          </p:cNvCxnSpPr>
          <p:nvPr/>
        </p:nvCxnSpPr>
        <p:spPr>
          <a:xfrm>
            <a:off x="13067828" y="2240763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F7C95A-FB35-7987-49E6-ADC0B5D10295}"/>
              </a:ext>
            </a:extLst>
          </p:cNvPr>
          <p:cNvSpPr txBox="1"/>
          <p:nvPr/>
        </p:nvSpPr>
        <p:spPr>
          <a:xfrm>
            <a:off x="12535008" y="2102264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FDA4F70-6977-D9B4-6D96-FD2B8CABA6E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54675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ADEF207-C2F5-7744-062C-AF778E2E9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666918"/>
              </p:ext>
            </p:extLst>
          </p:nvPr>
        </p:nvGraphicFramePr>
        <p:xfrm>
          <a:off x="75417" y="853757"/>
          <a:ext cx="12027683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768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10996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typedef Keyword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compile 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얻기 위해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대해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System.Type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객체를 얻기 위해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인수로 사용하고 인수의 표시된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반환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피연산자는 항상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parameter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이거나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이름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 포함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overload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비허용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open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generic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bounded/unbounded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Syntax: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System.Type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type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(int);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static Type a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(double),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Console.WriteLine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(a); 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System.Double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operator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GetType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method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차이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typeof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자체를 인수로 사용하고 인수의 표시된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반환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GetType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instance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에서만 호출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typeof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compile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알려진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얻는데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GetType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runtime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객체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얻는데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typeof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instance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사용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GetType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instance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readonly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vs const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const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constant field, constant local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선언할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constant field/local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변수가 아님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상수는 숫자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string, null reference,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boolean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readonly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변수를 선언할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생성자에서만 변수 할당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차이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readonly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runtime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const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compile time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readonly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field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값은 변경될 수 있고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const field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값은 변경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readonly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method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 선언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const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method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 선언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readonly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선언 또는 생성자에서 값 할당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const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선언에서만 값 할당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readonly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 modifier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함께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const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 modifier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함께 사용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ref Keyword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method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값 참조를 전달하거나 반환하는데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참조로 인수를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method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전달할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변수의 참조를 반환하기 위해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method signature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정의할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ref struct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struct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local reference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 구현함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포인터 개념으로 이해하면 좋음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(C++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int&amp;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처럼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C#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에서는 </a:t>
                      </a:r>
                      <a:r>
                        <a:rPr lang="en-US" altLang="ko-KR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ref int)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62C28AD-F0EF-CDBD-DBAB-D0EC4FB6D704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45800"/>
          <a:ext cx="823743" cy="399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7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99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3248EDD-7A02-6F6A-3780-26AA3BD4942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342676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F34838-6DB1-AC05-5527-A2B3602B0112}"/>
              </a:ext>
            </a:extLst>
          </p:cNvPr>
          <p:cNvSpPr/>
          <p:nvPr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6000" dirty="0">
                <a:latin typeface="Aptos" panose="020B0004020202020204" pitchFamily="34" charset="0"/>
                <a:cs typeface="Arial" panose="020B0604020202020204" pitchFamily="34" charset="0"/>
              </a:rPr>
              <a:t>Keyword (3)</a:t>
            </a:r>
            <a:endParaRPr lang="ko-KR" altLang="en-US" sz="60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502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17974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593F487-9629-2857-EB2E-D667B0CD7EF7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813023"/>
          <a:ext cx="1682324" cy="746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32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BFB76066-550D-FDE5-3C63-B8C0218C9D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27416" y="1697540"/>
            <a:ext cx="1171768" cy="40472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9E9B986-9028-DC73-BB09-3D8DC8928B32}"/>
              </a:ext>
            </a:extLst>
          </p:cNvPr>
          <p:cNvCxnSpPr>
            <a:cxnSpLocks/>
          </p:cNvCxnSpPr>
          <p:nvPr/>
        </p:nvCxnSpPr>
        <p:spPr>
          <a:xfrm>
            <a:off x="13067828" y="2240763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F7C95A-FB35-7987-49E6-ADC0B5D10295}"/>
              </a:ext>
            </a:extLst>
          </p:cNvPr>
          <p:cNvSpPr txBox="1"/>
          <p:nvPr/>
        </p:nvSpPr>
        <p:spPr>
          <a:xfrm>
            <a:off x="12535008" y="2102264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FDA4F70-6977-D9B4-6D96-FD2B8CABA6E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54675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ADEF207-C2F5-7744-062C-AF778E2E9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963661"/>
              </p:ext>
            </p:extLst>
          </p:nvPr>
        </p:nvGraphicFramePr>
        <p:xfrm>
          <a:off x="75417" y="853757"/>
          <a:ext cx="12027683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768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109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Operator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기능에 따른 분류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Arithmetic: +, -, *, /, %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Relational: ==, !=, &gt;, &lt;, &gt;=, &lt;=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Logical: &amp;&amp;, ||, !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Bitwise: &amp;, |, ^, ~, &lt;&lt;, &gt;&gt;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Assignment: =, +=, -=, *=, /=, %=, &lt;&lt;=, &gt;&gt;=, &amp;=, |=, ^=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Conditional: ?: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피연산자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(Operand)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수에 따른 분류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Unary: ++(Increment), --(Decrement)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Binary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Ternary: conditional operator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62C28AD-F0EF-CDBD-DBAB-D0EC4FB6D704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45800"/>
          <a:ext cx="823743" cy="399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7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99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3248EDD-7A02-6F6A-3780-26AA3BD4942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342676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F34838-6DB1-AC05-5527-A2B3602B0112}"/>
              </a:ext>
            </a:extLst>
          </p:cNvPr>
          <p:cNvSpPr/>
          <p:nvPr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6000" dirty="0">
                <a:latin typeface="Aptos" panose="020B0004020202020204" pitchFamily="34" charset="0"/>
                <a:cs typeface="Arial" panose="020B0604020202020204" pitchFamily="34" charset="0"/>
              </a:rPr>
              <a:t>Operator</a:t>
            </a:r>
            <a:endParaRPr lang="ko-KR" altLang="en-US" sz="60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693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17974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593F487-9629-2857-EB2E-D667B0CD7EF7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813023"/>
          <a:ext cx="1682324" cy="746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32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BFB76066-550D-FDE5-3C63-B8C0218C9D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27416" y="1697540"/>
            <a:ext cx="1171768" cy="40472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9E9B986-9028-DC73-BB09-3D8DC8928B32}"/>
              </a:ext>
            </a:extLst>
          </p:cNvPr>
          <p:cNvCxnSpPr>
            <a:cxnSpLocks/>
          </p:cNvCxnSpPr>
          <p:nvPr/>
        </p:nvCxnSpPr>
        <p:spPr>
          <a:xfrm>
            <a:off x="13067828" y="2240763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F7C95A-FB35-7987-49E6-ADC0B5D10295}"/>
              </a:ext>
            </a:extLst>
          </p:cNvPr>
          <p:cNvSpPr txBox="1"/>
          <p:nvPr/>
        </p:nvSpPr>
        <p:spPr>
          <a:xfrm>
            <a:off x="12535008" y="2102264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FDA4F70-6977-D9B4-6D96-FD2B8CABA6E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54675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ADEF207-C2F5-7744-062C-AF778E2E9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001403"/>
              </p:ext>
            </p:extLst>
          </p:nvPr>
        </p:nvGraphicFramePr>
        <p:xfrm>
          <a:off x="75417" y="853757"/>
          <a:ext cx="12027683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768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109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Variable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위치에 주어진 이름이며 사용 전 반드시 선언되야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특징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유형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 이름은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‘a-z’, ‘A-Z’, 0-9, _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포함하며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숫자로 시작할 수 없고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keyword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동일한 이름으로 할 수 없음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유형은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default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값이 있어서 변수에 값을 넣지 않아도 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초기화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Compile time initialization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Run time initialization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Local variable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block/method/constructor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정의된 변수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implicitly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variable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.NET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유형을 명시적으로 지정하지 않고 선언된 변수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변수의 유형은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compile 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초기화에 사용된 변수의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값으로부터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컴파일러에 의해 자동으로 추론됨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보통 변수 선언을 대체하도록 설계되지 않았고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LINQ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같은 특수한 상황을 처리하기 위해 설계됨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var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파라미터 값 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return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사용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class level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정의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(scope: local)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single statement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여러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 불가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Ex) var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=20, a=30;// Invalid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초기화 없이 사용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null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 사용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초기화 시 객체나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collection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포함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collection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포함하는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new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표현식을 포함할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Ex) var data={1, 5, 2};//Not allowed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Ex) var data=new int [] {1, 5, 2};//Allowed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이상의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초기화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Ex) var value = “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asd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”, value = new int[]{1,2,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Instance variable or Non-static variable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내부에 선언되고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method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밖에 있는 변수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local variable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 다르게 접근 지정자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Static variable or Class variable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명시적으로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선언되거나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 block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안에 선언된 변수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객체를 여러 개 생성할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 variable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공유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프로그램 실행 시작 시 생성되며 실행 끝에서 자동으로 파괴됨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static variable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접근하기 위해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객체를 생성할 필요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class_name.variable_name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접근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62C28AD-F0EF-CDBD-DBAB-D0EC4FB6D704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45800"/>
          <a:ext cx="823743" cy="399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7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99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3248EDD-7A02-6F6A-3780-26AA3BD4942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342676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F34838-6DB1-AC05-5527-A2B3602B0112}"/>
              </a:ext>
            </a:extLst>
          </p:cNvPr>
          <p:cNvSpPr/>
          <p:nvPr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lvl="0"/>
            <a:r>
              <a:rPr lang="en-US" altLang="ko-KR" sz="6000" dirty="0">
                <a:latin typeface="Aptos" panose="020B0004020202020204" pitchFamily="34" charset="0"/>
                <a:cs typeface="Arial" panose="020B0604020202020204" pitchFamily="34" charset="0"/>
              </a:rPr>
              <a:t>Variable (1)</a:t>
            </a:r>
            <a:endParaRPr lang="ko-KR" altLang="en-US" sz="60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318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17974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593F487-9629-2857-EB2E-D667B0CD7EF7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813023"/>
          <a:ext cx="1682324" cy="746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32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BFB76066-550D-FDE5-3C63-B8C0218C9D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27416" y="1697540"/>
            <a:ext cx="1171768" cy="40472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9E9B986-9028-DC73-BB09-3D8DC8928B32}"/>
              </a:ext>
            </a:extLst>
          </p:cNvPr>
          <p:cNvCxnSpPr>
            <a:cxnSpLocks/>
          </p:cNvCxnSpPr>
          <p:nvPr/>
        </p:nvCxnSpPr>
        <p:spPr>
          <a:xfrm>
            <a:off x="13067828" y="2240763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F7C95A-FB35-7987-49E6-ADC0B5D10295}"/>
              </a:ext>
            </a:extLst>
          </p:cNvPr>
          <p:cNvSpPr txBox="1"/>
          <p:nvPr/>
        </p:nvSpPr>
        <p:spPr>
          <a:xfrm>
            <a:off x="12535008" y="2102264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FDA4F70-6977-D9B4-6D96-FD2B8CABA6E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54675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ADEF207-C2F5-7744-062C-AF778E2E9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298700"/>
              </p:ext>
            </p:extLst>
          </p:nvPr>
        </p:nvGraphicFramePr>
        <p:xfrm>
          <a:off x="75417" y="853757"/>
          <a:ext cx="12027683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768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109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Constant variable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const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이용해 선언된 변수는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constant variable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 이후 변경이 불가하여 선언 시 초기화 해야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static variable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처럼 변수에 접근하기 위해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객체를 생성할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필요없으며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class_name.variable_name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접근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static variable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과의 차이는 선언 이후 수정 여부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Read-Only variable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readonly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키워드를 이용해 선언되며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상수처럼 초기화 이후 수정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(instance variable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과의 차이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선언과 동시에 초기화는 필수가 아니며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생성자에서 초기화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non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 variable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 유사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인스턴스 생성 후 초기화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인스턴스마다 생성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Dynamic variable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compile-time type checking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피하기 위해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(runtime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얻음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처럼 동작하며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dynamic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키워드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GetType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사용하여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runtime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 실제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얻을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객체를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dynamic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할당할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컴파일러는 클래스 객체를 보유하는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dynamic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올바른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method,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property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name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확인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runtime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method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parameter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다양한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수용을 위해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parameter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var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와의 차이점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var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선언 시 초기화되어야 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dynamic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선언 시 초기화 필요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var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초기화 시 값 할당에 의해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정해지지만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dynamic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할당 값에 따라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바꿈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var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compile 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컴파일러에 의해 결정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dynamic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run 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컴파일러에 의해 결정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Scope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Class Level Scope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내부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method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밖에 변수 선언은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어디에서든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직접 접근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이러한 변수들을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Fields/class member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라고 부름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non-static method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 level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범위 변수에 접근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접근 수정자는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scope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영향을 줄 수 없음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접근 수정자를 통해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밖에서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member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변수에 접근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Method Level Scope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method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내부에 선언된 변수는 해당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scope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가지며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(method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밖에서 접근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이러한 변수들을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local variable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method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실행이 끝나면 이 변수들은 존재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동일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Scope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 동일 이름이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 이상 선언되면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compile time error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Block Level Scope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일반적으로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for/while statement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변수들이 선언되고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변수들을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loop variable/statements variable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일반적으로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method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loop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중첩 코드 블록의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(class level, method level, loop level)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가짐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62C28AD-F0EF-CDBD-DBAB-D0EC4FB6D704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45800"/>
          <a:ext cx="823743" cy="399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7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99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3248EDD-7A02-6F6A-3780-26AA3BD4942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342676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F34838-6DB1-AC05-5527-A2B3602B0112}"/>
              </a:ext>
            </a:extLst>
          </p:cNvPr>
          <p:cNvSpPr/>
          <p:nvPr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lvl="0"/>
            <a:r>
              <a:rPr lang="en-US" altLang="ko-KR" sz="6000" dirty="0">
                <a:latin typeface="Aptos" panose="020B0004020202020204" pitchFamily="34" charset="0"/>
                <a:cs typeface="Arial" panose="020B0604020202020204" pitchFamily="34" charset="0"/>
              </a:rPr>
              <a:t>Variable (2)</a:t>
            </a:r>
            <a:endParaRPr lang="ko-KR" altLang="en-US" sz="60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0970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17974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593F487-9629-2857-EB2E-D667B0CD7EF7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813023"/>
          <a:ext cx="1682324" cy="746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32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BFB76066-550D-FDE5-3C63-B8C0218C9D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27416" y="1697540"/>
            <a:ext cx="1171768" cy="40472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9E9B986-9028-DC73-BB09-3D8DC8928B32}"/>
              </a:ext>
            </a:extLst>
          </p:cNvPr>
          <p:cNvCxnSpPr>
            <a:cxnSpLocks/>
          </p:cNvCxnSpPr>
          <p:nvPr/>
        </p:nvCxnSpPr>
        <p:spPr>
          <a:xfrm>
            <a:off x="13067828" y="2240763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F7C95A-FB35-7987-49E6-ADC0B5D10295}"/>
              </a:ext>
            </a:extLst>
          </p:cNvPr>
          <p:cNvSpPr txBox="1"/>
          <p:nvPr/>
        </p:nvSpPr>
        <p:spPr>
          <a:xfrm>
            <a:off x="12535008" y="2102264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FDA4F70-6977-D9B4-6D96-FD2B8CABA6E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54675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ADEF207-C2F5-7744-062C-AF778E2E9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461663"/>
              </p:ext>
            </p:extLst>
          </p:nvPr>
        </p:nvGraphicFramePr>
        <p:xfrm>
          <a:off x="75417" y="853757"/>
          <a:ext cx="12027683" cy="59153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768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153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Access Modifier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member,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접근성을 정의한 키워드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외부 요인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원하지 않는 데이터 조작을 제한하기 위해 사용됨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4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접근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수정자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(public, protected, internal, private)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6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접근성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level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정의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public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전체 시스템에 대한 접근 권한 부여됨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참조를 포함하는 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method/assembly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public member/type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접근 가능함을 의미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Syntax: public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type_name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protected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member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포함하는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파생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접근이 제한됨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Syntax: protected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type_name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internal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현재 어셈블리로 접근이 제한됨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동일 네임스페이스 안 어디에서나 접근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C#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default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접근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수정자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Syntax: internal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type_name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protected internal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현재 어셈블리 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protected internal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포함하는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파생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제한됨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protected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internal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type_name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private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포함된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에만 접근 권한 부여됨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private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type_name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private protected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현재 어셈블리에 있는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private protected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포함하는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파생 타입에 접근 권한 부여됨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Syntax: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private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protected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type_name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namespace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접근 수정자를 허용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접근 제한이 없기 때문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private protected, protected internal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제외한 한 번에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접근성만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top-level types(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중첩되지 않고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public/internal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만 가짐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default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접근성은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internal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member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선언에 대해 접근 수정자가 지정되지 않으면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default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접근성은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context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기반하여 사용됨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62C28AD-F0EF-CDBD-DBAB-D0EC4FB6D704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45800"/>
          <a:ext cx="823743" cy="399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7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99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3248EDD-7A02-6F6A-3780-26AA3BD4942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342676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F34838-6DB1-AC05-5527-A2B3602B0112}"/>
              </a:ext>
            </a:extLst>
          </p:cNvPr>
          <p:cNvSpPr/>
          <p:nvPr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lvl="0"/>
            <a:r>
              <a:rPr lang="en-US" altLang="ko-KR" sz="6000" dirty="0">
                <a:latin typeface="Aptos" panose="020B0004020202020204" pitchFamily="34" charset="0"/>
                <a:cs typeface="Arial" panose="020B0604020202020204" pitchFamily="34" charset="0"/>
              </a:rPr>
              <a:t>Access Modifier</a:t>
            </a:r>
            <a:endParaRPr lang="ko-KR" altLang="en-US" sz="60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008C6CB-44C0-E251-7CEC-83D3205FBB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673452"/>
              </p:ext>
            </p:extLst>
          </p:nvPr>
        </p:nvGraphicFramePr>
        <p:xfrm>
          <a:off x="6288045" y="2153066"/>
          <a:ext cx="5623562" cy="243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680">
                  <a:extLst>
                    <a:ext uri="{9D8B030D-6E8A-4147-A177-3AD203B41FA5}">
                      <a16:colId xmlns:a16="http://schemas.microsoft.com/office/drawing/2014/main" val="837387451"/>
                    </a:ext>
                  </a:extLst>
                </a:gridCol>
                <a:gridCol w="738052">
                  <a:extLst>
                    <a:ext uri="{9D8B030D-6E8A-4147-A177-3AD203B41FA5}">
                      <a16:colId xmlns:a16="http://schemas.microsoft.com/office/drawing/2014/main" val="2591082960"/>
                    </a:ext>
                  </a:extLst>
                </a:gridCol>
                <a:gridCol w="803366">
                  <a:extLst>
                    <a:ext uri="{9D8B030D-6E8A-4147-A177-3AD203B41FA5}">
                      <a16:colId xmlns:a16="http://schemas.microsoft.com/office/drawing/2014/main" val="3775373443"/>
                    </a:ext>
                  </a:extLst>
                </a:gridCol>
                <a:gridCol w="803366">
                  <a:extLst>
                    <a:ext uri="{9D8B030D-6E8A-4147-A177-3AD203B41FA5}">
                      <a16:colId xmlns:a16="http://schemas.microsoft.com/office/drawing/2014/main" val="32916823"/>
                    </a:ext>
                  </a:extLst>
                </a:gridCol>
                <a:gridCol w="803366">
                  <a:extLst>
                    <a:ext uri="{9D8B030D-6E8A-4147-A177-3AD203B41FA5}">
                      <a16:colId xmlns:a16="http://schemas.microsoft.com/office/drawing/2014/main" val="2566858650"/>
                    </a:ext>
                  </a:extLst>
                </a:gridCol>
                <a:gridCol w="803366">
                  <a:extLst>
                    <a:ext uri="{9D8B030D-6E8A-4147-A177-3AD203B41FA5}">
                      <a16:colId xmlns:a16="http://schemas.microsoft.com/office/drawing/2014/main" val="2751097693"/>
                    </a:ext>
                  </a:extLst>
                </a:gridCol>
                <a:gridCol w="803366">
                  <a:extLst>
                    <a:ext uri="{9D8B030D-6E8A-4147-A177-3AD203B41FA5}">
                      <a16:colId xmlns:a16="http://schemas.microsoft.com/office/drawing/2014/main" val="3032441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public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protected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internal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protected internal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private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private protected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3528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Entire</a:t>
                      </a: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program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0886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Containing</a:t>
                      </a: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class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014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Current</a:t>
                      </a: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assembly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5637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Derived</a:t>
                      </a: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types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9428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Derived types</a:t>
                      </a: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within</a:t>
                      </a: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current</a:t>
                      </a: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assembly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2045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4951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17974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593F487-9629-2857-EB2E-D667B0CD7EF7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813023"/>
          <a:ext cx="1682324" cy="746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32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BFB76066-550D-FDE5-3C63-B8C0218C9D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27416" y="1697540"/>
            <a:ext cx="1171768" cy="40472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9E9B986-9028-DC73-BB09-3D8DC8928B32}"/>
              </a:ext>
            </a:extLst>
          </p:cNvPr>
          <p:cNvCxnSpPr>
            <a:cxnSpLocks/>
          </p:cNvCxnSpPr>
          <p:nvPr/>
        </p:nvCxnSpPr>
        <p:spPr>
          <a:xfrm>
            <a:off x="13067828" y="2240763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F7C95A-FB35-7987-49E6-ADC0B5D10295}"/>
              </a:ext>
            </a:extLst>
          </p:cNvPr>
          <p:cNvSpPr txBox="1"/>
          <p:nvPr/>
        </p:nvSpPr>
        <p:spPr>
          <a:xfrm>
            <a:off x="12535008" y="2102264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FDA4F70-6977-D9B4-6D96-FD2B8CABA6E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54675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ADEF207-C2F5-7744-062C-AF778E2E9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121795"/>
              </p:ext>
            </p:extLst>
          </p:nvPr>
        </p:nvGraphicFramePr>
        <p:xfrm>
          <a:off x="75417" y="853757"/>
          <a:ext cx="12048220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482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7791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.NET Framework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MIcrosoft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개발한 소프트웨어 개발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프레임워크이며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runtime environment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library, tool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제공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C#, F#, Visual Basic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다양한 범위 지원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(PC, Web, Mobile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Main Components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CLR(Common Language Runtime)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지원하는 언어에 대해 사용 언어 관계없이 코드의 실행을 관리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애플리케이션 실행 시 필요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library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로드하고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코드를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기계어로 컴파일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.NET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기본 가상 머신 컴포넌트이며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.NET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Runtime Environment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Runtime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대상으로 하는 코드를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Managed Code, Runtime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대상으로 하지 않는 코드를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Unmanaged Code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내부적으로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CLI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구현된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VEC(Virtual Execution System)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구현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CLI(Common Language Infrastructure)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CLS(Common Language Specification)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다른 언어의 문법 규칙 및 제한을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이해할 수 있는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format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변경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상호운용성 제공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상호운용성은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managed code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unmanaged code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통해 달성됨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CTS(Common Type System)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CLR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이해할 수 있는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.NET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프로그래밍 언어에는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유형이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 Value type: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값을 메모리에 직접 저장하고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stack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매커니즘에서만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동작하고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compile 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 Reference type: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값의 메모리 주소를 포함하고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매커니즘으로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동작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Runtime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GC: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자동 메모리 관리 특징을 제공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JIT: CIL(Common Intermediate Language)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기계어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자연어로 변환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코드 실행 속도를 높이고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여러 플랫폼에 대한 지원을 제공하기 위해 필요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FCL(Framework Class Library): CLR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 통합 가능한 미리 내장된 함수와 클래스의 집합을 제공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(C/C++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header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파일과 같음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다양한 언어 지원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(60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보안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신뢰성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성능을 지원하는 여러 기능 제공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코드 접근 보안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자동 메모리 관리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Just-in-time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컴파일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Microsoft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기술과 통합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(MS SQL Server, SharePoint, Office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Cross-platform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호환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(Windows, Linux, MacOS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Platform-Dependent(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프로그래밍 언어 코드가 특정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에서만 동작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)/Independent(Third party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Mono Platform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이용해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Windows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의존성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큰 설치 공간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라이센스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성능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 Phase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.NET technology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OLE(Object Linking and Embedding):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서로 다른 애플리케이션의 컴포넌트와 연결하는 것이 목적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COM(Component Object Model):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다양한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SW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컴포넌트의 통신을 가능하게 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객체는 여러 프로그래밍 언어로 생성될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.NET: Windows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및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Web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애플리케이션 개발을 위한 기술 모음 또는 집합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62C28AD-F0EF-CDBD-DBAB-D0EC4FB6D704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45800"/>
          <a:ext cx="823743" cy="399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7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99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3248EDD-7A02-6F6A-3780-26AA3BD4942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342676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F34838-6DB1-AC05-5527-A2B3602B0112}"/>
              </a:ext>
            </a:extLst>
          </p:cNvPr>
          <p:cNvSpPr/>
          <p:nvPr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6000" dirty="0">
                <a:latin typeface="Aptos" panose="020B00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.NET Framework (1)</a:t>
            </a:r>
            <a:endParaRPr lang="ko-KR" altLang="en-US" sz="60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7786DB87-0552-4AB2-790F-B4D21232A8BF}"/>
              </a:ext>
            </a:extLst>
          </p:cNvPr>
          <p:cNvGrpSpPr/>
          <p:nvPr/>
        </p:nvGrpSpPr>
        <p:grpSpPr>
          <a:xfrm>
            <a:off x="12123637" y="-1844512"/>
            <a:ext cx="7967313" cy="2163745"/>
            <a:chOff x="198923" y="4794585"/>
            <a:chExt cx="7967313" cy="2163745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BCF81E4-95D4-2523-120C-10AE24738995}"/>
                </a:ext>
              </a:extLst>
            </p:cNvPr>
            <p:cNvSpPr/>
            <p:nvPr/>
          </p:nvSpPr>
          <p:spPr>
            <a:xfrm>
              <a:off x="198923" y="5442285"/>
              <a:ext cx="1384300" cy="3006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.NET Framework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247A4F1-C043-7B42-F38E-FC9EF5A416F8}"/>
                </a:ext>
              </a:extLst>
            </p:cNvPr>
            <p:cNvSpPr/>
            <p:nvPr/>
          </p:nvSpPr>
          <p:spPr>
            <a:xfrm>
              <a:off x="1843573" y="4794585"/>
              <a:ext cx="523707" cy="3006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FCL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ABED290-52AE-BB25-C27D-5E7009089D08}"/>
                </a:ext>
              </a:extLst>
            </p:cNvPr>
            <p:cNvSpPr/>
            <p:nvPr/>
          </p:nvSpPr>
          <p:spPr>
            <a:xfrm>
              <a:off x="1843573" y="6051885"/>
              <a:ext cx="523707" cy="3006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CLR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93136C49-F305-5BFB-238A-6B5F92A0361C}"/>
                </a:ext>
              </a:extLst>
            </p:cNvPr>
            <p:cNvGrpSpPr/>
            <p:nvPr/>
          </p:nvGrpSpPr>
          <p:grpSpPr>
            <a:xfrm>
              <a:off x="2632510" y="5446132"/>
              <a:ext cx="2594008" cy="1512198"/>
              <a:chOff x="2632510" y="5446132"/>
              <a:chExt cx="2594008" cy="1512198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F4F3B165-68FF-E59A-C5FC-7D6F6252D677}"/>
                  </a:ext>
                </a:extLst>
              </p:cNvPr>
              <p:cNvSpPr/>
              <p:nvPr/>
            </p:nvSpPr>
            <p:spPr>
              <a:xfrm>
                <a:off x="2632510" y="5446132"/>
                <a:ext cx="2594008" cy="4510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CLI</a:t>
                </a:r>
              </a:p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(Common Language Infrastructure)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344ABB15-08F1-9787-EAA4-7C4F2A20A4C4}"/>
                  </a:ext>
                </a:extLst>
              </p:cNvPr>
              <p:cNvSpPr/>
              <p:nvPr/>
            </p:nvSpPr>
            <p:spPr>
              <a:xfrm>
                <a:off x="2632510" y="5976712"/>
                <a:ext cx="2594008" cy="4510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GC</a:t>
                </a:r>
              </a:p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(Garbage Collector)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A3974DC4-0960-FBCB-C913-5AC7282798C7}"/>
                  </a:ext>
                </a:extLst>
              </p:cNvPr>
              <p:cNvSpPr/>
              <p:nvPr/>
            </p:nvSpPr>
            <p:spPr>
              <a:xfrm>
                <a:off x="2632510" y="6507292"/>
                <a:ext cx="2594008" cy="4510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JIT</a:t>
                </a:r>
              </a:p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(Just In-Time Compiler)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5B53AE2F-F4D3-ED98-40B3-9E032F9933A0}"/>
                </a:ext>
              </a:extLst>
            </p:cNvPr>
            <p:cNvGrpSpPr/>
            <p:nvPr/>
          </p:nvGrpSpPr>
          <p:grpSpPr>
            <a:xfrm>
              <a:off x="5572228" y="5186301"/>
              <a:ext cx="2594008" cy="970700"/>
              <a:chOff x="5668480" y="5081185"/>
              <a:chExt cx="2594008" cy="97070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D2B6E735-5509-986F-7354-F40B1BADFF25}"/>
                  </a:ext>
                </a:extLst>
              </p:cNvPr>
              <p:cNvSpPr/>
              <p:nvPr/>
            </p:nvSpPr>
            <p:spPr>
              <a:xfrm>
                <a:off x="5668480" y="5081185"/>
                <a:ext cx="2594008" cy="4510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CLS</a:t>
                </a:r>
              </a:p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(Common Language Specification)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8543FB5C-F527-B506-F144-B9E6BF0797A9}"/>
                  </a:ext>
                </a:extLst>
              </p:cNvPr>
              <p:cNvSpPr/>
              <p:nvPr/>
            </p:nvSpPr>
            <p:spPr>
              <a:xfrm>
                <a:off x="5668480" y="5600847"/>
                <a:ext cx="2594008" cy="4510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CTS</a:t>
                </a:r>
              </a:p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(Common Type System)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8" name="연결선: 꺾임 27">
              <a:extLst>
                <a:ext uri="{FF2B5EF4-FFF2-40B4-BE49-F238E27FC236}">
                  <a16:creationId xmlns:a16="http://schemas.microsoft.com/office/drawing/2014/main" id="{0D44093A-E4AC-BF76-9EDC-CF948F59D27F}"/>
                </a:ext>
              </a:extLst>
            </p:cNvPr>
            <p:cNvCxnSpPr>
              <a:stCxn id="2" idx="3"/>
              <a:endCxn id="3" idx="1"/>
            </p:cNvCxnSpPr>
            <p:nvPr/>
          </p:nvCxnSpPr>
          <p:spPr>
            <a:xfrm flipV="1">
              <a:off x="1583223" y="4944931"/>
              <a:ext cx="260350" cy="647700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연결선: 꺾임 29">
              <a:extLst>
                <a:ext uri="{FF2B5EF4-FFF2-40B4-BE49-F238E27FC236}">
                  <a16:creationId xmlns:a16="http://schemas.microsoft.com/office/drawing/2014/main" id="{87B4FCD2-63EF-F900-8DBE-2EE0BA7C4D4C}"/>
                </a:ext>
              </a:extLst>
            </p:cNvPr>
            <p:cNvCxnSpPr>
              <a:stCxn id="2" idx="3"/>
              <a:endCxn id="8" idx="1"/>
            </p:cNvCxnSpPr>
            <p:nvPr/>
          </p:nvCxnSpPr>
          <p:spPr>
            <a:xfrm>
              <a:off x="1583223" y="5592631"/>
              <a:ext cx="260350" cy="609600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연결선: 꺾임 31">
              <a:extLst>
                <a:ext uri="{FF2B5EF4-FFF2-40B4-BE49-F238E27FC236}">
                  <a16:creationId xmlns:a16="http://schemas.microsoft.com/office/drawing/2014/main" id="{20D9EC2D-940C-ECF9-BE3B-0A6084EC2649}"/>
                </a:ext>
              </a:extLst>
            </p:cNvPr>
            <p:cNvCxnSpPr>
              <a:stCxn id="8" idx="3"/>
              <a:endCxn id="14" idx="1"/>
            </p:cNvCxnSpPr>
            <p:nvPr/>
          </p:nvCxnSpPr>
          <p:spPr>
            <a:xfrm flipV="1">
              <a:off x="2367280" y="5671651"/>
              <a:ext cx="265230" cy="530580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06A5DEB4-4D0C-957A-1AFF-E1DD8801B1D5}"/>
                </a:ext>
              </a:extLst>
            </p:cNvPr>
            <p:cNvCxnSpPr>
              <a:stCxn id="8" idx="3"/>
              <a:endCxn id="20" idx="1"/>
            </p:cNvCxnSpPr>
            <p:nvPr/>
          </p:nvCxnSpPr>
          <p:spPr>
            <a:xfrm>
              <a:off x="2367280" y="6202231"/>
              <a:ext cx="265230" cy="530580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9D0AF283-441B-9455-28CD-4CBE0F6C31B6}"/>
                </a:ext>
              </a:extLst>
            </p:cNvPr>
            <p:cNvCxnSpPr>
              <a:stCxn id="8" idx="3"/>
              <a:endCxn id="15" idx="1"/>
            </p:cNvCxnSpPr>
            <p:nvPr/>
          </p:nvCxnSpPr>
          <p:spPr>
            <a:xfrm>
              <a:off x="2367280" y="6202231"/>
              <a:ext cx="26523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연결선: 꺾임 41">
              <a:extLst>
                <a:ext uri="{FF2B5EF4-FFF2-40B4-BE49-F238E27FC236}">
                  <a16:creationId xmlns:a16="http://schemas.microsoft.com/office/drawing/2014/main" id="{82542A2C-384B-B90F-898E-71BCFDC7F678}"/>
                </a:ext>
              </a:extLst>
            </p:cNvPr>
            <p:cNvCxnSpPr>
              <a:stCxn id="14" idx="3"/>
              <a:endCxn id="22" idx="1"/>
            </p:cNvCxnSpPr>
            <p:nvPr/>
          </p:nvCxnSpPr>
          <p:spPr>
            <a:xfrm flipV="1">
              <a:off x="5226518" y="5411820"/>
              <a:ext cx="345710" cy="259831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연결선: 꺾임 43">
              <a:extLst>
                <a:ext uri="{FF2B5EF4-FFF2-40B4-BE49-F238E27FC236}">
                  <a16:creationId xmlns:a16="http://schemas.microsoft.com/office/drawing/2014/main" id="{5C5A88B3-6D66-9116-36D1-E5295C3322D9}"/>
                </a:ext>
              </a:extLst>
            </p:cNvPr>
            <p:cNvCxnSpPr>
              <a:stCxn id="14" idx="3"/>
              <a:endCxn id="23" idx="1"/>
            </p:cNvCxnSpPr>
            <p:nvPr/>
          </p:nvCxnSpPr>
          <p:spPr>
            <a:xfrm>
              <a:off x="5226518" y="5671651"/>
              <a:ext cx="345710" cy="259831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6" name="그림 45">
            <a:extLst>
              <a:ext uri="{FF2B5EF4-FFF2-40B4-BE49-F238E27FC236}">
                <a16:creationId xmlns:a16="http://schemas.microsoft.com/office/drawing/2014/main" id="{EFAEFF16-C989-000E-D50E-D81A9AD954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1844" y="2624468"/>
            <a:ext cx="4689484" cy="130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376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17974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593F487-9629-2857-EB2E-D667B0CD7EF7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813023"/>
          <a:ext cx="1682324" cy="746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32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BFB76066-550D-FDE5-3C63-B8C0218C9D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27416" y="1697540"/>
            <a:ext cx="1171768" cy="40472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9E9B986-9028-DC73-BB09-3D8DC8928B32}"/>
              </a:ext>
            </a:extLst>
          </p:cNvPr>
          <p:cNvCxnSpPr>
            <a:cxnSpLocks/>
          </p:cNvCxnSpPr>
          <p:nvPr/>
        </p:nvCxnSpPr>
        <p:spPr>
          <a:xfrm>
            <a:off x="13067828" y="2240763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F7C95A-FB35-7987-49E6-ADC0B5D10295}"/>
              </a:ext>
            </a:extLst>
          </p:cNvPr>
          <p:cNvSpPr txBox="1"/>
          <p:nvPr/>
        </p:nvSpPr>
        <p:spPr>
          <a:xfrm>
            <a:off x="12535008" y="2102264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FDA4F70-6977-D9B4-6D96-FD2B8CABA6E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54675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ADEF207-C2F5-7744-062C-AF778E2E9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621601"/>
              </p:ext>
            </p:extLst>
          </p:nvPr>
        </p:nvGraphicFramePr>
        <p:xfrm>
          <a:off x="75417" y="853757"/>
          <a:ext cx="12027683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768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109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Params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params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키워드이며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가변 개수의 인수를 취할 수 있는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parameter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params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키워드는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번만 사용 가능하며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 선언에서 추가적인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params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인수가 전달되지 않으면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params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길이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parameter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사용되는 배열의 크기를 지정 필요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object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키워드를 같이 사용해 아무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받을 수 있도록 할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 예시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public static int Add(params int[]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ListNum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){...}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static void Main(string[]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args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){ int y = Add(12, 13, 10, 15, 56); ...}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Comment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주석 작성 방법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Single line: //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내용을 이용해서 주석 표시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Multiple line: /*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*/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이용해서 주석 표시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XML Documentation: /// &lt;summary&gt; ///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내용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///&lt;/summary&gt;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형식을 이용해 주석 표시 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62C28AD-F0EF-CDBD-DBAB-D0EC4FB6D704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45800"/>
          <a:ext cx="823743" cy="399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7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99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3248EDD-7A02-6F6A-3780-26AA3BD4942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342676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F34838-6DB1-AC05-5527-A2B3602B0112}"/>
              </a:ext>
            </a:extLst>
          </p:cNvPr>
          <p:cNvSpPr/>
          <p:nvPr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lvl="0"/>
            <a:r>
              <a:rPr lang="en-US" altLang="ko-KR" sz="6000" dirty="0">
                <a:latin typeface="Aptos" panose="020B0004020202020204" pitchFamily="34" charset="0"/>
                <a:cs typeface="Arial" panose="020B0604020202020204" pitchFamily="34" charset="0"/>
              </a:rPr>
              <a:t>Params &amp; Comment</a:t>
            </a:r>
            <a:endParaRPr lang="ko-KR" altLang="en-US" sz="60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9300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17974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593F487-9629-2857-EB2E-D667B0CD7EF7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813023"/>
          <a:ext cx="1682324" cy="746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32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BFB76066-550D-FDE5-3C63-B8C0218C9D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27416" y="1697540"/>
            <a:ext cx="1171768" cy="40472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9E9B986-9028-DC73-BB09-3D8DC8928B32}"/>
              </a:ext>
            </a:extLst>
          </p:cNvPr>
          <p:cNvCxnSpPr>
            <a:cxnSpLocks/>
          </p:cNvCxnSpPr>
          <p:nvPr/>
        </p:nvCxnSpPr>
        <p:spPr>
          <a:xfrm>
            <a:off x="13067828" y="2240763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F7C95A-FB35-7987-49E6-ADC0B5D10295}"/>
              </a:ext>
            </a:extLst>
          </p:cNvPr>
          <p:cNvSpPr txBox="1"/>
          <p:nvPr/>
        </p:nvSpPr>
        <p:spPr>
          <a:xfrm>
            <a:off x="12535008" y="2102264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FDA4F70-6977-D9B4-6D96-FD2B8CABA6E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54675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ADEF207-C2F5-7744-062C-AF778E2E9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892695"/>
              </p:ext>
            </p:extLst>
          </p:nvPr>
        </p:nvGraphicFramePr>
        <p:xfrm>
          <a:off x="75417" y="853757"/>
          <a:ext cx="12027683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768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109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Enumeration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Value data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integer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상수에 이름 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string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 할당에 주로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주 목적은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고유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정의하는 것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enum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키워드를 이용해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namespace, class, structure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내부에 선언됨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Syntax: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enum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enum_name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{ ... }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enum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값은 자동으로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부터 순서대로 값이 할당되며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default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값을 변경할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값들은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+1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씩 증가하며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중간 변수에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특정값을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할당하면 중간 변수의 다음 변수는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특정값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enum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기본적으로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이지만 편의에 따라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bool, long, double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등으로 변경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Syntax: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enum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enum_name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type{...}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62C28AD-F0EF-CDBD-DBAB-D0EC4FB6D704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45800"/>
          <a:ext cx="823743" cy="399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7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99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3248EDD-7A02-6F6A-3780-26AA3BD4942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342676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F34838-6DB1-AC05-5527-A2B3602B0112}"/>
              </a:ext>
            </a:extLst>
          </p:cNvPr>
          <p:cNvSpPr/>
          <p:nvPr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lvl="0"/>
            <a:r>
              <a:rPr lang="en-US" altLang="ko-KR" sz="6000" dirty="0">
                <a:latin typeface="Aptos" panose="020B0004020202020204" pitchFamily="34" charset="0"/>
                <a:cs typeface="Arial" panose="020B0604020202020204" pitchFamily="34" charset="0"/>
              </a:rPr>
              <a:t>Enumeration</a:t>
            </a:r>
            <a:endParaRPr lang="ko-KR" altLang="en-US" sz="60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8264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17974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593F487-9629-2857-EB2E-D667B0CD7EF7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813023"/>
          <a:ext cx="1682324" cy="746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32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BFB76066-550D-FDE5-3C63-B8C0218C9D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27416" y="1697540"/>
            <a:ext cx="1171768" cy="40472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9E9B986-9028-DC73-BB09-3D8DC8928B32}"/>
              </a:ext>
            </a:extLst>
          </p:cNvPr>
          <p:cNvCxnSpPr>
            <a:cxnSpLocks/>
          </p:cNvCxnSpPr>
          <p:nvPr/>
        </p:nvCxnSpPr>
        <p:spPr>
          <a:xfrm>
            <a:off x="13067828" y="2240763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F7C95A-FB35-7987-49E6-ADC0B5D10295}"/>
              </a:ext>
            </a:extLst>
          </p:cNvPr>
          <p:cNvSpPr txBox="1"/>
          <p:nvPr/>
        </p:nvSpPr>
        <p:spPr>
          <a:xfrm>
            <a:off x="12535008" y="2102264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FDA4F70-6977-D9B4-6D96-FD2B8CABA6E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54675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ADEF207-C2F5-7744-062C-AF778E2E9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243868"/>
              </p:ext>
            </p:extLst>
          </p:nvPr>
        </p:nvGraphicFramePr>
        <p:xfrm>
          <a:off x="75417" y="853757"/>
          <a:ext cx="12027683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768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109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Properties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private field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read/write/compute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위한 유연한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매커니즘을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제공하는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 member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special type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public data member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 것처럼 사용 가능하지만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accessor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라고 불리는 특별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method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Encapsulation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information hiding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property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달성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property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접근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수정을 돕는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get, set method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and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Write Properties: contains get, set methods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Read-Only Properties: contains only get method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Write Only Properties: contains only set method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Auto Implemented Properties: no additional logic in property accessors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Syntax: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access_modifier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&gt;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return_type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&gt;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property_name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&gt;{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get {//body}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set {//body}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access_modifier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&gt;: public, private, protected, internal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return_type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&gt;: any valid type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property_name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&gt;: user-defined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동일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property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get, set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접근자는 다른 접근 수정자를 가질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property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키워드를 이용해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 property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선언될 수 있고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virtual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키워드를 이용해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virtual property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도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get Accessor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field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public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접근할 수 있음을 지정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단일 값을 반환하고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read only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속성 지정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 Accessor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속성의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private field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값 할당을 지정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단일 값을 반환하고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write only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속성 지정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interface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explicit interface member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구현에서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accessor modifier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property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set, get accessor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가지는 경우에만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accessor modifier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property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override modifier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accessor modifier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overridden accessor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accessor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매칭되야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accessor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접근성 수준은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property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접근성 수준보다 제한됨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 예시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public class Student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private string name = “hello”;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public string Name{ get{return name;} set{name=value;}}}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class Test { public static void Main(){ Student s = new Student();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s.Name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“Hello”;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Console.WriteLine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(“Name: “ +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s.Name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);}}  Name: Hello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62C28AD-F0EF-CDBD-DBAB-D0EC4FB6D704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45800"/>
          <a:ext cx="823743" cy="399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7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99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3248EDD-7A02-6F6A-3780-26AA3BD4942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342676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F34838-6DB1-AC05-5527-A2B3602B0112}"/>
              </a:ext>
            </a:extLst>
          </p:cNvPr>
          <p:cNvSpPr/>
          <p:nvPr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lvl="0"/>
            <a:r>
              <a:rPr lang="en-US" altLang="ko-KR" sz="6000" dirty="0">
                <a:latin typeface="Aptos" panose="020B0004020202020204" pitchFamily="34" charset="0"/>
                <a:cs typeface="Arial" panose="020B0604020202020204" pitchFamily="34" charset="0"/>
              </a:rPr>
              <a:t>Properties</a:t>
            </a:r>
            <a:endParaRPr lang="ko-KR" altLang="en-US" sz="60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240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17974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593F487-9629-2857-EB2E-D667B0CD7EF7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813023"/>
          <a:ext cx="1682324" cy="746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32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BFB76066-550D-FDE5-3C63-B8C0218C9D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27416" y="1697540"/>
            <a:ext cx="1171768" cy="40472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9E9B986-9028-DC73-BB09-3D8DC8928B32}"/>
              </a:ext>
            </a:extLst>
          </p:cNvPr>
          <p:cNvCxnSpPr>
            <a:cxnSpLocks/>
          </p:cNvCxnSpPr>
          <p:nvPr/>
        </p:nvCxnSpPr>
        <p:spPr>
          <a:xfrm>
            <a:off x="13067828" y="2240763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F7C95A-FB35-7987-49E6-ADC0B5D10295}"/>
              </a:ext>
            </a:extLst>
          </p:cNvPr>
          <p:cNvSpPr txBox="1"/>
          <p:nvPr/>
        </p:nvSpPr>
        <p:spPr>
          <a:xfrm>
            <a:off x="12535008" y="2102264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FDA4F70-6977-D9B4-6D96-FD2B8CABA6E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54675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ADEF207-C2F5-7744-062C-AF778E2E9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904622"/>
              </p:ext>
            </p:extLst>
          </p:nvPr>
        </p:nvGraphicFramePr>
        <p:xfrm>
          <a:off x="75417" y="853757"/>
          <a:ext cx="12048220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482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7791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※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Architecture of CLR(Common Language Runtime)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BCL(Base Class Library) Support: BCL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여러 언어에 대한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Collections, I/O, XML,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DataType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definition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 다양한 기능을 제공하는 라이브러리들 포함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Thread Support: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여러 스레드의 병렬 실행을 관리하기 위한 지원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System.Threading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이를 위한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base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사용됨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 Marshaller: COM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구성요소와 통신 제공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(COM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상호운용성 제공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 Checker: CTS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사용하는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 checker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통해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 safety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제공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Exception Manager: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언어에 관계없이 예외 관리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Security Engine: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코드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폴더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기계 수준에서 보안 허가를 다룸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Debug Engine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JIT Compiler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Code Manager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Garbage Collector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CLR Loader: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다양한 모듈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어셈블리들이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CLR Loader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적재됨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※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Managed Code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Managed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Code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항상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직접 실행하는 대신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managed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runtime environment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구현됨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Managed runtime environment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GC, type checking, exception handling, bounds checking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 여러 서비스를 자동으로 수행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컴파일러는 항상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managed code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중간 언어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(Intermediate Language)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컴파일하고 실행 파일을 생성함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실행 파일을 실행하면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CLR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JIT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컴파일러는 중간 언어를 자연어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(Native)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코드로 컴파일함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(Source code  IL + Metadata  Executable  CPU  Output)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Managed code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platform independence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제공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중간 언어로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컴파일되고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JIT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컴파일러는 중간 언어를 아키텍처별 명령으로 컴파일하기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떄문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보안성 향상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자동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GC,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Runtime/Dynamic type checking, Reference checking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직접 메모리 할당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CPU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아키텍처에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low level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접근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※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Unmanaged Code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OS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직접적으로 실행되는 코드이며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프로세서 아키텍처를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목표로하고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컴퓨터 아키텍처에 의존적임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Unmanaged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code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컴파일되었을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때 항상 특정 아키텍처를 가져오고 해당 플랫폼에서 실행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특정 아키텍처에 대해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native code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컴파일됨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할당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type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safery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보안 등은 개발자가 관리하여 버퍼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오버플로우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누수 등이 발생할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Unmanaged code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실행 파일은 메모리에 직접적으로 로드되는 바이너리 이미지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X86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코드임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VB 6.0, C, C++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작성된 애플리케이션은 항상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Unmanaged code((Source code  Executable  CPU  Output)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HW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직접 접근 제공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Managed code framework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사용되는 일부 매개변수와 제한사항을 우회할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보안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관련 문제 발생 가능성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예외 처리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GC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개발자가 관리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62C28AD-F0EF-CDBD-DBAB-D0EC4FB6D704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45800"/>
          <a:ext cx="823743" cy="399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7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99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3248EDD-7A02-6F6A-3780-26AA3BD4942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342676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F34838-6DB1-AC05-5527-A2B3602B0112}"/>
              </a:ext>
            </a:extLst>
          </p:cNvPr>
          <p:cNvSpPr/>
          <p:nvPr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6000" dirty="0">
                <a:latin typeface="Aptos" panose="020B00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.NET Framework (2)</a:t>
            </a:r>
            <a:endParaRPr lang="ko-KR" altLang="en-US" sz="60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7786DB87-0552-4AB2-790F-B4D21232A8BF}"/>
              </a:ext>
            </a:extLst>
          </p:cNvPr>
          <p:cNvGrpSpPr/>
          <p:nvPr/>
        </p:nvGrpSpPr>
        <p:grpSpPr>
          <a:xfrm>
            <a:off x="12123637" y="-1844512"/>
            <a:ext cx="7967313" cy="2163745"/>
            <a:chOff x="198923" y="4794585"/>
            <a:chExt cx="7967313" cy="2163745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BCF81E4-95D4-2523-120C-10AE24738995}"/>
                </a:ext>
              </a:extLst>
            </p:cNvPr>
            <p:cNvSpPr/>
            <p:nvPr/>
          </p:nvSpPr>
          <p:spPr>
            <a:xfrm>
              <a:off x="198923" y="5442285"/>
              <a:ext cx="1384300" cy="3006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.NET Framework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247A4F1-C043-7B42-F38E-FC9EF5A416F8}"/>
                </a:ext>
              </a:extLst>
            </p:cNvPr>
            <p:cNvSpPr/>
            <p:nvPr/>
          </p:nvSpPr>
          <p:spPr>
            <a:xfrm>
              <a:off x="1843573" y="4794585"/>
              <a:ext cx="523707" cy="3006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FCL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ABED290-52AE-BB25-C27D-5E7009089D08}"/>
                </a:ext>
              </a:extLst>
            </p:cNvPr>
            <p:cNvSpPr/>
            <p:nvPr/>
          </p:nvSpPr>
          <p:spPr>
            <a:xfrm>
              <a:off x="1843573" y="6051885"/>
              <a:ext cx="523707" cy="3006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CLR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93136C49-F305-5BFB-238A-6B5F92A0361C}"/>
                </a:ext>
              </a:extLst>
            </p:cNvPr>
            <p:cNvGrpSpPr/>
            <p:nvPr/>
          </p:nvGrpSpPr>
          <p:grpSpPr>
            <a:xfrm>
              <a:off x="2632510" y="5446132"/>
              <a:ext cx="2594008" cy="1512198"/>
              <a:chOff x="2632510" y="5446132"/>
              <a:chExt cx="2594008" cy="1512198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F4F3B165-68FF-E59A-C5FC-7D6F6252D677}"/>
                  </a:ext>
                </a:extLst>
              </p:cNvPr>
              <p:cNvSpPr/>
              <p:nvPr/>
            </p:nvSpPr>
            <p:spPr>
              <a:xfrm>
                <a:off x="2632510" y="5446132"/>
                <a:ext cx="2594008" cy="4510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CLI</a:t>
                </a:r>
              </a:p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(Common Language Infrastructure)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344ABB15-08F1-9787-EAA4-7C4F2A20A4C4}"/>
                  </a:ext>
                </a:extLst>
              </p:cNvPr>
              <p:cNvSpPr/>
              <p:nvPr/>
            </p:nvSpPr>
            <p:spPr>
              <a:xfrm>
                <a:off x="2632510" y="5976712"/>
                <a:ext cx="2594008" cy="4510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GC</a:t>
                </a:r>
              </a:p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(Garbage Collector)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A3974DC4-0960-FBCB-C913-5AC7282798C7}"/>
                  </a:ext>
                </a:extLst>
              </p:cNvPr>
              <p:cNvSpPr/>
              <p:nvPr/>
            </p:nvSpPr>
            <p:spPr>
              <a:xfrm>
                <a:off x="2632510" y="6507292"/>
                <a:ext cx="2594008" cy="4510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JIT</a:t>
                </a:r>
              </a:p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(Just In-Time Compiler)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5B53AE2F-F4D3-ED98-40B3-9E032F9933A0}"/>
                </a:ext>
              </a:extLst>
            </p:cNvPr>
            <p:cNvGrpSpPr/>
            <p:nvPr/>
          </p:nvGrpSpPr>
          <p:grpSpPr>
            <a:xfrm>
              <a:off x="5572228" y="5186301"/>
              <a:ext cx="2594008" cy="970700"/>
              <a:chOff x="5668480" y="5081185"/>
              <a:chExt cx="2594008" cy="97070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D2B6E735-5509-986F-7354-F40B1BADFF25}"/>
                  </a:ext>
                </a:extLst>
              </p:cNvPr>
              <p:cNvSpPr/>
              <p:nvPr/>
            </p:nvSpPr>
            <p:spPr>
              <a:xfrm>
                <a:off x="5668480" y="5081185"/>
                <a:ext cx="2594008" cy="4510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CLS</a:t>
                </a:r>
              </a:p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(Common Language Specification)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8543FB5C-F527-B506-F144-B9E6BF0797A9}"/>
                  </a:ext>
                </a:extLst>
              </p:cNvPr>
              <p:cNvSpPr/>
              <p:nvPr/>
            </p:nvSpPr>
            <p:spPr>
              <a:xfrm>
                <a:off x="5668480" y="5600847"/>
                <a:ext cx="2594008" cy="4510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CTS</a:t>
                </a:r>
              </a:p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(Common Type System)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8" name="연결선: 꺾임 27">
              <a:extLst>
                <a:ext uri="{FF2B5EF4-FFF2-40B4-BE49-F238E27FC236}">
                  <a16:creationId xmlns:a16="http://schemas.microsoft.com/office/drawing/2014/main" id="{0D44093A-E4AC-BF76-9EDC-CF948F59D27F}"/>
                </a:ext>
              </a:extLst>
            </p:cNvPr>
            <p:cNvCxnSpPr>
              <a:stCxn id="2" idx="3"/>
              <a:endCxn id="3" idx="1"/>
            </p:cNvCxnSpPr>
            <p:nvPr/>
          </p:nvCxnSpPr>
          <p:spPr>
            <a:xfrm flipV="1">
              <a:off x="1583223" y="4944931"/>
              <a:ext cx="260350" cy="647700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연결선: 꺾임 29">
              <a:extLst>
                <a:ext uri="{FF2B5EF4-FFF2-40B4-BE49-F238E27FC236}">
                  <a16:creationId xmlns:a16="http://schemas.microsoft.com/office/drawing/2014/main" id="{87B4FCD2-63EF-F900-8DBE-2EE0BA7C4D4C}"/>
                </a:ext>
              </a:extLst>
            </p:cNvPr>
            <p:cNvCxnSpPr>
              <a:stCxn id="2" idx="3"/>
              <a:endCxn id="8" idx="1"/>
            </p:cNvCxnSpPr>
            <p:nvPr/>
          </p:nvCxnSpPr>
          <p:spPr>
            <a:xfrm>
              <a:off x="1583223" y="5592631"/>
              <a:ext cx="260350" cy="609600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연결선: 꺾임 31">
              <a:extLst>
                <a:ext uri="{FF2B5EF4-FFF2-40B4-BE49-F238E27FC236}">
                  <a16:creationId xmlns:a16="http://schemas.microsoft.com/office/drawing/2014/main" id="{20D9EC2D-940C-ECF9-BE3B-0A6084EC2649}"/>
                </a:ext>
              </a:extLst>
            </p:cNvPr>
            <p:cNvCxnSpPr>
              <a:stCxn id="8" idx="3"/>
              <a:endCxn id="14" idx="1"/>
            </p:cNvCxnSpPr>
            <p:nvPr/>
          </p:nvCxnSpPr>
          <p:spPr>
            <a:xfrm flipV="1">
              <a:off x="2367280" y="5671651"/>
              <a:ext cx="265230" cy="530580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06A5DEB4-4D0C-957A-1AFF-E1DD8801B1D5}"/>
                </a:ext>
              </a:extLst>
            </p:cNvPr>
            <p:cNvCxnSpPr>
              <a:stCxn id="8" idx="3"/>
              <a:endCxn id="20" idx="1"/>
            </p:cNvCxnSpPr>
            <p:nvPr/>
          </p:nvCxnSpPr>
          <p:spPr>
            <a:xfrm>
              <a:off x="2367280" y="6202231"/>
              <a:ext cx="265230" cy="530580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9D0AF283-441B-9455-28CD-4CBE0F6C31B6}"/>
                </a:ext>
              </a:extLst>
            </p:cNvPr>
            <p:cNvCxnSpPr>
              <a:stCxn id="8" idx="3"/>
              <a:endCxn id="15" idx="1"/>
            </p:cNvCxnSpPr>
            <p:nvPr/>
          </p:nvCxnSpPr>
          <p:spPr>
            <a:xfrm>
              <a:off x="2367280" y="6202231"/>
              <a:ext cx="26523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연결선: 꺾임 41">
              <a:extLst>
                <a:ext uri="{FF2B5EF4-FFF2-40B4-BE49-F238E27FC236}">
                  <a16:creationId xmlns:a16="http://schemas.microsoft.com/office/drawing/2014/main" id="{82542A2C-384B-B90F-898E-71BCFDC7F678}"/>
                </a:ext>
              </a:extLst>
            </p:cNvPr>
            <p:cNvCxnSpPr>
              <a:stCxn id="14" idx="3"/>
              <a:endCxn id="22" idx="1"/>
            </p:cNvCxnSpPr>
            <p:nvPr/>
          </p:nvCxnSpPr>
          <p:spPr>
            <a:xfrm flipV="1">
              <a:off x="5226518" y="5411820"/>
              <a:ext cx="345710" cy="259831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연결선: 꺾임 43">
              <a:extLst>
                <a:ext uri="{FF2B5EF4-FFF2-40B4-BE49-F238E27FC236}">
                  <a16:creationId xmlns:a16="http://schemas.microsoft.com/office/drawing/2014/main" id="{5C5A88B3-6D66-9116-36D1-E5295C3322D9}"/>
                </a:ext>
              </a:extLst>
            </p:cNvPr>
            <p:cNvCxnSpPr>
              <a:stCxn id="14" idx="3"/>
              <a:endCxn id="23" idx="1"/>
            </p:cNvCxnSpPr>
            <p:nvPr/>
          </p:nvCxnSpPr>
          <p:spPr>
            <a:xfrm>
              <a:off x="5226518" y="5671651"/>
              <a:ext cx="345710" cy="259831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61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17974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593F487-9629-2857-EB2E-D667B0CD7EF7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813023"/>
          <a:ext cx="1682324" cy="746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32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BFB76066-550D-FDE5-3C63-B8C0218C9D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27416" y="1697540"/>
            <a:ext cx="1171768" cy="40472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9E9B986-9028-DC73-BB09-3D8DC8928B32}"/>
              </a:ext>
            </a:extLst>
          </p:cNvPr>
          <p:cNvCxnSpPr>
            <a:cxnSpLocks/>
          </p:cNvCxnSpPr>
          <p:nvPr/>
        </p:nvCxnSpPr>
        <p:spPr>
          <a:xfrm>
            <a:off x="13067828" y="2240763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F7C95A-FB35-7987-49E6-ADC0B5D10295}"/>
              </a:ext>
            </a:extLst>
          </p:cNvPr>
          <p:cNvSpPr txBox="1"/>
          <p:nvPr/>
        </p:nvSpPr>
        <p:spPr>
          <a:xfrm>
            <a:off x="12535008" y="2102264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FDA4F70-6977-D9B4-6D96-FD2B8CABA6E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54675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ADEF207-C2F5-7744-062C-AF778E2E9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625249"/>
              </p:ext>
            </p:extLst>
          </p:nvPr>
        </p:nvGraphicFramePr>
        <p:xfrm>
          <a:off x="75417" y="853757"/>
          <a:ext cx="12048220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482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7791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※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Types of JIT(Just-In-Time) Compiler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Pre-JIT Compiler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단일 컴파일 사이클에서 동시에 모든 코드가 기계어로 컴파일됨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컴파일 과정은 애플리케이션 배포 시간에 수행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Ngen.exe(Native Image Generator)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항상 구현됨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Normal JIT Compiler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Runtime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필요한 코드는 처음 호출될 때 기계어로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컴파일되고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캐시에 저장되어 다시 호출될 때마다 사용됨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Econo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JIT Compiler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Runtime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필요한 코드는 기계어로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컴파일되고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더이상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Runtime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필요 코드만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컴파일되어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메모리 사용량 적음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필요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method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모두 같은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memory page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있을 가능성이 높아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page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오류가 감소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통계 분석 기반 코드 최적화는 코드가 실행되는 동안 컴파일러에 의해 수행될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애플리케이션 처음 실행되는 동안 더 많은 시간이 필요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캐시 메모리는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runtime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필요한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code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저장하는데 많이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AOT(Ahead-of-Time)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컴파일을 사용하여 단점 해결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(runtime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컴파일이 필요하지 않음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※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GC(Garbage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Collector)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백그라운드에서 동작하고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성능에 약간의 영향을 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특히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한번에 많은 메모리를 해제할 때 일시적으로 멈춤 현상 발생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Garbage Collection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발생 조건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시스템이 낮은 물리적 메모리를 가지고 있을 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Heap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메모리에서 다양한 객체에 할당된 메모리가 설정된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임계값을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초과했을 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GC.Collect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method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호출되었을 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Phase(Marking  Relocating  Compacting)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Marking Phase: list of all live objects is created, all of objects that aren’t on list of live objects are deleted from heap memory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Relocating Phase: references for list of live objects updated to point to new location where objects will be relocated to compacting phase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Compacting Phase: Dead objects released &amp; live objects compacted &amp; moved older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 Generation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heap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중 수명이 다른 다양한 객체를 처리하기 위해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세대로 구성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세대에 대한 메모리는 프로젝트 규모에 따라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제공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내부적으로 최적화 엔진은 어느 객체가 세대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또는 세대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들어갈지 선택하기 위해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Collection means method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호출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Generation 0: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새롭게 할당된 객체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수명이 짧은 임시 변수 같은 객체들은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 memory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속함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GC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빈도가 가장 높음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Generation 1: Generation 0 GC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이후 남은 객체들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객체들은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사이의 일종의 버퍼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Generation 2: Generation 1 GC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이후 남은 객체들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static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객체처럼 오래 사는 객체들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GC.MaxGeneration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Returns max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number of heap generation in GC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GC.GetGeneration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(obj): Returns generation number of target object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GC.GetTotalMemory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(bool): Returns number of bytes that are allocated in system(true: method waits for occurrence of GC before returning, false: opposite)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GC.Collect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GC can be forced in system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62C28AD-F0EF-CDBD-DBAB-D0EC4FB6D704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45800"/>
          <a:ext cx="823743" cy="399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7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99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3248EDD-7A02-6F6A-3780-26AA3BD4942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342676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F34838-6DB1-AC05-5527-A2B3602B0112}"/>
              </a:ext>
            </a:extLst>
          </p:cNvPr>
          <p:cNvSpPr/>
          <p:nvPr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6000" dirty="0">
                <a:latin typeface="Aptos" panose="020B00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.NET Framework (3)</a:t>
            </a:r>
            <a:endParaRPr lang="ko-KR" altLang="en-US" sz="60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7786DB87-0552-4AB2-790F-B4D21232A8BF}"/>
              </a:ext>
            </a:extLst>
          </p:cNvPr>
          <p:cNvGrpSpPr/>
          <p:nvPr/>
        </p:nvGrpSpPr>
        <p:grpSpPr>
          <a:xfrm>
            <a:off x="12123637" y="-1844512"/>
            <a:ext cx="7967313" cy="2163745"/>
            <a:chOff x="198923" y="4794585"/>
            <a:chExt cx="7967313" cy="2163745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BCF81E4-95D4-2523-120C-10AE24738995}"/>
                </a:ext>
              </a:extLst>
            </p:cNvPr>
            <p:cNvSpPr/>
            <p:nvPr/>
          </p:nvSpPr>
          <p:spPr>
            <a:xfrm>
              <a:off x="198923" y="5442285"/>
              <a:ext cx="1384300" cy="3006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.NET Framework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247A4F1-C043-7B42-F38E-FC9EF5A416F8}"/>
                </a:ext>
              </a:extLst>
            </p:cNvPr>
            <p:cNvSpPr/>
            <p:nvPr/>
          </p:nvSpPr>
          <p:spPr>
            <a:xfrm>
              <a:off x="1843573" y="4794585"/>
              <a:ext cx="523707" cy="3006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FCL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ABED290-52AE-BB25-C27D-5E7009089D08}"/>
                </a:ext>
              </a:extLst>
            </p:cNvPr>
            <p:cNvSpPr/>
            <p:nvPr/>
          </p:nvSpPr>
          <p:spPr>
            <a:xfrm>
              <a:off x="1843573" y="6051885"/>
              <a:ext cx="523707" cy="3006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CLR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93136C49-F305-5BFB-238A-6B5F92A0361C}"/>
                </a:ext>
              </a:extLst>
            </p:cNvPr>
            <p:cNvGrpSpPr/>
            <p:nvPr/>
          </p:nvGrpSpPr>
          <p:grpSpPr>
            <a:xfrm>
              <a:off x="2632510" y="5446132"/>
              <a:ext cx="2594008" cy="1512198"/>
              <a:chOff x="2632510" y="5446132"/>
              <a:chExt cx="2594008" cy="1512198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F4F3B165-68FF-E59A-C5FC-7D6F6252D677}"/>
                  </a:ext>
                </a:extLst>
              </p:cNvPr>
              <p:cNvSpPr/>
              <p:nvPr/>
            </p:nvSpPr>
            <p:spPr>
              <a:xfrm>
                <a:off x="2632510" y="5446132"/>
                <a:ext cx="2594008" cy="4510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CLI</a:t>
                </a:r>
              </a:p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(Common Language Infrastructure)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344ABB15-08F1-9787-EAA4-7C4F2A20A4C4}"/>
                  </a:ext>
                </a:extLst>
              </p:cNvPr>
              <p:cNvSpPr/>
              <p:nvPr/>
            </p:nvSpPr>
            <p:spPr>
              <a:xfrm>
                <a:off x="2632510" y="5976712"/>
                <a:ext cx="2594008" cy="4510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GC</a:t>
                </a:r>
              </a:p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(Garbage Collector)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A3974DC4-0960-FBCB-C913-5AC7282798C7}"/>
                  </a:ext>
                </a:extLst>
              </p:cNvPr>
              <p:cNvSpPr/>
              <p:nvPr/>
            </p:nvSpPr>
            <p:spPr>
              <a:xfrm>
                <a:off x="2632510" y="6507292"/>
                <a:ext cx="2594008" cy="4510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JIT</a:t>
                </a:r>
              </a:p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(Just In-Time Compiler)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5B53AE2F-F4D3-ED98-40B3-9E032F9933A0}"/>
                </a:ext>
              </a:extLst>
            </p:cNvPr>
            <p:cNvGrpSpPr/>
            <p:nvPr/>
          </p:nvGrpSpPr>
          <p:grpSpPr>
            <a:xfrm>
              <a:off x="5572228" y="5186301"/>
              <a:ext cx="2594008" cy="970700"/>
              <a:chOff x="5668480" y="5081185"/>
              <a:chExt cx="2594008" cy="97070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D2B6E735-5509-986F-7354-F40B1BADFF25}"/>
                  </a:ext>
                </a:extLst>
              </p:cNvPr>
              <p:cNvSpPr/>
              <p:nvPr/>
            </p:nvSpPr>
            <p:spPr>
              <a:xfrm>
                <a:off x="5668480" y="5081185"/>
                <a:ext cx="2594008" cy="4510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CLS</a:t>
                </a:r>
              </a:p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(Common Language Specification)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8543FB5C-F527-B506-F144-B9E6BF0797A9}"/>
                  </a:ext>
                </a:extLst>
              </p:cNvPr>
              <p:cNvSpPr/>
              <p:nvPr/>
            </p:nvSpPr>
            <p:spPr>
              <a:xfrm>
                <a:off x="5668480" y="5600847"/>
                <a:ext cx="2594008" cy="4510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CTS</a:t>
                </a:r>
              </a:p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(Common Type System)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8" name="연결선: 꺾임 27">
              <a:extLst>
                <a:ext uri="{FF2B5EF4-FFF2-40B4-BE49-F238E27FC236}">
                  <a16:creationId xmlns:a16="http://schemas.microsoft.com/office/drawing/2014/main" id="{0D44093A-E4AC-BF76-9EDC-CF948F59D27F}"/>
                </a:ext>
              </a:extLst>
            </p:cNvPr>
            <p:cNvCxnSpPr>
              <a:stCxn id="2" idx="3"/>
              <a:endCxn id="3" idx="1"/>
            </p:cNvCxnSpPr>
            <p:nvPr/>
          </p:nvCxnSpPr>
          <p:spPr>
            <a:xfrm flipV="1">
              <a:off x="1583223" y="4944931"/>
              <a:ext cx="260350" cy="647700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연결선: 꺾임 29">
              <a:extLst>
                <a:ext uri="{FF2B5EF4-FFF2-40B4-BE49-F238E27FC236}">
                  <a16:creationId xmlns:a16="http://schemas.microsoft.com/office/drawing/2014/main" id="{87B4FCD2-63EF-F900-8DBE-2EE0BA7C4D4C}"/>
                </a:ext>
              </a:extLst>
            </p:cNvPr>
            <p:cNvCxnSpPr>
              <a:stCxn id="2" idx="3"/>
              <a:endCxn id="8" idx="1"/>
            </p:cNvCxnSpPr>
            <p:nvPr/>
          </p:nvCxnSpPr>
          <p:spPr>
            <a:xfrm>
              <a:off x="1583223" y="5592631"/>
              <a:ext cx="260350" cy="609600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연결선: 꺾임 31">
              <a:extLst>
                <a:ext uri="{FF2B5EF4-FFF2-40B4-BE49-F238E27FC236}">
                  <a16:creationId xmlns:a16="http://schemas.microsoft.com/office/drawing/2014/main" id="{20D9EC2D-940C-ECF9-BE3B-0A6084EC2649}"/>
                </a:ext>
              </a:extLst>
            </p:cNvPr>
            <p:cNvCxnSpPr>
              <a:stCxn id="8" idx="3"/>
              <a:endCxn id="14" idx="1"/>
            </p:cNvCxnSpPr>
            <p:nvPr/>
          </p:nvCxnSpPr>
          <p:spPr>
            <a:xfrm flipV="1">
              <a:off x="2367280" y="5671651"/>
              <a:ext cx="265230" cy="530580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06A5DEB4-4D0C-957A-1AFF-E1DD8801B1D5}"/>
                </a:ext>
              </a:extLst>
            </p:cNvPr>
            <p:cNvCxnSpPr>
              <a:stCxn id="8" idx="3"/>
              <a:endCxn id="20" idx="1"/>
            </p:cNvCxnSpPr>
            <p:nvPr/>
          </p:nvCxnSpPr>
          <p:spPr>
            <a:xfrm>
              <a:off x="2367280" y="6202231"/>
              <a:ext cx="265230" cy="530580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9D0AF283-441B-9455-28CD-4CBE0F6C31B6}"/>
                </a:ext>
              </a:extLst>
            </p:cNvPr>
            <p:cNvCxnSpPr>
              <a:stCxn id="8" idx="3"/>
              <a:endCxn id="15" idx="1"/>
            </p:cNvCxnSpPr>
            <p:nvPr/>
          </p:nvCxnSpPr>
          <p:spPr>
            <a:xfrm>
              <a:off x="2367280" y="6202231"/>
              <a:ext cx="26523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연결선: 꺾임 41">
              <a:extLst>
                <a:ext uri="{FF2B5EF4-FFF2-40B4-BE49-F238E27FC236}">
                  <a16:creationId xmlns:a16="http://schemas.microsoft.com/office/drawing/2014/main" id="{82542A2C-384B-B90F-898E-71BCFDC7F678}"/>
                </a:ext>
              </a:extLst>
            </p:cNvPr>
            <p:cNvCxnSpPr>
              <a:stCxn id="14" idx="3"/>
              <a:endCxn id="22" idx="1"/>
            </p:cNvCxnSpPr>
            <p:nvPr/>
          </p:nvCxnSpPr>
          <p:spPr>
            <a:xfrm flipV="1">
              <a:off x="5226518" y="5411820"/>
              <a:ext cx="345710" cy="259831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연결선: 꺾임 43">
              <a:extLst>
                <a:ext uri="{FF2B5EF4-FFF2-40B4-BE49-F238E27FC236}">
                  <a16:creationId xmlns:a16="http://schemas.microsoft.com/office/drawing/2014/main" id="{5C5A88B3-6D66-9116-36D1-E5295C3322D9}"/>
                </a:ext>
              </a:extLst>
            </p:cNvPr>
            <p:cNvCxnSpPr>
              <a:stCxn id="14" idx="3"/>
              <a:endCxn id="23" idx="1"/>
            </p:cNvCxnSpPr>
            <p:nvPr/>
          </p:nvCxnSpPr>
          <p:spPr>
            <a:xfrm>
              <a:off x="5226518" y="5671651"/>
              <a:ext cx="345710" cy="259831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215BC358-6F6E-DAFB-DA32-57BF8892F8C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764345" y="2502816"/>
            <a:ext cx="1545939" cy="161227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995C13B1-FE32-C069-CA1A-85C329D75C7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310284" y="2502816"/>
            <a:ext cx="1736299" cy="159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167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17974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593F487-9629-2857-EB2E-D667B0CD7EF7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813023"/>
          <a:ext cx="1682324" cy="746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32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BFB76066-550D-FDE5-3C63-B8C0218C9D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27416" y="1697540"/>
            <a:ext cx="1171768" cy="40472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9E9B986-9028-DC73-BB09-3D8DC8928B32}"/>
              </a:ext>
            </a:extLst>
          </p:cNvPr>
          <p:cNvCxnSpPr>
            <a:cxnSpLocks/>
          </p:cNvCxnSpPr>
          <p:nvPr/>
        </p:nvCxnSpPr>
        <p:spPr>
          <a:xfrm>
            <a:off x="13067828" y="2240763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F7C95A-FB35-7987-49E6-ADC0B5D10295}"/>
              </a:ext>
            </a:extLst>
          </p:cNvPr>
          <p:cNvSpPr txBox="1"/>
          <p:nvPr/>
        </p:nvSpPr>
        <p:spPr>
          <a:xfrm>
            <a:off x="12535008" y="2102264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FDA4F70-6977-D9B4-6D96-FD2B8CABA6E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54675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ADEF207-C2F5-7744-062C-AF778E2E9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295222"/>
              </p:ext>
            </p:extLst>
          </p:nvPr>
        </p:nvGraphicFramePr>
        <p:xfrm>
          <a:off x="75417" y="853757"/>
          <a:ext cx="12048220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482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000426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Architecture &amp; Components Stack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CLR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FCL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Utility Features: list, stack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 다양한 클래스 모음을 포함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Wrappers Around OS Functionality: file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system, network, console I/O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관련된 클래스를 포함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Frameworks: ASP .NET, WPF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 특정 애플리케이션 개발을 위한 다양한 프레임워크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Types of Application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WinForms: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 시스템을 읽고 쓰는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client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기반 애플리케이션이 여기에 속함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ASP .NET: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Web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기반 응용프로그램이 여기에 속함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ADO .NET: MS SQL Server, Oracle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DB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통신하기 위해 개발된 애플리케이션을 포함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주로 데이터 연결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검색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삽입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삭제할 수 있는 클래스로 구성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WPF(Windows Presentation Foundation): DirectX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사용하는 그래픽 하위 시스템이고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윈도우 기반 애플리케이션에서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UI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렌더링을 위해 사용됨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WCF(Windows Communication Foundation):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데이터를 비동기적 전송하는데 사용되는 연결된 서비스 지향 애플리케이션 구축을 위한 프레임워크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WF(Windows Workflow Foundation): workflow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구축하기 위한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platform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제공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Card Space: Digital ID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제공해 안전하고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간단하고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신뢰성 있는 방법으로 온라인 서비스를 제공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LINQ(Language Integrated Query): C#/VB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source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쿼리를 만드는 쿼리 언어 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Entity Framework: ORM(Object Relational Mapping)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기반 프레임워크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.NET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DB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같이 사용할 수 있도록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Parallel LINQ: LINQ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위한 동시 쿼리 실행 엔진을 제공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TPL(Task Parallel Library): public types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API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집합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동시성과 병렬성을 추가하는 프로세스 단순화를 통해 생산성 향상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.NET API for Store/UWP Apps: C#/VB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위한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Universal Windows Platform(UWP)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생성하기 위한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API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Task-Based Asynchronous Model: .NET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Framework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비동기 동작과 작업을 설명하는데 사용하는 모델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Namespaces in FCL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Accessibility: part of managed wrapper for COM accessibility interface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Microsoft.CSharp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C#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코드에 대한 컴파일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코드 생성을 지원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System: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인터페이스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유형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이벤트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이벤트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핸들러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속성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예외 등 정의를 위한 기본 클래스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System.Collections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다양한 유형을 사용해 정의된 여러 표준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collection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객체가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System.Data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다른 클래스를 사용해 다양한 소스의 데이터 접근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관리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System.IO: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다양한 유형을 사용해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stream,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압축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named pipe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데이터 읽기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쓰기를 지원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System.Net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네트워크 프로토콜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캐시 정책을 위한 인터페이스를 제공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System.Security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.NET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보안 시스템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접근권한을 가짐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자식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namespace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인증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암호화 서비스 제공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System.Threading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멀티쓰레딩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프로그래밍 지원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62C28AD-F0EF-CDBD-DBAB-D0EC4FB6D704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45800"/>
          <a:ext cx="823743" cy="399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7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99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3248EDD-7A02-6F6A-3780-26AA3BD4942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342676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F34838-6DB1-AC05-5527-A2B3602B0112}"/>
              </a:ext>
            </a:extLst>
          </p:cNvPr>
          <p:cNvSpPr/>
          <p:nvPr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6000" dirty="0">
                <a:latin typeface="Aptos" panose="020B00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.NET Framework (4)</a:t>
            </a:r>
            <a:endParaRPr lang="ko-KR" altLang="en-US" sz="60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7786DB87-0552-4AB2-790F-B4D21232A8BF}"/>
              </a:ext>
            </a:extLst>
          </p:cNvPr>
          <p:cNvGrpSpPr/>
          <p:nvPr/>
        </p:nvGrpSpPr>
        <p:grpSpPr>
          <a:xfrm>
            <a:off x="12123637" y="-1844512"/>
            <a:ext cx="7967313" cy="2163745"/>
            <a:chOff x="198923" y="4794585"/>
            <a:chExt cx="7967313" cy="2163745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BCF81E4-95D4-2523-120C-10AE24738995}"/>
                </a:ext>
              </a:extLst>
            </p:cNvPr>
            <p:cNvSpPr/>
            <p:nvPr/>
          </p:nvSpPr>
          <p:spPr>
            <a:xfrm>
              <a:off x="198923" y="5442285"/>
              <a:ext cx="1384300" cy="3006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.NET Framework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247A4F1-C043-7B42-F38E-FC9EF5A416F8}"/>
                </a:ext>
              </a:extLst>
            </p:cNvPr>
            <p:cNvSpPr/>
            <p:nvPr/>
          </p:nvSpPr>
          <p:spPr>
            <a:xfrm>
              <a:off x="1843573" y="4794585"/>
              <a:ext cx="523707" cy="3006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FCL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ABED290-52AE-BB25-C27D-5E7009089D08}"/>
                </a:ext>
              </a:extLst>
            </p:cNvPr>
            <p:cNvSpPr/>
            <p:nvPr/>
          </p:nvSpPr>
          <p:spPr>
            <a:xfrm>
              <a:off x="1843573" y="6051885"/>
              <a:ext cx="523707" cy="3006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CLR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93136C49-F305-5BFB-238A-6B5F92A0361C}"/>
                </a:ext>
              </a:extLst>
            </p:cNvPr>
            <p:cNvGrpSpPr/>
            <p:nvPr/>
          </p:nvGrpSpPr>
          <p:grpSpPr>
            <a:xfrm>
              <a:off x="2632510" y="5446132"/>
              <a:ext cx="2594008" cy="1512198"/>
              <a:chOff x="2632510" y="5446132"/>
              <a:chExt cx="2594008" cy="1512198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F4F3B165-68FF-E59A-C5FC-7D6F6252D677}"/>
                  </a:ext>
                </a:extLst>
              </p:cNvPr>
              <p:cNvSpPr/>
              <p:nvPr/>
            </p:nvSpPr>
            <p:spPr>
              <a:xfrm>
                <a:off x="2632510" y="5446132"/>
                <a:ext cx="2594008" cy="4510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CLI</a:t>
                </a:r>
              </a:p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(Common Language Infrastructure)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344ABB15-08F1-9787-EAA4-7C4F2A20A4C4}"/>
                  </a:ext>
                </a:extLst>
              </p:cNvPr>
              <p:cNvSpPr/>
              <p:nvPr/>
            </p:nvSpPr>
            <p:spPr>
              <a:xfrm>
                <a:off x="2632510" y="5976712"/>
                <a:ext cx="2594008" cy="4510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GC</a:t>
                </a:r>
              </a:p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(Garbage Collector)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A3974DC4-0960-FBCB-C913-5AC7282798C7}"/>
                  </a:ext>
                </a:extLst>
              </p:cNvPr>
              <p:cNvSpPr/>
              <p:nvPr/>
            </p:nvSpPr>
            <p:spPr>
              <a:xfrm>
                <a:off x="2632510" y="6507292"/>
                <a:ext cx="2594008" cy="4510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JIT</a:t>
                </a:r>
              </a:p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(Just In-Time Compiler)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5B53AE2F-F4D3-ED98-40B3-9E032F9933A0}"/>
                </a:ext>
              </a:extLst>
            </p:cNvPr>
            <p:cNvGrpSpPr/>
            <p:nvPr/>
          </p:nvGrpSpPr>
          <p:grpSpPr>
            <a:xfrm>
              <a:off x="5572228" y="5186301"/>
              <a:ext cx="2594008" cy="970700"/>
              <a:chOff x="5668480" y="5081185"/>
              <a:chExt cx="2594008" cy="97070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D2B6E735-5509-986F-7354-F40B1BADFF25}"/>
                  </a:ext>
                </a:extLst>
              </p:cNvPr>
              <p:cNvSpPr/>
              <p:nvPr/>
            </p:nvSpPr>
            <p:spPr>
              <a:xfrm>
                <a:off x="5668480" y="5081185"/>
                <a:ext cx="2594008" cy="4510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CLS</a:t>
                </a:r>
              </a:p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(Common Language Specification)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8543FB5C-F527-B506-F144-B9E6BF0797A9}"/>
                  </a:ext>
                </a:extLst>
              </p:cNvPr>
              <p:cNvSpPr/>
              <p:nvPr/>
            </p:nvSpPr>
            <p:spPr>
              <a:xfrm>
                <a:off x="5668480" y="5600847"/>
                <a:ext cx="2594008" cy="4510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CTS</a:t>
                </a:r>
              </a:p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(Common Type System)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8" name="연결선: 꺾임 27">
              <a:extLst>
                <a:ext uri="{FF2B5EF4-FFF2-40B4-BE49-F238E27FC236}">
                  <a16:creationId xmlns:a16="http://schemas.microsoft.com/office/drawing/2014/main" id="{0D44093A-E4AC-BF76-9EDC-CF948F59D27F}"/>
                </a:ext>
              </a:extLst>
            </p:cNvPr>
            <p:cNvCxnSpPr>
              <a:stCxn id="2" idx="3"/>
              <a:endCxn id="3" idx="1"/>
            </p:cNvCxnSpPr>
            <p:nvPr/>
          </p:nvCxnSpPr>
          <p:spPr>
            <a:xfrm flipV="1">
              <a:off x="1583223" y="4944931"/>
              <a:ext cx="260350" cy="647700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연결선: 꺾임 29">
              <a:extLst>
                <a:ext uri="{FF2B5EF4-FFF2-40B4-BE49-F238E27FC236}">
                  <a16:creationId xmlns:a16="http://schemas.microsoft.com/office/drawing/2014/main" id="{87B4FCD2-63EF-F900-8DBE-2EE0BA7C4D4C}"/>
                </a:ext>
              </a:extLst>
            </p:cNvPr>
            <p:cNvCxnSpPr>
              <a:stCxn id="2" idx="3"/>
              <a:endCxn id="8" idx="1"/>
            </p:cNvCxnSpPr>
            <p:nvPr/>
          </p:nvCxnSpPr>
          <p:spPr>
            <a:xfrm>
              <a:off x="1583223" y="5592631"/>
              <a:ext cx="260350" cy="609600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연결선: 꺾임 31">
              <a:extLst>
                <a:ext uri="{FF2B5EF4-FFF2-40B4-BE49-F238E27FC236}">
                  <a16:creationId xmlns:a16="http://schemas.microsoft.com/office/drawing/2014/main" id="{20D9EC2D-940C-ECF9-BE3B-0A6084EC2649}"/>
                </a:ext>
              </a:extLst>
            </p:cNvPr>
            <p:cNvCxnSpPr>
              <a:stCxn id="8" idx="3"/>
              <a:endCxn id="14" idx="1"/>
            </p:cNvCxnSpPr>
            <p:nvPr/>
          </p:nvCxnSpPr>
          <p:spPr>
            <a:xfrm flipV="1">
              <a:off x="2367280" y="5671651"/>
              <a:ext cx="265230" cy="530580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06A5DEB4-4D0C-957A-1AFF-E1DD8801B1D5}"/>
                </a:ext>
              </a:extLst>
            </p:cNvPr>
            <p:cNvCxnSpPr>
              <a:stCxn id="8" idx="3"/>
              <a:endCxn id="20" idx="1"/>
            </p:cNvCxnSpPr>
            <p:nvPr/>
          </p:nvCxnSpPr>
          <p:spPr>
            <a:xfrm>
              <a:off x="2367280" y="6202231"/>
              <a:ext cx="265230" cy="530580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9D0AF283-441B-9455-28CD-4CBE0F6C31B6}"/>
                </a:ext>
              </a:extLst>
            </p:cNvPr>
            <p:cNvCxnSpPr>
              <a:stCxn id="8" idx="3"/>
              <a:endCxn id="15" idx="1"/>
            </p:cNvCxnSpPr>
            <p:nvPr/>
          </p:nvCxnSpPr>
          <p:spPr>
            <a:xfrm>
              <a:off x="2367280" y="6202231"/>
              <a:ext cx="26523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연결선: 꺾임 41">
              <a:extLst>
                <a:ext uri="{FF2B5EF4-FFF2-40B4-BE49-F238E27FC236}">
                  <a16:creationId xmlns:a16="http://schemas.microsoft.com/office/drawing/2014/main" id="{82542A2C-384B-B90F-898E-71BCFDC7F678}"/>
                </a:ext>
              </a:extLst>
            </p:cNvPr>
            <p:cNvCxnSpPr>
              <a:stCxn id="14" idx="3"/>
              <a:endCxn id="22" idx="1"/>
            </p:cNvCxnSpPr>
            <p:nvPr/>
          </p:nvCxnSpPr>
          <p:spPr>
            <a:xfrm flipV="1">
              <a:off x="5226518" y="5411820"/>
              <a:ext cx="345710" cy="259831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연결선: 꺾임 43">
              <a:extLst>
                <a:ext uri="{FF2B5EF4-FFF2-40B4-BE49-F238E27FC236}">
                  <a16:creationId xmlns:a16="http://schemas.microsoft.com/office/drawing/2014/main" id="{5C5A88B3-6D66-9116-36D1-E5295C3322D9}"/>
                </a:ext>
              </a:extLst>
            </p:cNvPr>
            <p:cNvCxnSpPr>
              <a:stCxn id="14" idx="3"/>
              <a:endCxn id="23" idx="1"/>
            </p:cNvCxnSpPr>
            <p:nvPr/>
          </p:nvCxnSpPr>
          <p:spPr>
            <a:xfrm>
              <a:off x="5226518" y="5671651"/>
              <a:ext cx="345710" cy="259831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7336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17974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593F487-9629-2857-EB2E-D667B0CD7EF7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813023"/>
          <a:ext cx="1682324" cy="746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32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BFB76066-550D-FDE5-3C63-B8C0218C9D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27416" y="1697540"/>
            <a:ext cx="1171768" cy="40472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9E9B986-9028-DC73-BB09-3D8DC8928B32}"/>
              </a:ext>
            </a:extLst>
          </p:cNvPr>
          <p:cNvCxnSpPr>
            <a:cxnSpLocks/>
          </p:cNvCxnSpPr>
          <p:nvPr/>
        </p:nvCxnSpPr>
        <p:spPr>
          <a:xfrm>
            <a:off x="13067828" y="2240763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F7C95A-FB35-7987-49E6-ADC0B5D10295}"/>
              </a:ext>
            </a:extLst>
          </p:cNvPr>
          <p:cNvSpPr txBox="1"/>
          <p:nvPr/>
        </p:nvSpPr>
        <p:spPr>
          <a:xfrm>
            <a:off x="12535008" y="2102264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FDA4F70-6977-D9B4-6D96-FD2B8CABA6E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54675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ADEF207-C2F5-7744-062C-AF778E2E9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940061"/>
              </p:ext>
            </p:extLst>
          </p:nvPr>
        </p:nvGraphicFramePr>
        <p:xfrm>
          <a:off x="75417" y="853757"/>
          <a:ext cx="12027683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768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109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Method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Entry point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이며 애플리케이션이 시작할 때 호출하고 모든 실행 파일에 존재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level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method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이기 때문에 반드시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Overriding, virtual, abstract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(static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이기 때문에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Overloading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하나의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entry point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인정됨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command line argument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있는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Main()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 없는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Main()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같이 사용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Library/Service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Main()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필요 없음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이상의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C#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Main()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포함된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/main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옵션으로 어느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entry point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인지를 알려야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허용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return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void, int, Task, Task&lt;T&gt;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Return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Task, Task&lt;T&gt;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async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수정자가 포함될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static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void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Main()  Command line argument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없을 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static void Main(String []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args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([]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args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앞에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와야함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아니면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error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발생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  Command line argument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있을 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static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키워드는 인스턴스화 시키지 않고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 없음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method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접근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호출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접근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수정자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(Access modifier): private(default), public, protected, internal  (protected internal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가능하지만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private protected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62C28AD-F0EF-CDBD-DBAB-D0EC4FB6D704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45800"/>
          <a:ext cx="823743" cy="399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7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99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3248EDD-7A02-6F6A-3780-26AA3BD4942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342676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F34838-6DB1-AC05-5527-A2B3602B0112}"/>
              </a:ext>
            </a:extLst>
          </p:cNvPr>
          <p:cNvSpPr/>
          <p:nvPr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6000" dirty="0">
                <a:latin typeface="Aptos" panose="020B00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Main Method</a:t>
            </a:r>
            <a:endParaRPr lang="ko-KR" altLang="en-US" sz="60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124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17974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593F487-9629-2857-EB2E-D667B0CD7EF7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813023"/>
          <a:ext cx="1682324" cy="746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32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BFB76066-550D-FDE5-3C63-B8C0218C9D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27416" y="1697540"/>
            <a:ext cx="1171768" cy="40472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9E9B986-9028-DC73-BB09-3D8DC8928B32}"/>
              </a:ext>
            </a:extLst>
          </p:cNvPr>
          <p:cNvCxnSpPr>
            <a:cxnSpLocks/>
          </p:cNvCxnSpPr>
          <p:nvPr/>
        </p:nvCxnSpPr>
        <p:spPr>
          <a:xfrm>
            <a:off x="13067828" y="2240763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F7C95A-FB35-7987-49E6-ADC0B5D10295}"/>
              </a:ext>
            </a:extLst>
          </p:cNvPr>
          <p:cNvSpPr txBox="1"/>
          <p:nvPr/>
        </p:nvSpPr>
        <p:spPr>
          <a:xfrm>
            <a:off x="12535008" y="2102264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FDA4F70-6977-D9B4-6D96-FD2B8CABA6E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54675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ADEF207-C2F5-7744-062C-AF778E2E9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748589"/>
              </p:ext>
            </p:extLst>
          </p:nvPr>
        </p:nvGraphicFramePr>
        <p:xfrm>
          <a:off x="75417" y="853757"/>
          <a:ext cx="12027683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768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109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 System Unification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C#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모든 데이터 유형은 직간접적으로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Object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상속을 받고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타입을 객체라 말할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Primitive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value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알려져 있으며 기본적으로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structs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내부적으로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struct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Object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상속을 받음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Predefined type(like int, long,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etc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struct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short = System.Int16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int = System.Int32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long = System.Int64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uint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System.UInt32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byte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System.Byte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bool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System.Boolean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char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System.Char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Float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System.Single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Double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System.Double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Decimal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System.Decimal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데이터 유형을 객체로 여기므로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boxing, unboxing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가능함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boxing: int, char, bool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등을 객체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변환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(Value type  Reference type)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Ex) int a = 8; object obj = a;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Value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값 변화는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Reference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값 변화에 영향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암시적 변환 과정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stack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저장된 값이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메모리에 저장된 객체로 복사됨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unboxing: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type(int, char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변환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(Reference type  Value type)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Ex) int a = 8; object obj = a; int b = (int)obj;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null object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unboxing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명시적 변환 과정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heap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메모리에 저장된 객체는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stack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저장된 값으로 복사됨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62C28AD-F0EF-CDBD-DBAB-D0EC4FB6D704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45800"/>
          <a:ext cx="823743" cy="399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7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99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3248EDD-7A02-6F6A-3780-26AA3BD4942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342676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F34838-6DB1-AC05-5527-A2B3602B0112}"/>
              </a:ext>
            </a:extLst>
          </p:cNvPr>
          <p:cNvSpPr/>
          <p:nvPr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6000" dirty="0">
                <a:latin typeface="Aptos" panose="020B0004020202020204" pitchFamily="34" charset="0"/>
                <a:cs typeface="Arial" panose="020B0604020202020204" pitchFamily="34" charset="0"/>
              </a:rPr>
              <a:t>Type System Unification</a:t>
            </a:r>
            <a:endParaRPr lang="ko-KR" altLang="en-US" sz="60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532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17974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593F487-9629-2857-EB2E-D667B0CD7EF7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813023"/>
          <a:ext cx="1682324" cy="746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32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BFB76066-550D-FDE5-3C63-B8C0218C9D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27416" y="1697540"/>
            <a:ext cx="1171768" cy="40472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9E9B986-9028-DC73-BB09-3D8DC8928B32}"/>
              </a:ext>
            </a:extLst>
          </p:cNvPr>
          <p:cNvCxnSpPr>
            <a:cxnSpLocks/>
          </p:cNvCxnSpPr>
          <p:nvPr/>
        </p:nvCxnSpPr>
        <p:spPr>
          <a:xfrm>
            <a:off x="13067828" y="2240763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F7C95A-FB35-7987-49E6-ADC0B5D10295}"/>
              </a:ext>
            </a:extLst>
          </p:cNvPr>
          <p:cNvSpPr txBox="1"/>
          <p:nvPr/>
        </p:nvSpPr>
        <p:spPr>
          <a:xfrm>
            <a:off x="12535008" y="2102264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FDA4F70-6977-D9B4-6D96-FD2B8CABA6E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54675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ADEF207-C2F5-7744-062C-AF778E2E9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500796"/>
              </p:ext>
            </p:extLst>
          </p:nvPr>
        </p:nvGraphicFramePr>
        <p:xfrm>
          <a:off x="75417" y="853757"/>
          <a:ext cx="12027683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768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109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Types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유형은 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개로 구분될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Value Data Types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 값을 메모리에 직접적으로 저장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signed/unsigned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파생 클래스는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System.ValueType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Signed &amp; Unsigned Integral Types: supports for 8, 16, 32, 64-bit value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Alias: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sbyte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Type name: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System.Sbyte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Type: signed integer, Size: 8-bit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Alias: short, Type name: System.Int16, Type: signed integer, Size: 16-bit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Alias: int, Type name: System.Int32, Type: signed integer, Size: 32-bit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Alias: long, Type name: System.Int64, Type: signed integer, Size: 64-bit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Alias: byte, Type name: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System.byte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Type: unsigned integer, Size: 8-bit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Alias: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ushort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Type name: System.UInt16, Type: unsigned integer, Size: 16-bit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Alias: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uint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Type name: System.UInt32, Type: unsigned integer, Size: 32-bit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Alias: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ulong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Type name: System.UInt64, Type: unsigned integer, Size: 64-bit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Floating Point Types: 2 floating point data type contains decimal point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Alias: float, Type name: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System.Single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Size: 32-bit (32-bit single precision, 7 digit precision,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접미사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f/F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써야 하며 안 쓰면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double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인식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Alias: double, Type name: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System.Double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Size: 64-bit (64-bit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double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precision,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14-15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digit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precision,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접미사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d/D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(default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double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Decimal Types: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금융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통화 계산에 적합한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128-bit data type, 28-29 digit precision,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접미사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m/M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써야 하며 안 쓰면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double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인식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Alias: decimal, Type name: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System.Decimal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Size: 128-bit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Character Types: UTF-16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code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단위 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16-bit Unicode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문자로 표현됨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Alias: char, Type name: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System.Char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Size: 16-bit, Default: ‘\0’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Boolean Types: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암시적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명시적으로 다른 유형으로 변환되지 않음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Alias: bool, Type name: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System.Boolean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Value: true/false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Reference Data Types: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 값의 주소를 포함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메모리에 직접적으로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변수값을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저장하지 못하기 때문에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string: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Unicode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문자의 시퀀스를 나타내며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 name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System.String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string(keyword)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String(class)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동일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object: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데이터 유형에 대한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base class,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할당하기 전에 타입 변환 필요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Type name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System.Object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Pointer Data Type: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 값의 메모리 주소를 포함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unsafe{}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사용해야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Ampersand(&amp;):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주소 연산자이며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변수의 주소를 결정할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Asterisk(*):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간접 참조 연산자이며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주소의 값에 접근할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떄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C/C++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 다르게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 선언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type* identifier;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형태로 선언해야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Ex) int* p1, p;//Valid ,  int *p1, *p;//Invalidhttps://www.geeksforgeeks.org/c-sharp-data-types/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62C28AD-F0EF-CDBD-DBAB-D0EC4FB6D704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45800"/>
          <a:ext cx="823743" cy="399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7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99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3248EDD-7A02-6F6A-3780-26AA3BD4942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342676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F34838-6DB1-AC05-5527-A2B3602B0112}"/>
              </a:ext>
            </a:extLst>
          </p:cNvPr>
          <p:cNvSpPr/>
          <p:nvPr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6000" dirty="0">
                <a:latin typeface="Aptos" panose="020B0004020202020204" pitchFamily="34" charset="0"/>
                <a:cs typeface="Arial" panose="020B0604020202020204" pitchFamily="34" charset="0"/>
              </a:rPr>
              <a:t>Data Types</a:t>
            </a:r>
            <a:endParaRPr lang="ko-KR" altLang="en-US" sz="60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934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17974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593F487-9629-2857-EB2E-D667B0CD7EF7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813023"/>
          <a:ext cx="1682324" cy="746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32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BFB76066-550D-FDE5-3C63-B8C0218C9D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27416" y="1697540"/>
            <a:ext cx="1171768" cy="40472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9E9B986-9028-DC73-BB09-3D8DC8928B32}"/>
              </a:ext>
            </a:extLst>
          </p:cNvPr>
          <p:cNvCxnSpPr>
            <a:cxnSpLocks/>
          </p:cNvCxnSpPr>
          <p:nvPr/>
        </p:nvCxnSpPr>
        <p:spPr>
          <a:xfrm>
            <a:off x="13067828" y="2240763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F7C95A-FB35-7987-49E6-ADC0B5D10295}"/>
              </a:ext>
            </a:extLst>
          </p:cNvPr>
          <p:cNvSpPr txBox="1"/>
          <p:nvPr/>
        </p:nvSpPr>
        <p:spPr>
          <a:xfrm>
            <a:off x="12535008" y="2102264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FDA4F70-6977-D9B4-6D96-FD2B8CABA6E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54675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ADEF207-C2F5-7744-062C-AF778E2E9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772255"/>
              </p:ext>
            </p:extLst>
          </p:nvPr>
        </p:nvGraphicFramePr>
        <p:xfrm>
          <a:off x="75417" y="853757"/>
          <a:ext cx="12027683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768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109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Nullable Type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값을 변수에 할당할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System.Nullable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&lt;T&gt; struct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instance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non-nullable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값을 가지는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포함하는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type(like integer, floating-point,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boolean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type)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Syntax: Nullable&lt;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data_type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variable_name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null;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data_type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?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variable_name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null;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Nullable&lt;int&gt; j = null; int?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null;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Nullable&lt;int&gt; k = 20;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Nullable type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변수에 직접 접근이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nullable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변수의 값을 얻기 위해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GetValueOrDefault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 method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null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 경우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default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(0)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얻음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null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아닌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원래 할당된 값을 얻음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nullable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인해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reference type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nullable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생성하지 않고 변수에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값 할당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nullable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값을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nullable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할당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Nullable.HasValue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Nullable.Value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사용하면 값을 확인할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객체에 값이 할당되면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true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null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할당되면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false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아무 값도 할당되지 않으면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compile time error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==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!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연산자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null-coalescing operator(??)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사용해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nullable type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값에서 유래된 값을 기본 형식에 할당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Ex) int ? a = null;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int b = a ?? 3;//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a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할당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Nullable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중첩된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nullable type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Nullable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var type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주 사용이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DB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애플리케이션이므로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table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값이 필요하면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nullable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사용해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값을 넣을 수 있음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정의되지 않은 값을 표현할 때 유용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참조타입 대신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62C28AD-F0EF-CDBD-DBAB-D0EC4FB6D704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45800"/>
          <a:ext cx="823743" cy="399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7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99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3248EDD-7A02-6F6A-3780-26AA3BD4942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342676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F34838-6DB1-AC05-5527-A2B3602B0112}"/>
              </a:ext>
            </a:extLst>
          </p:cNvPr>
          <p:cNvSpPr/>
          <p:nvPr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6000" dirty="0">
                <a:latin typeface="Aptos" panose="020B0004020202020204" pitchFamily="34" charset="0"/>
                <a:cs typeface="Arial" panose="020B0604020202020204" pitchFamily="34" charset="0"/>
              </a:rPr>
              <a:t>Nullable Type</a:t>
            </a:r>
            <a:endParaRPr lang="ko-KR" altLang="en-US" sz="60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173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11881</TotalTime>
  <Words>7849</Words>
  <Application>Microsoft Office PowerPoint</Application>
  <PresentationFormat>와이드스크린</PresentationFormat>
  <Paragraphs>858</Paragraphs>
  <Slides>22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맑은 고딕</vt:lpstr>
      <vt:lpstr>Aptos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성호 김</dc:creator>
  <cp:lastModifiedBy>성호 김</cp:lastModifiedBy>
  <cp:revision>604</cp:revision>
  <dcterms:created xsi:type="dcterms:W3CDTF">2023-11-29T11:04:36Z</dcterms:created>
  <dcterms:modified xsi:type="dcterms:W3CDTF">2024-07-02T11:55:09Z</dcterms:modified>
</cp:coreProperties>
</file>