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31" r:id="rId2"/>
    <p:sldId id="316" r:id="rId3"/>
    <p:sldId id="320" r:id="rId4"/>
    <p:sldId id="321" r:id="rId5"/>
    <p:sldId id="324" r:id="rId6"/>
    <p:sldId id="319" r:id="rId7"/>
    <p:sldId id="317" r:id="rId8"/>
    <p:sldId id="318" r:id="rId9"/>
    <p:sldId id="323" r:id="rId10"/>
    <p:sldId id="322" r:id="rId11"/>
    <p:sldId id="325" r:id="rId12"/>
    <p:sldId id="327" r:id="rId13"/>
    <p:sldId id="328" r:id="rId14"/>
    <p:sldId id="330" r:id="rId15"/>
    <p:sldId id="329" r:id="rId16"/>
    <p:sldId id="32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4" autoAdjust="0"/>
    <p:restoredTop sz="94660"/>
  </p:normalViewPr>
  <p:slideViewPr>
    <p:cSldViewPr snapToGrid="0">
      <p:cViewPr>
        <p:scale>
          <a:sx n="50" d="100"/>
          <a:sy n="50" d="100"/>
        </p:scale>
        <p:origin x="7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F4293-B375-421E-9F7E-F538DC8AC0E3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73402-4B96-495E-95E4-6CBD06EC9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54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https://www.geeksforgeeks.org/python-comments/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5089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https://www.geeksforgeeks.org/taking-input-in-python/?ref=outind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5993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https://www.geeksforgeeks.org/python-variables/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781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https://www.geeksforgeeks.org/python-dictionary/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4204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https://www.geeksforgeeks.org/python-dictionary-fromkeys-method/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8081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https://www.geeksforgeeks.org/python-list-comprehension-and-slicing/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7829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https://www.geeksforgeeks.org/how-to-index-and-slice-strings-in-python/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4893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https://www.geeksforgeeks.org/python-lambda-anonymous-functions-filter-map-reduce/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845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https://www.geeksforgeeks.org/taking-input-in-python/?ref=outind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762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https://www.geeksforgeeks.org/taking-input-in-python/?ref=outind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434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https://www.geeksforgeeks.org/taking-input-in-python/?ref=outind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671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https://www.geeksforgeeks.org/taking-input-in-python/?ref=outind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653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https://www.geeksforgeeks.org/taking-input-in-python/?ref=outind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868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https://www.geeksforgeeks.org/taking-input-in-python/?ref=outind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412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https://www.geeksforgeeks.org/taking-input-in-python/?ref=outind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826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https://www.geeksforgeeks.org/taking-input-in-python/?ref=outind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955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AC7682-D15A-B7D9-A461-B3484A607EAE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F50C62-FB70-032A-9213-C0DF2383A2E0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1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3" Type="http://schemas.openxmlformats.org/officeDocument/2006/relationships/image" Target="../media/image1.png"/><Relationship Id="rId21" Type="http://schemas.openxmlformats.org/officeDocument/2006/relationships/image" Target="../media/image70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19" Type="http://schemas.openxmlformats.org/officeDocument/2006/relationships/image" Target="../media/image68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887395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Comment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Single line comment( # 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Multiline comment( Multi # 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 literal( single (‘comment script') / ( “”” 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python ignore string literals that aren’t assign to variable(So, can use comment) like ‘hello’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Docstring comment( “””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triple quotes(“””)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Docstring appears right after function like def func1: ... , “comment is ...”, print(func1.__doc__)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__doc__ attribute, can print comment of function, module,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8FAB090D-FF42-0984-B6EC-98DE2D813BCA}"/>
              </a:ext>
            </a:extLst>
          </p:cNvPr>
          <p:cNvGrpSpPr/>
          <p:nvPr/>
        </p:nvGrpSpPr>
        <p:grpSpPr>
          <a:xfrm>
            <a:off x="7644365" y="998211"/>
            <a:ext cx="2870200" cy="1473573"/>
            <a:chOff x="4038600" y="2566987"/>
            <a:chExt cx="4114800" cy="211255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E9FEB78-B133-94A2-262E-9038C7B9E1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8600" y="2566987"/>
              <a:ext cx="4114800" cy="172402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33373B8-B661-C489-CFE4-FA0DA2E67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38600" y="4289018"/>
              <a:ext cx="3333750" cy="390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8372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286994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Python Operator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Arithmetic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+, -, *, %, / (In python 2.x, / return integer, in python 3.x / return float)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// (division floor-return integer)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** (power)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Precedence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Parentheses, Exponentiation, Multiplication/Division, Addition/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Substraction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Comparison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&lt;, &lt;=, &gt;, &gt;=, ==, !=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Precedence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Arithmetic operator &gt; Comparison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Comparison operator has same precedence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Logical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and, or, not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Precedence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not &gt; and &gt; or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Bitwise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&amp;, |, &lt;&lt;, &gt;&gt;, ~, ^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Precedence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- not &gt; shift &gt; and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&gt; or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Assignment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=, +=, -=, *=, %=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Identity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is, is not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 check if 2 values are located on same part of memory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Membership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in, not in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 test whether value or variable is in a sequence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Ternary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on_true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 if [expression] else 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on_false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8148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424133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Variable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variable is container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variable name must start with letter / underscore (can’t start with number)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variable name is case-sensitive(name, Name, NAME are different)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=, assign single value to variable like a = b = c = 10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,, assign different value to multiple variables like a, b, c = 1, 20.2, “hello”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If use same name variable, variable refers to new value and type like a = 10, a = “hello”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global keyword is declared inside function(not outside function)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Single variable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print()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concatenation Ex) name = “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”, print(“Name:”, name)  Name: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asd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f-string Ex) name = “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dsa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”,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f”Name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{name}”)  Name: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dsa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Multiple variable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unpacking Ex) name, age, city = “John”, 30, “New York”, print(name)  John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multiple assignment Ex) a, b, c = 1, 2, 3, print(a, b, c)  1 2 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f-string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f-string(formatted string literal)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If f-string uses dictionary variable and accesses value of dictionary, use ‘’ like {person[‘name’]} (person: variable name, name: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583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Dictionary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360479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Dictionary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key : value (pairs)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dir_val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{key1:val1, key2:val2, ...}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It’s different from list, tuple, array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cuz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each key has associated value(as of Python 3.7,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dic_val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are ordered and can’t contain duplicated keys)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value can be of any data type, can be duplicated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It can be created dictionary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 indexing to add elements or Use update() Ex)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{},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[0] = ‘Hello’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 access value of dictionary, refer to key name or get(key name)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 delete element, use del(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Method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dict.clear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remove all elements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dict.copy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return copy of dictionary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dict.get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(key, default=“None”): return value of key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dict.items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return list containing tuple for each key value pair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dict.keys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return list containing dictionary’s key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dict.update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(dict2): update dictionary with key-value pair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dict.values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return list of all values of dictionary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pop(): remove element with specified key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popItem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remove last inserted key-value pair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dict.setdefault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(key, default=“None”): set key to default value if key isn’t specified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dict.has_key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(key): return true if dictionary contains specified key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dict.fromkeys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(seq,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create dictionary from given sequence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3B0155A1-7707-3F11-4DF1-67741C4771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1208" y="1006618"/>
            <a:ext cx="3163359" cy="4207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6310940-07A5-3B7D-2FC3-E9BE40672B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7887" y="1769775"/>
            <a:ext cx="2204635" cy="7543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2F02DBF-CA4F-1EFC-3F77-F638B3CBE8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1137" y="1769775"/>
            <a:ext cx="2071273" cy="1166914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239BA4CB-D86D-5C6A-7810-74C57ADBDB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7887" y="2563092"/>
            <a:ext cx="2267148" cy="470933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CB333F23-3209-CF58-D9BA-67EC73C3E6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7887" y="3082795"/>
            <a:ext cx="2125451" cy="1992089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17C308ED-D795-EEE9-CD5D-0848F4C450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69978" y="3084855"/>
            <a:ext cx="2713076" cy="1425302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3DEFD1F4-33C7-69F2-A1A1-DF38CCA745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57887" y="5142893"/>
            <a:ext cx="1958749" cy="754327"/>
          </a:xfrm>
          <a:prstGeom prst="rect">
            <a:avLst/>
          </a:prstGeom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id="{246FB45F-E0FF-83FA-65B3-9F309F1D03C3}"/>
              </a:ext>
            </a:extLst>
          </p:cNvPr>
          <p:cNvGrpSpPr/>
          <p:nvPr/>
        </p:nvGrpSpPr>
        <p:grpSpPr>
          <a:xfrm>
            <a:off x="210904" y="4946875"/>
            <a:ext cx="5929669" cy="1727970"/>
            <a:chOff x="-1476914" y="2472210"/>
            <a:chExt cx="12518670" cy="364807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2E9BE32-9094-22B3-7711-D3EEC28B4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-1476914" y="2472210"/>
              <a:ext cx="5429250" cy="3648075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ACCE1044-0ADB-BA50-70B5-2A189D97C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069456" y="2472210"/>
              <a:ext cx="6972300" cy="2705100"/>
            </a:xfrm>
            <a:prstGeom prst="rect">
              <a:avLst/>
            </a:prstGeom>
          </p:spPr>
        </p:pic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C396D41F-02F0-8C64-5E9A-9842FEEB7015}"/>
              </a:ext>
            </a:extLst>
          </p:cNvPr>
          <p:cNvGrpSpPr/>
          <p:nvPr/>
        </p:nvGrpSpPr>
        <p:grpSpPr>
          <a:xfrm>
            <a:off x="6957887" y="5946170"/>
            <a:ext cx="3656851" cy="750409"/>
            <a:chOff x="4712449" y="5957211"/>
            <a:chExt cx="6614539" cy="1357346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6F1E7855-951B-B7DB-070A-C11B4DD3F264}"/>
                </a:ext>
              </a:extLst>
            </p:cNvPr>
            <p:cNvGrpSpPr/>
            <p:nvPr/>
          </p:nvGrpSpPr>
          <p:grpSpPr>
            <a:xfrm>
              <a:off x="4712449" y="5957211"/>
              <a:ext cx="5363421" cy="701065"/>
              <a:chOff x="4712449" y="5957211"/>
              <a:chExt cx="5363421" cy="701065"/>
            </a:xfrm>
          </p:grpSpPr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2BEAC272-CB61-B276-AA4F-7B020A289A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12449" y="5962951"/>
                <a:ext cx="4772025" cy="695325"/>
              </a:xfrm>
              <a:prstGeom prst="rect">
                <a:avLst/>
              </a:prstGeom>
            </p:spPr>
          </p:pic>
          <p:pic>
            <p:nvPicPr>
              <p:cNvPr id="61" name="그림 60">
                <a:extLst>
                  <a:ext uri="{FF2B5EF4-FFF2-40B4-BE49-F238E27FC236}">
                    <a16:creationId xmlns:a16="http://schemas.microsoft.com/office/drawing/2014/main" id="{BEE5E949-9FDB-439D-6772-9B52DD0CF5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561520" y="5957211"/>
                <a:ext cx="514350" cy="619125"/>
              </a:xfrm>
              <a:prstGeom prst="rect">
                <a:avLst/>
              </a:prstGeom>
            </p:spPr>
          </p:pic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296FD608-6B4D-7BCF-07F7-504DBFFAFDCF}"/>
                </a:ext>
              </a:extLst>
            </p:cNvPr>
            <p:cNvGrpSpPr/>
            <p:nvPr/>
          </p:nvGrpSpPr>
          <p:grpSpPr>
            <a:xfrm>
              <a:off x="4712449" y="6724007"/>
              <a:ext cx="6614539" cy="590550"/>
              <a:chOff x="4712449" y="6724007"/>
              <a:chExt cx="6614539" cy="590550"/>
            </a:xfrm>
          </p:grpSpPr>
          <p:pic>
            <p:nvPicPr>
              <p:cNvPr id="64" name="그림 63">
                <a:extLst>
                  <a:ext uri="{FF2B5EF4-FFF2-40B4-BE49-F238E27FC236}">
                    <a16:creationId xmlns:a16="http://schemas.microsoft.com/office/drawing/2014/main" id="{7A27D1A1-F8AE-BD3A-61A1-0349D22DA3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12449" y="6724007"/>
                <a:ext cx="3038475" cy="590550"/>
              </a:xfrm>
              <a:prstGeom prst="rect">
                <a:avLst/>
              </a:prstGeom>
            </p:spPr>
          </p:pic>
          <p:pic>
            <p:nvPicPr>
              <p:cNvPr id="66" name="그림 65">
                <a:extLst>
                  <a:ext uri="{FF2B5EF4-FFF2-40B4-BE49-F238E27FC236}">
                    <a16:creationId xmlns:a16="http://schemas.microsoft.com/office/drawing/2014/main" id="{DAA1605F-91BD-40F0-DCD1-7BABDDC9AA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821788" y="6724007"/>
                <a:ext cx="3505200" cy="3429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601595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Dictionary (2)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439764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dict.fromkeys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(seq,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create dictionary from given sequence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Shallow copy occurs(if append value in list, dictionary’s values are appended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must use {key: list(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list_val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for key in sequence} for preventing aliasing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8" name="그룹 67">
            <a:extLst>
              <a:ext uri="{FF2B5EF4-FFF2-40B4-BE49-F238E27FC236}">
                <a16:creationId xmlns:a16="http://schemas.microsoft.com/office/drawing/2014/main" id="{C396D41F-02F0-8C64-5E9A-9842FEEB7015}"/>
              </a:ext>
            </a:extLst>
          </p:cNvPr>
          <p:cNvGrpSpPr/>
          <p:nvPr/>
        </p:nvGrpSpPr>
        <p:grpSpPr>
          <a:xfrm>
            <a:off x="6854399" y="910785"/>
            <a:ext cx="3718413" cy="763042"/>
            <a:chOff x="4712449" y="5957211"/>
            <a:chExt cx="6614539" cy="1357346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6F1E7855-951B-B7DB-070A-C11B4DD3F264}"/>
                </a:ext>
              </a:extLst>
            </p:cNvPr>
            <p:cNvGrpSpPr/>
            <p:nvPr/>
          </p:nvGrpSpPr>
          <p:grpSpPr>
            <a:xfrm>
              <a:off x="4712449" y="5957211"/>
              <a:ext cx="5363421" cy="701065"/>
              <a:chOff x="4712449" y="5957211"/>
              <a:chExt cx="5363421" cy="701065"/>
            </a:xfrm>
          </p:grpSpPr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2BEAC272-CB61-B276-AA4F-7B020A289A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12449" y="5962951"/>
                <a:ext cx="4772025" cy="695325"/>
              </a:xfrm>
              <a:prstGeom prst="rect">
                <a:avLst/>
              </a:prstGeom>
            </p:spPr>
          </p:pic>
          <p:pic>
            <p:nvPicPr>
              <p:cNvPr id="61" name="그림 60">
                <a:extLst>
                  <a:ext uri="{FF2B5EF4-FFF2-40B4-BE49-F238E27FC236}">
                    <a16:creationId xmlns:a16="http://schemas.microsoft.com/office/drawing/2014/main" id="{BEE5E949-9FDB-439D-6772-9B52DD0CF5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61520" y="5957211"/>
                <a:ext cx="514350" cy="619125"/>
              </a:xfrm>
              <a:prstGeom prst="rect">
                <a:avLst/>
              </a:prstGeom>
            </p:spPr>
          </p:pic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296FD608-6B4D-7BCF-07F7-504DBFFAFDCF}"/>
                </a:ext>
              </a:extLst>
            </p:cNvPr>
            <p:cNvGrpSpPr/>
            <p:nvPr/>
          </p:nvGrpSpPr>
          <p:grpSpPr>
            <a:xfrm>
              <a:off x="4712449" y="6724007"/>
              <a:ext cx="6614539" cy="590550"/>
              <a:chOff x="4712449" y="6724007"/>
              <a:chExt cx="6614539" cy="590550"/>
            </a:xfrm>
          </p:grpSpPr>
          <p:pic>
            <p:nvPicPr>
              <p:cNvPr id="64" name="그림 63">
                <a:extLst>
                  <a:ext uri="{FF2B5EF4-FFF2-40B4-BE49-F238E27FC236}">
                    <a16:creationId xmlns:a16="http://schemas.microsoft.com/office/drawing/2014/main" id="{7A27D1A1-F8AE-BD3A-61A1-0349D22DA3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12449" y="6724007"/>
                <a:ext cx="3038475" cy="590550"/>
              </a:xfrm>
              <a:prstGeom prst="rect">
                <a:avLst/>
              </a:prstGeom>
            </p:spPr>
          </p:pic>
          <p:pic>
            <p:nvPicPr>
              <p:cNvPr id="66" name="그림 65">
                <a:extLst>
                  <a:ext uri="{FF2B5EF4-FFF2-40B4-BE49-F238E27FC236}">
                    <a16:creationId xmlns:a16="http://schemas.microsoft.com/office/drawing/2014/main" id="{DAA1605F-91BD-40F0-DCD1-7BABDDC9AA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21788" y="6724007"/>
                <a:ext cx="3505200" cy="342900"/>
              </a:xfrm>
              <a:prstGeom prst="rect">
                <a:avLst/>
              </a:prstGeom>
            </p:spPr>
          </p:pic>
        </p:grp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1FDCDB2-8460-2087-99C8-FEE97EA3ECB4}"/>
              </a:ext>
            </a:extLst>
          </p:cNvPr>
          <p:cNvGrpSpPr/>
          <p:nvPr/>
        </p:nvGrpSpPr>
        <p:grpSpPr>
          <a:xfrm>
            <a:off x="6854399" y="1749440"/>
            <a:ext cx="3182850" cy="3929930"/>
            <a:chOff x="6220791" y="1777337"/>
            <a:chExt cx="3533895" cy="436337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7862F21-E3D4-DB4F-1261-A04897110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220791" y="1777337"/>
              <a:ext cx="3522592" cy="3335552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C444994E-4B28-AE27-7FBB-491E1FBB0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220791" y="5127495"/>
              <a:ext cx="3533895" cy="1013215"/>
            </a:xfrm>
            <a:prstGeom prst="rect">
              <a:avLst/>
            </a:prstGeom>
          </p:spPr>
        </p:pic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B027DC66-7A78-512D-7726-D3A2816B2913}"/>
              </a:ext>
            </a:extLst>
          </p:cNvPr>
          <p:cNvGrpSpPr/>
          <p:nvPr/>
        </p:nvGrpSpPr>
        <p:grpSpPr>
          <a:xfrm>
            <a:off x="6854399" y="5726595"/>
            <a:ext cx="3640976" cy="923130"/>
            <a:chOff x="252016" y="2638732"/>
            <a:chExt cx="4084626" cy="1035613"/>
          </a:xfrm>
        </p:grpSpPr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11309D6D-D422-C393-30A0-DB43049ABA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52016" y="2638732"/>
              <a:ext cx="4084626" cy="630830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378273B5-4EAC-B90B-0A4C-D07F85B06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52016" y="3269562"/>
              <a:ext cx="4084626" cy="4047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9686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Comprehension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583185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List Comprehension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Way to define and create list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Component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Output expression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Input sequence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Variable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Optional predicate part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[ x ** 2 for x in range(1, 11) if x % 2 == 1]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Output expression: x **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Input sequence: range(1, 11)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Variable: 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Predicate part: if x % 2 == 1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List slicing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[start : stop : steps]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start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default: 0, stop default: last index of list, step default: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46D97A81-99AC-C79D-6B19-A654C6A891DA}"/>
              </a:ext>
            </a:extLst>
          </p:cNvPr>
          <p:cNvGrpSpPr/>
          <p:nvPr/>
        </p:nvGrpSpPr>
        <p:grpSpPr>
          <a:xfrm>
            <a:off x="6826279" y="960770"/>
            <a:ext cx="5142992" cy="4729020"/>
            <a:chOff x="4150813" y="1252603"/>
            <a:chExt cx="7458341" cy="68580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2D7C57A-0E10-7E23-AE12-CB3D4B50A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50813" y="1252603"/>
              <a:ext cx="3785692" cy="68580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C12C85B-6982-1645-8511-0830F3EBD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32504" y="1252603"/>
              <a:ext cx="3676650" cy="3695700"/>
            </a:xfrm>
            <a:prstGeom prst="rect">
              <a:avLst/>
            </a:prstGeom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D0F8A3EB-C336-EBFC-1A1F-AA8E3C940D17}"/>
              </a:ext>
            </a:extLst>
          </p:cNvPr>
          <p:cNvGrpSpPr/>
          <p:nvPr/>
        </p:nvGrpSpPr>
        <p:grpSpPr>
          <a:xfrm>
            <a:off x="225010" y="3795027"/>
            <a:ext cx="3639044" cy="2887809"/>
            <a:chOff x="753461" y="-234766"/>
            <a:chExt cx="8642043" cy="6858000"/>
          </a:xfrm>
        </p:grpSpPr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A04026ED-3CAC-EEDE-F93C-8D29DD256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90229" y="-234766"/>
              <a:ext cx="4105275" cy="2933700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78861E6E-530E-5FDF-85C8-15858FC62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3461" y="-234766"/>
              <a:ext cx="4547050" cy="6858000"/>
            </a:xfrm>
            <a:prstGeom prst="rect">
              <a:avLst/>
            </a:prstGeom>
          </p:spPr>
        </p:pic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7CCEC73-5964-79B4-05A1-0FD6FC7C15C0}"/>
              </a:ext>
            </a:extLst>
          </p:cNvPr>
          <p:cNvGrpSpPr/>
          <p:nvPr/>
        </p:nvGrpSpPr>
        <p:grpSpPr>
          <a:xfrm>
            <a:off x="2276497" y="5115539"/>
            <a:ext cx="4296253" cy="1518877"/>
            <a:chOff x="-2875704" y="2840279"/>
            <a:chExt cx="11315700" cy="4000500"/>
          </a:xfrm>
        </p:grpSpPr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7DF5E9D1-466A-2392-71B2-49FBEBB14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2875704" y="2840279"/>
              <a:ext cx="7610475" cy="4000500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C38A2AC1-A66D-D760-44C4-90287AC9D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734771" y="2845527"/>
              <a:ext cx="3705225" cy="1209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1283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Index and Slice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186956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 Index and Slice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 data type is sequence made up of characters(letter, number, whitespace, symbol)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Indexing: referring to element of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by position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Positive indexing: start 0(first element), last 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Negative indexing: start -1(last element), first –n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Slicing: feature that enables accessing part of sequence(can create substring)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string[start : end : step]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start/end: start/end index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step: optional argument that determines increment between each index for slicing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F23BB120-8D09-584D-D506-C314ED4F1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1836" y="984971"/>
            <a:ext cx="4736741" cy="1249181"/>
          </a:xfrm>
          <a:prstGeom prst="rect">
            <a:avLst/>
          </a:prstGeom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3B49AE10-2422-51CF-6ACF-D5EAF2A5EE7B}"/>
              </a:ext>
            </a:extLst>
          </p:cNvPr>
          <p:cNvGrpSpPr/>
          <p:nvPr/>
        </p:nvGrpSpPr>
        <p:grpSpPr>
          <a:xfrm>
            <a:off x="7251836" y="2579419"/>
            <a:ext cx="3085925" cy="1159411"/>
            <a:chOff x="2390775" y="2628968"/>
            <a:chExt cx="4512664" cy="169545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A028BCC-8771-2302-C329-0AD3B616C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90775" y="2628968"/>
              <a:ext cx="3705225" cy="169545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2800C28-7873-A35F-B5CF-A98FD1409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03339" y="2628968"/>
              <a:ext cx="800100" cy="952499"/>
            </a:xfrm>
            <a:prstGeom prst="rect">
              <a:avLst/>
            </a:prstGeom>
          </p:spPr>
        </p:pic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7DE8D6A-F812-3E47-95A3-C65DA0FE8EA2}"/>
              </a:ext>
            </a:extLst>
          </p:cNvPr>
          <p:cNvGrpSpPr/>
          <p:nvPr/>
        </p:nvGrpSpPr>
        <p:grpSpPr>
          <a:xfrm>
            <a:off x="7284825" y="3778414"/>
            <a:ext cx="3685891" cy="1286940"/>
            <a:chOff x="4310245" y="3993017"/>
            <a:chExt cx="6110789" cy="2133600"/>
          </a:xfrm>
        </p:grpSpPr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0B7B67E0-9EB1-4935-E976-25D2AA41B8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10245" y="3993017"/>
              <a:ext cx="3924300" cy="2133600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D993921F-6F9C-6AB4-09ED-2164EA78E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49334" y="3993017"/>
              <a:ext cx="2171700" cy="13144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6811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 Function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788149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Lambda Function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anonymous function(=function without name)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Syntax: lambda arguments : expression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Argument: 1&lt;=, expression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 filter(function, list)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 out all element of sequence(When condition is True)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 reduce(function, list)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reduce() belongs to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functools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module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Return reduced result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91641E89-2ACC-215A-307A-30AE04419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7996" y="954774"/>
            <a:ext cx="2060597" cy="5726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C5A54A0-7784-AC8B-1CA2-E40E8B620F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7996" y="1599308"/>
            <a:ext cx="4426268" cy="56198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F43A5E8-600A-D02A-8BE0-883FF4E403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4836" y="1596486"/>
            <a:ext cx="1718056" cy="369302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CA8AD618-1A95-A809-6928-4B522A83B3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7996" y="2233138"/>
            <a:ext cx="3275546" cy="417472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B194B6F2-B9BA-B655-7A5D-A401C17271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7996" y="2722459"/>
            <a:ext cx="2130175" cy="283667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D0D23E16-E0D6-0DCD-FC53-7D48482859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27996" y="3077975"/>
            <a:ext cx="3125684" cy="952691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BA0CBC5-AA8B-03ED-B852-2E2116D3AC4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27996" y="4102515"/>
            <a:ext cx="2906244" cy="572685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F6230969-EB46-832D-DD4B-181967FA079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27996" y="4747049"/>
            <a:ext cx="2365672" cy="578037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708CC13F-AFDF-FE9F-6314-EF1C43C6772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27996" y="5396935"/>
            <a:ext cx="2303293" cy="626589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1008C24C-C801-6F72-8DE7-7089F61A4A6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27996" y="6095373"/>
            <a:ext cx="3527462" cy="609183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AF53F4F0-7F2E-6405-24AE-F3C1DC832E5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327506" y="6099070"/>
            <a:ext cx="2879155" cy="275807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84D4136A-5F27-783F-66A5-6EA24E0C88A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15747" y="5396935"/>
            <a:ext cx="376712" cy="255626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24CB26BB-4C4D-0FBE-1D03-1BEE68D787E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197767" y="4741892"/>
            <a:ext cx="3437496" cy="289261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809FF36-9A32-3888-BBD3-CD2E2DF8982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84659" y="4105954"/>
            <a:ext cx="1545481" cy="226811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46A35D2F-774C-8831-DC22-350E71609E4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28487" y="3073016"/>
            <a:ext cx="783713" cy="24649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7C42CDE1-1231-F429-8629-36D75C9D607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894365" y="2729098"/>
            <a:ext cx="199303" cy="22275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176DCA86-87EA-85E6-EF80-9169DEEFC4A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064376" y="2234152"/>
            <a:ext cx="199303" cy="661102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FB4D8CA6-27BD-2C01-CADB-29AEA98B43AA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858171" y="959827"/>
            <a:ext cx="993169" cy="21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560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886348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Input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input(prompt)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It takes user input and converts “string”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If input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called,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program stop and wait user input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Type of returned object is &lt;class ‘str’&gt;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 Python 2.x, automatically convert input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Vulnerability: variable/function name as parameter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 Python 3.x, explicitly convert input type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raw_input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(prompt)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old version(python 2.x), it similar input() in Python 3.x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 method is same as input function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Multiple Input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split(), map(), get multiple input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split() is used to separate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syntax: input().split(separator,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maxsplit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separator: delimiter(default: white space)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maxsplit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number(default: -1(no limit)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If empty in (), white space is separator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map() is used to convert string to int or float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return map object(iterator)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map(fun,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fun: function to which map passes each elements of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which is to be mapped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x, y = input(), input()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x, y = input(“enter 2 values: “).split() # input value: 2,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print(x) # print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print(y) # print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m, n = map(int, input().split())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1" name="그림 50">
            <a:extLst>
              <a:ext uri="{FF2B5EF4-FFF2-40B4-BE49-F238E27FC236}">
                <a16:creationId xmlns:a16="http://schemas.microsoft.com/office/drawing/2014/main" id="{273E3095-1718-67A5-787F-7BEB60CE7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3001" y="999820"/>
            <a:ext cx="3581400" cy="561975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EF6FB22B-3393-1E29-79D1-641C74DAF0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3001" y="1602771"/>
            <a:ext cx="3647923" cy="192334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CC7BF31-43E9-9B00-DE23-245147DED6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3820" y="3745252"/>
            <a:ext cx="2140247" cy="11063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A500884-CB1B-DD19-58F0-1F7E73BD31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96974" y="3741172"/>
            <a:ext cx="2376037" cy="49576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096EA42-04AB-9DE1-A591-F5707C3ED1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53820" y="4878820"/>
            <a:ext cx="3192233" cy="792012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025F5284-20C1-60A8-0D43-8B78425403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53820" y="5703697"/>
            <a:ext cx="3186187" cy="79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579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(2)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123120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Input from stdin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sys.stdin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import sys module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get input from command line and internally call input(), automatically add ‘\n’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input()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fileinput.input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import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fileinput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module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Reading multiple files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fileinput.input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with providing file names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fileinput.input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with command line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Integer Input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2C23D3B6-34FB-C7C9-2977-02BA8D8AE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5358" y="953983"/>
            <a:ext cx="1743076" cy="12144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C13363B-16F1-0FC3-C54A-914A7EC2C8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1897" y="2225628"/>
            <a:ext cx="3957806" cy="8999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B49EA7C-C361-8FE5-B425-5702A757E1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7293" y="2234152"/>
            <a:ext cx="2350240" cy="89147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CA6162CC-D6FB-C6E7-4E16-CC4E90F644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140" y="3253914"/>
            <a:ext cx="1678414" cy="1672964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91235F24-F019-BEA4-9795-1B50D7C74A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71461" y="3241465"/>
            <a:ext cx="4185667" cy="1672965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33DC7150-8232-BB1D-4AD3-4AF16FF24E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0140" y="4980161"/>
            <a:ext cx="7284406" cy="113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594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(3)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069559"/>
              </p:ext>
            </p:extLst>
          </p:nvPr>
        </p:nvGraphicFramePr>
        <p:xfrm>
          <a:off x="111379" y="874020"/>
          <a:ext cx="11977714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Datatype of  Input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 = “hello”  &lt;class ‘str’&gt;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b = 10  &lt;class ‘int’&gt;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c = 11.2  &lt;class ‘float’&gt;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d = (“val1”, “val2”, “val3”)  &lt;class ‘tuple’&gt;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e = {“val1”:1, “val2”:2, “val3”:3}  &lt;class ‘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’&gt;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f = [“val1”, “val2”, “val3”]  &lt;class ‘list’&gt;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Single Character Input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loop(if-else) statement and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string indexing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Ex) a = input()[0] # input: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asdf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print(a)  a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Ex) a = input()[2] # input: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asdf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print(a)  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Ex) a = input()[-1] # input: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asdf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print(a)  f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input() vs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sys.stdin.readline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input()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can’t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escape character,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sys.stdin.readline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can read escape character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input() can’t read input data by limiting string length,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sys.stdin.readline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can read input data by limiting string length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Fast I/O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def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get_ints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return map(int,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sys.stdin.readline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().strip().split())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a, b, c, d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get_ints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def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get_string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return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sys.stdin.readline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().strip()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string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get_string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Adding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buffered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pipe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Adding buffered IO code before submission code to make output faster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io.BytesIO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objects implements common interface(file-like object)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BytesIO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objects have internal pointer, every call of read(n) pointer advances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atexit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module provides simple interface to register function to be called when program closes down normally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Ex) input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io.BytesIO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os.read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(0,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os.fstat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(0).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)).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readline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s = input().decode()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sys.stdout.write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(str(n)+”\n”)#integer, write(s)#string, write(“ “.join(map(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str,arr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))+”\n”) #array(list)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56905C9C-B0BB-5A53-A90D-FB918D2F6E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8611" y="3180044"/>
            <a:ext cx="2433638" cy="3429001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5B72D7E-CA02-F8C2-EBF3-D1F31F996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66880"/>
              </p:ext>
            </p:extLst>
          </p:nvPr>
        </p:nvGraphicFramePr>
        <p:xfrm>
          <a:off x="4381656" y="1062942"/>
          <a:ext cx="4789043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90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 type(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variable_name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type() gets return value’s type of variable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input(“enter:”), print(type(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))  &lt;class ‘str’&gt;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int(input(“enter:”)), print(type(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))  &lt;class ‘int’&gt;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624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(4)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639640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Input as list or tuple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[], n = int(input()) #Using Loop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for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in range(0, n):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int(input())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lst.append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for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in range(0, n): #Using list of lists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[input(), int(input())]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lst.append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try: #Using Exception Handling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[]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while True: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lst.append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(int(input()))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except: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a = list(map(int, input().strip().split()))[:n] #Using map()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x,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[int(t) for t in input().split()] #input: 2, 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print(“{}, {}”.format(x, y))  2, 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x = [int(x) for x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sys.stdin.readline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().split()] #input: 2 3 4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print(x)  [2, 3, 4]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n = list(map(int, input().split())) #input: 4, 5, 6, 1, 56, 21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print(n)  [4, 5, 6, 1, 56, 21]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str,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input().split() #input: hello 2 0 2 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list(map(int,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print(str,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 hello [2, 0, 2, 0]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66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Time Limit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032689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Input Time Limit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inputimeout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module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Module installation: pip install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inputimeout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It can be used on multiple platforms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Using try-except statement, handle timeout error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select module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Module installation: pip install select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It can be used for connection to platform-specific input-output monitoring functions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Using if-else statement, handle timeout statement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signal module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Module installation: pip install signal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Receiving info from OS, pass info to program in form of signals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Define signal handler, create alarm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threading module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Module installation: pip install threading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Using Timer in threading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13C46915-1FAF-061D-402C-ADB8A5BFA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8788" y="943723"/>
            <a:ext cx="2443960" cy="12780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F8D1BB1-FE10-CAEA-DD91-AC143F167D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3279" y="1468505"/>
            <a:ext cx="2437060" cy="127800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9409E3E-6D44-B874-CED1-28D2C45E78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5707" y="2778698"/>
            <a:ext cx="2107531" cy="3554664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6FC9F749-08D6-CF9E-1949-5E0C3B87ED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423" y="4167955"/>
            <a:ext cx="2668666" cy="247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42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93906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Output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various output formats( format(), manipulation of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and end parameters, f-strings, versatile % operator)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print() function syntax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print(value(s),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=‘’, end=‘\n’, file=file, flush=flush)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default: ‘’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end default: ‘\n’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file default: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sys.stdout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 file: object with write method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flush default: false  flush: specifying if output is flushed(true) or buffered(false)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boolean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If flush is true, each statement is printed separately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If flush is false, each statement is printed simultaneously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+ operator, concatenating string is possible Ex) print(‘val1 is ‘ + ‘defined’)  val1 is defined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format()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amout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150.75, print(“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amout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${:.2f}”.format(amount)) 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amout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$150.75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print(‘{0}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and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{1}’.format(‘A’, ‘B’))  A and B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print(‘{1}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and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{0}’.format(‘A’, ‘B’))  B and A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print(“Val1: {0: 2d}, Val2: {other:7.2f}”.format(52, other=23.54))  Val1: 52, Val2: 23.54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tab = {‘val1’ : 12, ‘val2’:34, ‘val3’:56}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print(‘val1: {0[val1]:d}, val2: {0[val2]:d}, val3: {0[val3]:d}’.format(tab))  val1: 12, val2: 34, val3: 56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data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(val1= “hello”, val2=“world”)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print(“{val1} {val2}”.format(**data))  hello world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and end parameter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(separator)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separating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words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end is used for denoting last word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print(“Val1”, end=‘@’)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print(“Val2”)  Val1@Val2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print(‘G’, ‘F’, ‘G’,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=‘’)  GFG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print(’09’, ‘12’, ‘2016’,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=‘-’)  09-12-2016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print(‘’val3’, ‘val4’,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=‘@’)  val3@val4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f-string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name = ‘val1’, age = 23,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f”hello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my name is {name} and I’m {age} years old.”)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 hello, my name is val1 and I’m 23 years old.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C627DD63-67E7-6EA9-9BDD-423502017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727" y="1298961"/>
            <a:ext cx="3114675" cy="145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355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(2)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465943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String Modulo Operator(%)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string formatting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overloading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Format string + String modulo operator + Tuple with value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%[flags][width][.precision]type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print(“val1: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%2d,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val2: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%5.2f”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%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(1,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05.333))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print(“val3: %3d, val4: %2d” % (240, 120))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print(“%7.3o” % (25)) #8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진수 변환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print(“%10.3E” % (356.08977)) #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지수형태 변환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 val1: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val2: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5.33,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val3: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240,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val4: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120,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031,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3.561E+02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String Alignment Method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For string alignment,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str.ljust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(s, width[,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fillchar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str.rjust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(s, width[,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fillchar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str.centre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(s, width[,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fillchar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fillchar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default: white space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cstr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“Hello World”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cstr.centre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(21, ‘#’))  #####Hello World#####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cstr.ljust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(21, ‘-’))  Hello World----------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cstr.rjust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(21, ‘-’))  ----------Hello World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Format Conversion Rule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d: decimal integer, b: binary integer, o: octal format, e(E): exponential notation, f: float-point decimal, g(G): general format, c: single character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r: string format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repr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s: string format using str()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Example of Output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[‘I’, ‘like’, ‘cheese’]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for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end=‘ ’)  I like cheese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words_str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input() #input: geeks for geeks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words = {word: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(word) for word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words_str.split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print(words)  {‘geeks’: 5, ‘for’: 3}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814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(3)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103563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 Template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placeholder name formed by $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and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valid identifiers is used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Surrounding placeholder with braces allow more letters with no intervening spaces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&amp;&amp; create single escaped $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Method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template is created by passing template string to its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contructor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substitute(mapping, **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kwds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Using dictionary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If key based mapping object, keyword have same key, throw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TypeError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If keys are missing, return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KeyError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safe_substitute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(mapping, **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kwds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Similar substitute method, but doesn’t throw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if key is missing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return placeholder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If placeholder isn’t supplied in dictionary or keyword,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raised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template attribute used to return template string(Ex. t = Template(‘I $key’), print(‘=‘,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t.template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${Identifier} is similar $Identifier, but partially substitute characters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380C96DD-8476-CF32-D7C6-2C59BB7671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3925" y="971107"/>
            <a:ext cx="2999654" cy="9495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7DA1E02-89F7-5523-C6D6-0C34F9C9DE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6876" y="1995034"/>
            <a:ext cx="3006703" cy="143396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00AF709-8343-9135-FF6B-8DB15310E9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6876" y="3503396"/>
            <a:ext cx="3006703" cy="104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07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11466</TotalTime>
  <Words>6329</Words>
  <Application>Microsoft Office PowerPoint</Application>
  <PresentationFormat>와이드스크린</PresentationFormat>
  <Paragraphs>1133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성호 김</cp:lastModifiedBy>
  <cp:revision>537</cp:revision>
  <dcterms:created xsi:type="dcterms:W3CDTF">2023-11-29T11:04:36Z</dcterms:created>
  <dcterms:modified xsi:type="dcterms:W3CDTF">2024-05-23T14:30:24Z</dcterms:modified>
</cp:coreProperties>
</file>