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0" r:id="rId2"/>
    <p:sldId id="343" r:id="rId3"/>
    <p:sldId id="346" r:id="rId4"/>
    <p:sldId id="337" r:id="rId5"/>
    <p:sldId id="347" r:id="rId6"/>
    <p:sldId id="348" r:id="rId7"/>
    <p:sldId id="349" r:id="rId8"/>
    <p:sldId id="350" r:id="rId9"/>
    <p:sldId id="351" r:id="rId10"/>
    <p:sldId id="352" r:id="rId11"/>
    <p:sldId id="353" r:id="rId12"/>
    <p:sldId id="354" r:id="rId13"/>
    <p:sldId id="355" r:id="rId14"/>
    <p:sldId id="356" r:id="rId15"/>
    <p:sldId id="357" r:id="rId16"/>
    <p:sldId id="358" r:id="rId17"/>
    <p:sldId id="359" r:id="rId18"/>
    <p:sldId id="344" r:id="rId19"/>
    <p:sldId id="360" r:id="rId20"/>
    <p:sldId id="361" r:id="rId21"/>
    <p:sldId id="362" r:id="rId22"/>
    <p:sldId id="363" r:id="rId23"/>
    <p:sldId id="364" r:id="rId24"/>
    <p:sldId id="365" r:id="rId25"/>
    <p:sldId id="366" r:id="rId26"/>
    <p:sldId id="367" r:id="rId27"/>
    <p:sldId id="368" r:id="rId28"/>
    <p:sldId id="369" r:id="rId29"/>
    <p:sldId id="381" r:id="rId30"/>
    <p:sldId id="384" r:id="rId31"/>
    <p:sldId id="385" r:id="rId32"/>
    <p:sldId id="316" r:id="rId33"/>
    <p:sldId id="317" r:id="rId34"/>
    <p:sldId id="318" r:id="rId35"/>
    <p:sldId id="319" r:id="rId36"/>
    <p:sldId id="320" r:id="rId37"/>
    <p:sldId id="321" r:id="rId38"/>
    <p:sldId id="322" r:id="rId39"/>
    <p:sldId id="323" r:id="rId40"/>
    <p:sldId id="324" r:id="rId41"/>
    <p:sldId id="325" r:id="rId42"/>
    <p:sldId id="326" r:id="rId43"/>
    <p:sldId id="327" r:id="rId44"/>
    <p:sldId id="328" r:id="rId45"/>
    <p:sldId id="330" r:id="rId46"/>
    <p:sldId id="331" r:id="rId47"/>
    <p:sldId id="333" r:id="rId48"/>
    <p:sldId id="370" r:id="rId49"/>
    <p:sldId id="334" r:id="rId50"/>
    <p:sldId id="371" r:id="rId51"/>
    <p:sldId id="387" r:id="rId52"/>
    <p:sldId id="388" r:id="rId53"/>
    <p:sldId id="389" r:id="rId54"/>
    <p:sldId id="390" r:id="rId55"/>
    <p:sldId id="391" r:id="rId56"/>
    <p:sldId id="372" r:id="rId57"/>
    <p:sldId id="386" r:id="rId58"/>
    <p:sldId id="373" r:id="rId59"/>
    <p:sldId id="374" r:id="rId60"/>
    <p:sldId id="375" r:id="rId61"/>
    <p:sldId id="376" r:id="rId62"/>
    <p:sldId id="377" r:id="rId63"/>
    <p:sldId id="378" r:id="rId64"/>
    <p:sldId id="379" r:id="rId65"/>
    <p:sldId id="380" r:id="rId66"/>
    <p:sldId id="335" r:id="rId67"/>
    <p:sldId id="336" r:id="rId68"/>
    <p:sldId id="345" r:id="rId6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B183"/>
    <a:srgbClr val="0000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02" autoAdjust="0"/>
    <p:restoredTop sz="94660"/>
  </p:normalViewPr>
  <p:slideViewPr>
    <p:cSldViewPr snapToGrid="0">
      <p:cViewPr>
        <p:scale>
          <a:sx n="50" d="100"/>
          <a:sy n="50" d="100"/>
        </p:scale>
        <p:origin x="152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7DAC7682-D15A-B7D9-A461-B3484A607EAE}"/>
              </a:ext>
            </a:extLst>
          </p:cNvPr>
          <p:cNvSpPr/>
          <p:nvPr userDrawn="1"/>
        </p:nvSpPr>
        <p:spPr>
          <a:xfrm>
            <a:off x="0" y="0"/>
            <a:ext cx="12192000" cy="771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793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38394AC-380F-3DD5-09EC-50A259E37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85348-FF0B-472B-B42C-CD62F26E0287}" type="datetimeFigureOut">
              <a:rPr lang="ko-KR" altLang="en-US" smtClean="0"/>
              <a:t>2024-02-19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AA63C56-3B68-2174-0838-2DFD5B787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16ACEA0-12D0-D757-2418-20B449603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80471-3823-4F1B-AEB4-6A0ECA417DD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CF50C62-FB70-032A-9213-C0DF2383A2E0}"/>
              </a:ext>
            </a:extLst>
          </p:cNvPr>
          <p:cNvSpPr/>
          <p:nvPr userDrawn="1"/>
        </p:nvSpPr>
        <p:spPr>
          <a:xfrm>
            <a:off x="0" y="0"/>
            <a:ext cx="12192000" cy="771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232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86C634-1328-2829-ACA9-CDFEEE9E9C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01766D1-583B-68B2-0635-1473295E13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13E022-B214-6656-F153-FB9470F17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7D4E6-4ACE-46EE-A5F5-E055F57E4E3E}" type="datetimeFigureOut">
              <a:rPr lang="ko-KR" altLang="en-US" smtClean="0"/>
              <a:t>2024-02-19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D408FB-38AC-6E42-C82D-6D0F9E524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078405-1D9B-AC1E-BBBE-90B561DB7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0BD5-0B1A-4F7B-9E91-3A77B4CFA1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8413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78DDB73-3BC8-B5E8-E6B8-0766246CC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C5EC38-2D3F-E611-7A79-21E1EFA846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50C5EE-3C41-5B04-0118-800A23ED59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485348-FF0B-472B-B42C-CD62F26E0287}" type="datetimeFigureOut">
              <a:rPr lang="ko-KR" altLang="en-US" smtClean="0"/>
              <a:t>2024-02-19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C824BD-786C-78C4-8791-95EA21D3AD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F5D307-EC51-2CDC-FF7F-FC497B2FA6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80471-3823-4F1B-AEB4-6A0ECA417D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0471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6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>
            <a:extLst>
              <a:ext uri="{FF2B5EF4-FFF2-40B4-BE49-F238E27FC236}">
                <a16:creationId xmlns:a16="http://schemas.microsoft.com/office/drawing/2014/main" id="{C4BAF9F5-9C8C-2016-D92E-57C37AD4F88C}"/>
              </a:ext>
            </a:extLst>
          </p:cNvPr>
          <p:cNvGrpSpPr/>
          <p:nvPr/>
        </p:nvGrpSpPr>
        <p:grpSpPr>
          <a:xfrm>
            <a:off x="0" y="-4812"/>
            <a:ext cx="12192000" cy="1373404"/>
            <a:chOff x="0" y="84708"/>
            <a:chExt cx="12192000" cy="1373404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67713E3A-59BA-841D-F4D9-A96CF09CB40E}"/>
                </a:ext>
              </a:extLst>
            </p:cNvPr>
            <p:cNvSpPr/>
            <p:nvPr/>
          </p:nvSpPr>
          <p:spPr>
            <a:xfrm>
              <a:off x="0" y="84708"/>
              <a:ext cx="12192000" cy="137340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3BB6766-840E-527D-35AB-EB40DA27F340}"/>
                </a:ext>
              </a:extLst>
            </p:cNvPr>
            <p:cNvSpPr txBox="1"/>
            <p:nvPr/>
          </p:nvSpPr>
          <p:spPr>
            <a:xfrm>
              <a:off x="0" y="171246"/>
              <a:ext cx="12192000" cy="120032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ctr">
                <a:defRPr sz="7200" b="1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</a:lstStyle>
            <a:p>
              <a:r>
                <a:rPr lang="en-US" altLang="ko-KR" dirty="0"/>
                <a:t>Data Structure</a:t>
              </a:r>
              <a:endParaRPr lang="ko-KR" altLang="en-US" dirty="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F4CD13C2-68AE-A6D8-9483-1B67751D38C4}"/>
              </a:ext>
            </a:extLst>
          </p:cNvPr>
          <p:cNvGrpSpPr/>
          <p:nvPr/>
        </p:nvGrpSpPr>
        <p:grpSpPr>
          <a:xfrm>
            <a:off x="0" y="1371300"/>
            <a:ext cx="12192000" cy="1373404"/>
            <a:chOff x="0" y="1453300"/>
            <a:chExt cx="12192000" cy="1373404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4EB73F6F-8334-87D9-670F-DE73AFFFFAC9}"/>
                </a:ext>
              </a:extLst>
            </p:cNvPr>
            <p:cNvSpPr/>
            <p:nvPr/>
          </p:nvSpPr>
          <p:spPr>
            <a:xfrm>
              <a:off x="0" y="1453300"/>
              <a:ext cx="12192000" cy="137340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841C81F-F809-E451-67D6-F890668E7D0D}"/>
                </a:ext>
              </a:extLst>
            </p:cNvPr>
            <p:cNvSpPr txBox="1"/>
            <p:nvPr/>
          </p:nvSpPr>
          <p:spPr>
            <a:xfrm>
              <a:off x="0" y="1544650"/>
              <a:ext cx="12192000" cy="12003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Algorithm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694E40E3-B3F2-84FA-07A9-B37D0BC55AA6}"/>
              </a:ext>
            </a:extLst>
          </p:cNvPr>
          <p:cNvGrpSpPr/>
          <p:nvPr/>
        </p:nvGrpSpPr>
        <p:grpSpPr>
          <a:xfrm>
            <a:off x="0" y="2739892"/>
            <a:ext cx="12192000" cy="1373404"/>
            <a:chOff x="0" y="2827006"/>
            <a:chExt cx="12192000" cy="1373404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981F6332-504B-7D5D-1199-B705AE1CEAFD}"/>
                </a:ext>
              </a:extLst>
            </p:cNvPr>
            <p:cNvSpPr/>
            <p:nvPr/>
          </p:nvSpPr>
          <p:spPr>
            <a:xfrm>
              <a:off x="0" y="2827006"/>
              <a:ext cx="12192000" cy="137340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5487D21-77BD-3783-A046-77E81356775C}"/>
                </a:ext>
              </a:extLst>
            </p:cNvPr>
            <p:cNvSpPr txBox="1"/>
            <p:nvPr/>
          </p:nvSpPr>
          <p:spPr>
            <a:xfrm>
              <a:off x="0" y="2913544"/>
              <a:ext cx="12192000" cy="120032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OS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804D63F4-804E-FA62-CE2E-AC98074E89F3}"/>
              </a:ext>
            </a:extLst>
          </p:cNvPr>
          <p:cNvGrpSpPr/>
          <p:nvPr/>
        </p:nvGrpSpPr>
        <p:grpSpPr>
          <a:xfrm>
            <a:off x="0" y="4116004"/>
            <a:ext cx="12192000" cy="1373404"/>
            <a:chOff x="0" y="4195900"/>
            <a:chExt cx="12192000" cy="1373404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96EF1324-D2D4-7FDA-598F-496AE13328BF}"/>
                </a:ext>
              </a:extLst>
            </p:cNvPr>
            <p:cNvSpPr/>
            <p:nvPr/>
          </p:nvSpPr>
          <p:spPr>
            <a:xfrm>
              <a:off x="0" y="4195900"/>
              <a:ext cx="12192000" cy="137340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F3DC2DC-C5AA-74A1-295C-65FFF02FC961}"/>
                </a:ext>
              </a:extLst>
            </p:cNvPr>
            <p:cNvSpPr txBox="1"/>
            <p:nvPr/>
          </p:nvSpPr>
          <p:spPr>
            <a:xfrm>
              <a:off x="0" y="4282438"/>
              <a:ext cx="12192000" cy="120032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DB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9A269831-8503-FAED-768B-B462465DB5B0}"/>
              </a:ext>
            </a:extLst>
          </p:cNvPr>
          <p:cNvGrpSpPr/>
          <p:nvPr/>
        </p:nvGrpSpPr>
        <p:grpSpPr>
          <a:xfrm>
            <a:off x="0" y="5484596"/>
            <a:ext cx="12192000" cy="1373404"/>
            <a:chOff x="0" y="5569304"/>
            <a:chExt cx="12192000" cy="1373404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4DF5A9A9-5D71-F1A3-292D-F9D7E5F7D52C}"/>
                </a:ext>
              </a:extLst>
            </p:cNvPr>
            <p:cNvSpPr/>
            <p:nvPr/>
          </p:nvSpPr>
          <p:spPr>
            <a:xfrm>
              <a:off x="0" y="5569304"/>
              <a:ext cx="12192000" cy="137340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7D4C8CF-F870-31E3-0D74-5B6E7C443930}"/>
                </a:ext>
              </a:extLst>
            </p:cNvPr>
            <p:cNvSpPr txBox="1"/>
            <p:nvPr/>
          </p:nvSpPr>
          <p:spPr>
            <a:xfrm>
              <a:off x="0" y="5655842"/>
              <a:ext cx="12192000" cy="120032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ETC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01930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3014177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이진 탐색 트리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root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기준 왼쪽 자식 노드는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root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보다 작은 값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오른쪽 자식 노드는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root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보다 큰 값을 가짐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중복 값 처리 불가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가능하더라도 한쪽으로 이동 시키고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접근 방식은 똑같이 적용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응용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그래프 알고리즘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(like minimum spanning tree),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우선순위 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AVL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트리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Red-Black Tree,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데이터 저장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검색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빠른 검색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(O(log N)),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순차 순회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공간 효율적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중복 정보 저장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편향된 트리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(O(N)),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삽입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삭제 작업 추가 시간 필요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공간 효율성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삼항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검색 트리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Trie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자식 노드가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BST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정렬되는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Tree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각 노드가 자식에 대한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26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개의 포인터를 포함하는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Trie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달리 각 노드에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3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개의 포인터만 포함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Trie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비해 공간 효율적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Trie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공백을 가장 효율적으로 활용할 수 있도록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알바벳에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단어가 적절히 분포한 경우 적합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반대의 경우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Ternary Search Tree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좋음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공통 접두사를 공유하는 경우 공간 측면에서 효율적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주어진 단어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사전에서 검색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시작 문자 입력하여 검색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자동 완성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라우팅 테이블 검색 등에 효율적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맞춤법 검사에 사용됨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빠른 검색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(O(log N)),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효율적 메모리 사용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구현 및 수정 용이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균형 조정이 필요할 수 있음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제한된 확장성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CB42FF5-5B4B-BDC2-B304-2414C280D4C7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509D34B-E0E8-90C7-BC3D-139F21F4F00F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7BFE464B-2009-7876-F909-B2039CC7F1D7}"/>
              </a:ext>
            </a:extLst>
          </p:cNvPr>
          <p:cNvSpPr/>
          <p:nvPr/>
        </p:nvSpPr>
        <p:spPr>
          <a:xfrm>
            <a:off x="0" y="0"/>
            <a:ext cx="12192000" cy="7732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137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Binary Search Tree - (1)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7CB05A4-438D-103B-371E-3FEB7550BB2D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C866BFF6-F8D2-87F6-4B91-1640838C0CD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FF68DF7B-4F14-3C3A-2405-DA2D37CAFA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BF060B97-4E71-1254-9DDA-B3A30BE3377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E8C6A33-58DC-B406-C9EF-5BC6F0E54F17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C33E5DCF-0D74-8CF6-932F-01BE79D5733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084483" y="3038885"/>
            <a:ext cx="4787900" cy="2398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221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7376477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AVL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Tree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모든 노드의 왼쪽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오른쪽 자식 노드 높이 차이가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보다 클 수 없는 자체 균형 이진 검색 트리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적용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빈번한 데이터 조회가 필요한 곳에 사용됨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높이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깊이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Log N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보다 클 수 없음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자체 균형 유지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균형 조정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구현 어려움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특징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최대 노드 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 2</a:t>
                      </a:r>
                      <a:r>
                        <a:rPr lang="en-US" altLang="ko-KR" sz="1200" b="1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h+1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-1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높이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최소 노드 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높이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h-1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최소 노드 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높이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h-2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최소 노드 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+ 1 (h(0) = 1, h(1) = 2)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Red-Black Tree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보다 균형이 더 잘 잡혀 있지만 삽입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삭제 작업에서 많은 회전 발생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Weak AVL Tree = Rank Balanced Tree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균형을 유지하는데 필요한 회전 수를 최소화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균형 정의 방법이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AVL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과 다름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저장되는 데이터가 동적이지 않은 환경에서 효과적</a:t>
                      </a:r>
                      <a:endParaRPr lang="en-US" altLang="ko-KR" sz="1200" b="1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CB42FF5-5B4B-BDC2-B304-2414C280D4C7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509D34B-E0E8-90C7-BC3D-139F21F4F00F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7BFE464B-2009-7876-F909-B2039CC7F1D7}"/>
              </a:ext>
            </a:extLst>
          </p:cNvPr>
          <p:cNvSpPr/>
          <p:nvPr/>
        </p:nvSpPr>
        <p:spPr>
          <a:xfrm>
            <a:off x="0" y="0"/>
            <a:ext cx="12192000" cy="7732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137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AVL Tree - (1)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7CB05A4-438D-103B-371E-3FEB7550BB2D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C866BFF6-F8D2-87F6-4B91-1640838C0CD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FF68DF7B-4F14-3C3A-2405-DA2D37CAFA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BF060B97-4E71-1254-9DDA-B3A30BE3377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E8C6A33-58DC-B406-C9EF-5BC6F0E54F17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6DD884EC-4DDE-5176-40C9-5346C9A5E45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800372" y="1036537"/>
            <a:ext cx="3041295" cy="2413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898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2643752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힙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트리가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Complete Binary Tree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 구조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최대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최소 값에 대한 빠른 접근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효율적인 삽입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삭제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배열로 효율적 구현 가능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실시간 애플리케이션에 적합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최대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최소 이외 요소 검색에 부적합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구조를 유지하기 위한 메모리 오버헤드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우선순위 큐 구현 아닌 큐 작업에 대한 배열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연결 리스트 구조에 비해 느림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이항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힙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Binary Heap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확장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k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차 이항 트리는 두 개의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k-1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차 이항 트리를 가져와 하나를 다른 하나의 왼쪽 자식으로 만들어 구성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(k=0~)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특징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2</a:t>
                      </a:r>
                      <a:r>
                        <a:rPr lang="en-US" altLang="ko-KR" sz="1200" b="1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k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개의 노드를 가짐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깊이는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k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root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k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루트의 자식은 왼쪽에서 오른쪽으로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k-1, k-2, …, 0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순서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최소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힙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속성을 따름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n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개의 노드를 가지는 이항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힙은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최대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log n+1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이항 트리로 구성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Ex) n=13</a:t>
                      </a:r>
                      <a:r>
                        <a:rPr lang="en-US" altLang="ko-KR" sz="12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10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1101</a:t>
                      </a:r>
                      <a:r>
                        <a:rPr lang="en-US" altLang="ko-KR" sz="12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oder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3, 2, 0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 세 개의 이항 트리로 구성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새 노드는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root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왼쪽 자식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CB42FF5-5B4B-BDC2-B304-2414C280D4C7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509D34B-E0E8-90C7-BC3D-139F21F4F00F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7BFE464B-2009-7876-F909-B2039CC7F1D7}"/>
              </a:ext>
            </a:extLst>
          </p:cNvPr>
          <p:cNvSpPr/>
          <p:nvPr/>
        </p:nvSpPr>
        <p:spPr>
          <a:xfrm>
            <a:off x="0" y="0"/>
            <a:ext cx="12192000" cy="7732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137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Heap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7CB05A4-438D-103B-371E-3FEB7550BB2D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C866BFF6-F8D2-87F6-4B91-1640838C0CD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FF68DF7B-4F14-3C3A-2405-DA2D37CAFA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BF060B97-4E71-1254-9DDA-B3A30BE3377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E8C6A33-58DC-B406-C9EF-5BC6F0E54F17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25" name="그룹 24">
            <a:extLst>
              <a:ext uri="{FF2B5EF4-FFF2-40B4-BE49-F238E27FC236}">
                <a16:creationId xmlns:a16="http://schemas.microsoft.com/office/drawing/2014/main" id="{6764C4BB-6379-76FC-F62C-AD4799D7292D}"/>
              </a:ext>
            </a:extLst>
          </p:cNvPr>
          <p:cNvGrpSpPr/>
          <p:nvPr/>
        </p:nvGrpSpPr>
        <p:grpSpPr>
          <a:xfrm>
            <a:off x="6850129" y="3958790"/>
            <a:ext cx="4911943" cy="2605523"/>
            <a:chOff x="6850129" y="3958790"/>
            <a:chExt cx="4911943" cy="2605523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D2FCC651-7A00-B226-249A-4B1ED2957E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8F9FA"/>
                </a:clrFrom>
                <a:clrTo>
                  <a:srgbClr val="F8F9FA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850129" y="3958790"/>
              <a:ext cx="4911943" cy="2605523"/>
            </a:xfrm>
            <a:prstGeom prst="rect">
              <a:avLst/>
            </a:prstGeom>
          </p:spPr>
        </p:pic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1A650393-20B6-10C4-1EFC-F1BF34BA98C8}"/>
                </a:ext>
              </a:extLst>
            </p:cNvPr>
            <p:cNvSpPr/>
            <p:nvPr/>
          </p:nvSpPr>
          <p:spPr>
            <a:xfrm>
              <a:off x="7815714" y="4302493"/>
              <a:ext cx="481263" cy="1058779"/>
            </a:xfrm>
            <a:prstGeom prst="rect">
              <a:avLst/>
            </a:prstGeom>
            <a:noFill/>
            <a:ln w="28575">
              <a:solidFill>
                <a:srgbClr val="00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F11A38C3-8DC6-1AC3-2161-C9682238BE51}"/>
                </a:ext>
              </a:extLst>
            </p:cNvPr>
            <p:cNvSpPr/>
            <p:nvPr/>
          </p:nvSpPr>
          <p:spPr>
            <a:xfrm>
              <a:off x="8361145" y="4831882"/>
              <a:ext cx="481263" cy="1058779"/>
            </a:xfrm>
            <a:prstGeom prst="rect">
              <a:avLst/>
            </a:prstGeom>
            <a:noFill/>
            <a:ln w="28575">
              <a:solidFill>
                <a:srgbClr val="00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4840224D-BA0C-7842-1567-D18A8A5F5018}"/>
                </a:ext>
              </a:extLst>
            </p:cNvPr>
            <p:cNvSpPr/>
            <p:nvPr/>
          </p:nvSpPr>
          <p:spPr>
            <a:xfrm>
              <a:off x="8958936" y="4308650"/>
              <a:ext cx="481263" cy="1058779"/>
            </a:xfrm>
            <a:prstGeom prst="rect">
              <a:avLst/>
            </a:prstGeom>
            <a:noFill/>
            <a:ln w="28575">
              <a:solidFill>
                <a:srgbClr val="00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0BCB207B-87CC-C47D-CC0F-DDE73EA0A8F3}"/>
                </a:ext>
              </a:extLst>
            </p:cNvPr>
            <p:cNvSpPr/>
            <p:nvPr/>
          </p:nvSpPr>
          <p:spPr>
            <a:xfrm>
              <a:off x="8330209" y="4255057"/>
              <a:ext cx="1148224" cy="173482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614DEA18-5372-6169-F177-73FA6C1984C2}"/>
                </a:ext>
              </a:extLst>
            </p:cNvPr>
            <p:cNvSpPr/>
            <p:nvPr/>
          </p:nvSpPr>
          <p:spPr>
            <a:xfrm>
              <a:off x="9533048" y="4831882"/>
              <a:ext cx="1024885" cy="160701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5ACE61FA-7B9B-B33A-8BE4-1E23E01BF42C}"/>
                </a:ext>
              </a:extLst>
            </p:cNvPr>
            <p:cNvSpPr/>
            <p:nvPr/>
          </p:nvSpPr>
          <p:spPr>
            <a:xfrm>
              <a:off x="10612548" y="4318960"/>
              <a:ext cx="1096852" cy="160701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7" name="그림 26">
            <a:extLst>
              <a:ext uri="{FF2B5EF4-FFF2-40B4-BE49-F238E27FC236}">
                <a16:creationId xmlns:a16="http://schemas.microsoft.com/office/drawing/2014/main" id="{1B8C13B3-EFBB-FC27-FC5B-87931BDBDACE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7800" y="7272337"/>
            <a:ext cx="6962775" cy="6181725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586AFEAF-5700-78E8-8A32-1511CCFD1171}"/>
              </a:ext>
            </a:extLst>
          </p:cNvPr>
          <p:cNvSpPr txBox="1"/>
          <p:nvPr/>
        </p:nvSpPr>
        <p:spPr>
          <a:xfrm>
            <a:off x="2418995" y="6995338"/>
            <a:ext cx="13910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최소값 추출</a:t>
            </a: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43E102BB-D72A-4B0E-1E33-D794DFE63B01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49324" y="7499211"/>
            <a:ext cx="6381750" cy="595312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A51B16F6-723D-EDB6-9B29-7655A5FDF739}"/>
              </a:ext>
            </a:extLst>
          </p:cNvPr>
          <p:cNvSpPr txBox="1"/>
          <p:nvPr/>
        </p:nvSpPr>
        <p:spPr>
          <a:xfrm>
            <a:off x="9077502" y="7044130"/>
            <a:ext cx="13910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키 감소</a:t>
            </a:r>
          </a:p>
        </p:txBody>
      </p:sp>
    </p:spTree>
    <p:extLst>
      <p:ext uri="{BB962C8B-B14F-4D97-AF65-F5344CB8AC3E}">
        <p14:creationId xmlns:p14="http://schemas.microsoft.com/office/powerpoint/2010/main" val="40180444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7965756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해싱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해싱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함수를 사용하여 가변 크기의 입력에서 고정 크기의 출력을 생성하는 프로세스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항목 저장을 위한 인덱스 또는 위치 결정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구성요소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Key: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해시 함수의 입력으로 문자열 또는 정수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Hash Function: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해시 테이블이라는 배열의 요소의 인덱스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해시 인덱스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반환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Hash Table: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키를 값에 매핑하는 구조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Collision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큰 키에 대해 작은 숫자를 생성하므로 충돌 가능성이 있음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처리 방법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Separate Chaining(=Open Hashing)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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기존 값이 새로운 값을 가리키도록 별로의 메모리 공간 할당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연결 리스트 이용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Open Addressing(=Closed Hashing)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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모든 요소가 해시 테이블에 저장되고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항목에는 레코드 또는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NIL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 포함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테이블 슬롯 검사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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선형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프로빙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(Linear Probing):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해시 테이블 빈 항목에 순차적으로 데이터 저장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중복 키 포함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 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차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프로빙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(Quadratic Probing):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테이블 크기를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이라 할 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중복된 키가 있다면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H+k</a:t>
                      </a:r>
                      <a:r>
                        <a:rPr lang="en-US" altLang="ko-KR" sz="1200" b="1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반복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(k=1~), mid square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방법으로 알려짐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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이중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해싱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(Double Hashing): 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개의 해시 함수 사용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 h(k,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 = (h1(k) + I * h2(k)) % n  (k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key, n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테이블 크기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음이 아닌 정수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Key-Value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지원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빠른 데이터 검색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효율성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메모리 사용량 감소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확장성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보안 및 암호화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충돌이 많을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떄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비효율적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충돌을 피하기 어려움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NULL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값을 허용하지 않음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해시 함수 유형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분할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(Division)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미드 스퀘어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(Mid Square)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접기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(Folding)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곱셈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(Multiplication)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Good Hash Function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속성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효율적 계산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키 균일 배포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충돌 최소화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낮은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부하율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(=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테이블 항목 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테이블 크기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Load Factor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항목 수를 테이블 크기로 나눈 값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(0.75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기본값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그 이상은 복잡성 증가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이전 해시 함수를 다시 해시 하거나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해시 테이블에 더 많은 요소를 추가할 때 사용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효율성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키 균일 배포 여부 결정하는데 도움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CB42FF5-5B4B-BDC2-B304-2414C280D4C7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509D34B-E0E8-90C7-BC3D-139F21F4F00F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7BFE464B-2009-7876-F909-B2039CC7F1D7}"/>
              </a:ext>
            </a:extLst>
          </p:cNvPr>
          <p:cNvSpPr/>
          <p:nvPr/>
        </p:nvSpPr>
        <p:spPr>
          <a:xfrm>
            <a:off x="0" y="0"/>
            <a:ext cx="12192000" cy="7732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137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Hashing - (1)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7CB05A4-438D-103B-371E-3FEB7550BB2D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C866BFF6-F8D2-87F6-4B91-1640838C0CD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FF68DF7B-4F14-3C3A-2405-DA2D37CAFA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BF060B97-4E71-1254-9DDA-B3A30BE3377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E8C6A33-58DC-B406-C9EF-5BC6F0E54F17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F473E454-7620-7CE3-E726-C82A17CE5B4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500466" y="1000854"/>
            <a:ext cx="5332582" cy="2159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1949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9736490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방에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있는 적어도 두 사람의 생일이 같을 확률을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100%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만들기 위해 방에 몇 명이 있어야 하는가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?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- 367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명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실제로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99.9%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만들려면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70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명만 필요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2.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방에 있는 적어도 두 사람의 생일이 같은 확률을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50%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만들기 위해 방에 몇 명이 있어야 하는가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?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- 23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명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3. N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명 중 두 사람의 생일이 같은 확률은 얼마인가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?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P(same) = 1-P(diff) ≒ 1 – e</a:t>
                      </a:r>
                      <a:r>
                        <a:rPr lang="en-US" altLang="ko-KR" sz="1200" b="1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-n^2/(2*365)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P(diff) = 1*(364/365) * (363/365) * … * (1-(n-1)/365)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n ≒ sqrt( 2*365*ln(1/(1-P(same)))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log X ≒ 0.434294482 * ln X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ln X ≒ 2.302585093 * log X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CB42FF5-5B4B-BDC2-B304-2414C280D4C7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509D34B-E0E8-90C7-BC3D-139F21F4F00F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7BFE464B-2009-7876-F909-B2039CC7F1D7}"/>
              </a:ext>
            </a:extLst>
          </p:cNvPr>
          <p:cNvSpPr/>
          <p:nvPr/>
        </p:nvSpPr>
        <p:spPr>
          <a:xfrm>
            <a:off x="0" y="0"/>
            <a:ext cx="12192000" cy="7732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137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Birthday Paradox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7CB05A4-438D-103B-371E-3FEB7550BB2D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C866BFF6-F8D2-87F6-4B91-1640838C0CD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FF68DF7B-4F14-3C3A-2405-DA2D37CAFA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BF060B97-4E71-1254-9DDA-B3A30BE3377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E8C6A33-58DC-B406-C9EF-5BC6F0E54F17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72E24EC0-3A00-5681-72B1-90AFE0CFECC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520231" y="1006618"/>
            <a:ext cx="4010025" cy="1561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9034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9638636"/>
              </p:ext>
            </p:extLst>
          </p:nvPr>
        </p:nvGraphicFramePr>
        <p:xfrm>
          <a:off x="177800" y="830019"/>
          <a:ext cx="11811000" cy="59898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9898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그래프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정점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vertice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간선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(edge)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으로 구성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G(V, E)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표현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표현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인접 행렬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(Adjacency Matrix): bool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간선 여부 표현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인접 리스트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(Adjacency List):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한 정점과 연결된 정점을 모두 표현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배열 크기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정점 수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종류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무방향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그래프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(Undirected Graph)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방향 그래프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(Directed Graph)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가중 그래프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(Weighted Graph)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비가중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그래프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(Unweighted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Graph)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유한 그래프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(Finite Graph):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유한한 정점과 간선을 가지는 그래프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무한 그래프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(Infinite Graph)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사소한 그래프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Trivaial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Singleton = Single Vertex Graph): 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개의 정점과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0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개의 간선 그래프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간단한 그래프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(Simple Graph):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정점 쌍 사이에 둘 이상의 간선을 포함하지 않는 그래프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다중 그래프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(Multi Graph):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병렬 간선은 포함하지만 자체 루프를 포함하지 않는 그래프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널 그래프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(Null = Edgeless = Isolated = Discrete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Graph):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정점은 있지만 간선은 없는 그래프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완전 그래프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(Complete Graph):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각 정점이 모든 정점과 연결된 그래프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의사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그래프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(Pseudo Graph):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자체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루프와 여러 개의 간선을 갖는 그래프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일반 그래프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(Regular Graph):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모든 정점이 동일한 차수를 갖는 그래프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이분 그래프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(Bipartite Graph)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라벨이 붙은 그래프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(Labeled Graph):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정점과 간선에 라벨이 붙은 그래프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(=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가중치 그래프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스패닝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하위 그래프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(Spanning Subgraph):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정점이 동일하고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간선의 일부가 동일한 그래프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트리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(Tree)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순환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(Cycle Graph)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희소 그래프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(Sparse Graph):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정점 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&gt;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간선 수 그래프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조밀한 그래프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(Dense Graph):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정점 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&lt;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간선 수 그래프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복잡한 시스템과 관계를 모델링하고 분석하는데 사용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데이터 시각화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계산 비용이 많이 듦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그래프 결과 해석은 주관적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노이즈 및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이상값에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취약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CB42FF5-5B4B-BDC2-B304-2414C280D4C7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509D34B-E0E8-90C7-BC3D-139F21F4F00F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7BFE464B-2009-7876-F909-B2039CC7F1D7}"/>
              </a:ext>
            </a:extLst>
          </p:cNvPr>
          <p:cNvSpPr/>
          <p:nvPr/>
        </p:nvSpPr>
        <p:spPr>
          <a:xfrm>
            <a:off x="0" y="0"/>
            <a:ext cx="12192000" cy="7732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137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 – (1)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7CB05A4-438D-103B-371E-3FEB7550BB2D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C866BFF6-F8D2-87F6-4B91-1640838C0CD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FF68DF7B-4F14-3C3A-2405-DA2D37CAFA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BF060B97-4E71-1254-9DDA-B3A30BE3377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E8C6A33-58DC-B406-C9EF-5BC6F0E54F17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ECD4AA96-7200-C4F2-2744-74E4BE3AE62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279052" y="1006618"/>
            <a:ext cx="3496845" cy="185088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F410157-9321-9243-F4F5-8C4CB7D3923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435107" y="3075060"/>
            <a:ext cx="3553693" cy="1850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217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4153728"/>
              </p:ext>
            </p:extLst>
          </p:nvPr>
        </p:nvGraphicFramePr>
        <p:xfrm>
          <a:off x="564188" y="1239698"/>
          <a:ext cx="5100712" cy="46182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071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46182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DFS(Depth First Search)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Edge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기반 기술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루트 노트에서 순회 시작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방문하지 않는 노드가 없을 때까지 진행 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하위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트리별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하위 트리 구축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소스와 먼 곳에 있는 것을 찾을 때 효과적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역추적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BackTracking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개념 사용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BFS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보다 적은 메모리 사용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보다 빠름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무한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loop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가능성 있음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Stack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사용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응용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사이클 감지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경로 찾기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토폴로지 정렬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작업 예약에 사용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이분형 인지 확인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웹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크롤러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미로 생성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모델 확인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메모리 요구 사항은 검색 그래프와 관련해 선형적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경로가 아닌 해결책을 찾는다면 시공간 복잡도 감소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가장 왼쪽 경로를 영원히 따라갈 수 있음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해결책 찾기를 보장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해결책이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 이상인 경우 최소 해결책을 찾는 다는 보장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CB42FF5-5B4B-BDC2-B304-2414C280D4C7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509D34B-E0E8-90C7-BC3D-139F21F4F00F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7BFE464B-2009-7876-F909-B2039CC7F1D7}"/>
              </a:ext>
            </a:extLst>
          </p:cNvPr>
          <p:cNvSpPr/>
          <p:nvPr/>
        </p:nvSpPr>
        <p:spPr>
          <a:xfrm>
            <a:off x="0" y="0"/>
            <a:ext cx="12192000" cy="7732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137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 – (2)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7CB05A4-438D-103B-371E-3FEB7550BB2D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C866BFF6-F8D2-87F6-4B91-1640838C0CD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FF68DF7B-4F14-3C3A-2405-DA2D37CAFA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BF060B97-4E71-1254-9DDA-B3A30BE3377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E8C6A33-58DC-B406-C9EF-5BC6F0E54F17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425E2D5C-4BDA-2481-B2FE-CF1A77A11C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0276123"/>
              </p:ext>
            </p:extLst>
          </p:nvPr>
        </p:nvGraphicFramePr>
        <p:xfrm>
          <a:off x="6206219" y="1239698"/>
          <a:ext cx="5421593" cy="46182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2159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46182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BFS(Breadth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First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Search)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최단 경로를 찾는 정점 기반 기술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다음 레벨 이동 전 모든 노드를 확인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레벨별로 트리 구축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소스와 가까운 정점을 검색하는데 효과적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모든 이웃 고려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Queue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사용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응용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비가중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그래프의 최단 경로 및 최소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스패닝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트리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가중 그래프에 대한 최소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스패닝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트리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가중치가 음수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P2P,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검색 엔진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크롤러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소셜 네트워킹 웹사이트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GPS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네비게이션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순환 감지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경로 찾기 등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해결책을 무조건 찾음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해결책이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 이상인 경우 최소 해결책 찾음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깊이에 따라 저장 요구사항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코딩 쉬움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메모리 요구 사항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76732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F7AE3A-DD30-3C9D-5525-B4C939434C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CC3944A4-CF6C-FB35-0049-7F2BD5D8C4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7703372"/>
              </p:ext>
            </p:extLst>
          </p:nvPr>
        </p:nvGraphicFramePr>
        <p:xfrm>
          <a:off x="113337" y="868118"/>
          <a:ext cx="5644067" cy="46182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406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46182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인접 행렬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(Adjacency Matrix)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각 노드에서 다른 노드로 가기 위한 간선 여부 확인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형식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adj[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][j]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노드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노드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j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가는 간선 여부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크기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nVertex</a:t>
                      </a:r>
                      <a:r>
                        <a:rPr lang="en-US" altLang="ko-KR" sz="1200" b="1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구현 용이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연결 확인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O(1)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노드에 연결된 모든 모드를 방문할 때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O(V)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시간 소비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인접 리스트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(Adjacency List)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각 노드에 연결된 노드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[+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가중치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]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표현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형식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adj[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]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노드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번호가 리스트 형태로 저장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가중치 있는 경우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[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노드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가중치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])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간선 수에 비례한 메모리 차지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노드끼리의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연결을 확인할 때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O(V)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소비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BABF2B2C-0981-7372-DFC7-B4C2FFA75A80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BDE30E2-9F07-23C3-91D9-4150A8633D8C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798E2BC0-187E-E2D4-134E-8D8A1E8854A7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6B366A16-076A-165B-B2B6-6FA84B201AE2}"/>
              </a:ext>
            </a:extLst>
          </p:cNvPr>
          <p:cNvSpPr/>
          <p:nvPr/>
        </p:nvSpPr>
        <p:spPr>
          <a:xfrm>
            <a:off x="0" y="0"/>
            <a:ext cx="12192000" cy="7732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E41C43-FD23-34E1-53CA-21702D57D3D2}"/>
              </a:ext>
            </a:extLst>
          </p:cNvPr>
          <p:cNvSpPr txBox="1"/>
          <p:nvPr/>
        </p:nvSpPr>
        <p:spPr>
          <a:xfrm>
            <a:off x="0" y="-57750"/>
            <a:ext cx="1137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 – (3)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68865BC-9F5C-54B4-8616-787A78D7AE21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5FF11215-05E1-AA82-BF32-47E3AD8F291D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24A41D57-81AE-28A5-6D02-5BA16BD7B0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C3B12CC8-85D1-DB18-E6A0-5574E7AB65CC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6866EAFA-BBE8-D24A-EC10-4D23CCCB6F0B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3EF7BD8-B028-54A0-9666-275159A01CB3}"/>
              </a:ext>
            </a:extLst>
          </p:cNvPr>
          <p:cNvGraphicFramePr>
            <a:graphicFrameLocks noGrp="1"/>
          </p:cNvGraphicFramePr>
          <p:nvPr/>
        </p:nvGraphicFramePr>
        <p:xfrm>
          <a:off x="6206219" y="1239698"/>
          <a:ext cx="5421593" cy="46182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2159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46182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BFS(Breadth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First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Search)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최단 경로를 찾는 정점 기반 기술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다음 레벨 이동 전 모든 노드를 확인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레벨별로 트리 구축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소스와 가까운 정점을 검색하는데 효과적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모든 이웃 고려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Queue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사용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응용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비가중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그래프의 최단 경로 및 최소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스패닝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트리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가중 그래프에 대한 최소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스패닝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트리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가중치가 음수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P2P,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검색 엔진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크롤러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소셜 네트워킹 웹사이트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GPS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네비게이션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순환 감지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경로 찾기 등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해결책을 무조건 찾음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해결책이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 이상인 경우 최소 해결책 찾음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깊이에 따라 저장 요구사항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코딩 쉬움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메모리 요구 사항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17518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>
            <a:extLst>
              <a:ext uri="{FF2B5EF4-FFF2-40B4-BE49-F238E27FC236}">
                <a16:creationId xmlns:a16="http://schemas.microsoft.com/office/drawing/2014/main" id="{F4CD13C2-68AE-A6D8-9483-1B67751D38C4}"/>
              </a:ext>
            </a:extLst>
          </p:cNvPr>
          <p:cNvGrpSpPr/>
          <p:nvPr/>
        </p:nvGrpSpPr>
        <p:grpSpPr>
          <a:xfrm>
            <a:off x="0" y="0"/>
            <a:ext cx="12192000" cy="1368592"/>
            <a:chOff x="0" y="1453300"/>
            <a:chExt cx="12192000" cy="1373404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4EB73F6F-8334-87D9-670F-DE73AFFFFAC9}"/>
                </a:ext>
              </a:extLst>
            </p:cNvPr>
            <p:cNvSpPr/>
            <p:nvPr/>
          </p:nvSpPr>
          <p:spPr>
            <a:xfrm>
              <a:off x="0" y="1453300"/>
              <a:ext cx="12192000" cy="137340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841C81F-F809-E451-67D6-F890668E7D0D}"/>
                </a:ext>
              </a:extLst>
            </p:cNvPr>
            <p:cNvSpPr txBox="1"/>
            <p:nvPr/>
          </p:nvSpPr>
          <p:spPr>
            <a:xfrm>
              <a:off x="0" y="1544650"/>
              <a:ext cx="12192000" cy="12003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381000">
                      <a:srgbClr val="FF0000">
                        <a:alpha val="40000"/>
                      </a:srgb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Algorithm</a:t>
              </a:r>
              <a:endParaRPr lang="ko-KR" altLang="en-US" sz="7200" b="1" dirty="0">
                <a:solidFill>
                  <a:schemeClr val="bg1"/>
                </a:solidFill>
                <a:effectLst>
                  <a:glow rad="381000">
                    <a:srgbClr val="FF0000">
                      <a:alpha val="40000"/>
                    </a:srgb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E8DCEC1-BCC6-4B21-E16F-5DC955F1B7CF}"/>
              </a:ext>
            </a:extLst>
          </p:cNvPr>
          <p:cNvSpPr txBox="1"/>
          <p:nvPr/>
        </p:nvSpPr>
        <p:spPr>
          <a:xfrm>
            <a:off x="182947" y="1513295"/>
            <a:ext cx="115951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254000">
                    <a:srgbClr val="0000FF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Search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Sorting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Recursion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Backtracking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Greedy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Dynamic Programming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Pattern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Divide and Conquer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Mathematical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Geometric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Bitwise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Randomized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Branch and Bound</a:t>
            </a:r>
            <a:endParaRPr lang="ko-KR" altLang="en-US" sz="2400" b="1" dirty="0">
              <a:solidFill>
                <a:schemeClr val="bg1"/>
              </a:solidFill>
              <a:effectLst>
                <a:glow rad="127000">
                  <a:schemeClr val="tx1">
                    <a:alpha val="40000"/>
                  </a:schemeClr>
                </a:glo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87279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F2313C-9053-1DE1-4782-B9101FFE08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C1BB1177-A406-8E7B-824D-7878F551C4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6388130"/>
              </p:ext>
            </p:extLst>
          </p:nvPr>
        </p:nvGraphicFramePr>
        <p:xfrm>
          <a:off x="125129" y="868118"/>
          <a:ext cx="6139484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948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3649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Linear Search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한쪽에서 시작해서 원하는 요소를 찾을 때까지 검색하고 그렇지 않으면 끝까지 검색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key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element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동일한 것으로 간주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If key==element, return index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If key != element, return -1 or false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Time complexity = O(n)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정렬여부 상관없이 사용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추가 메모리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소규모 데이터세트에 적합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대규모 데이터세트에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비적합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9913A9B-0848-E592-6377-60C83570E45F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97E8786-2F89-FCD0-82D1-BE7FB4476F9C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19393A4E-884E-E3B3-41C9-99902FC9E81A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35F41DBE-A6DA-3995-4C1B-71BE126EC13C}"/>
              </a:ext>
            </a:extLst>
          </p:cNvPr>
          <p:cNvSpPr/>
          <p:nvPr/>
        </p:nvSpPr>
        <p:spPr>
          <a:xfrm>
            <a:off x="0" y="0"/>
            <a:ext cx="12192000" cy="77324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CBE13E-3B14-3F5D-0371-EFA8A5EF0A56}"/>
              </a:ext>
            </a:extLst>
          </p:cNvPr>
          <p:cNvSpPr txBox="1"/>
          <p:nvPr/>
        </p:nvSpPr>
        <p:spPr>
          <a:xfrm>
            <a:off x="0" y="-57750"/>
            <a:ext cx="1137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Search – Linear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1E76CBF-210C-ED76-4AB3-12540B114F4C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C8D78F8C-3A12-D5CA-B97F-4416F248233C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50D71F24-66D1-DA24-94AE-57561E4D32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2BD41DCB-690C-2C9C-2E01-9C0D8A9E9E8A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F1A9F869-A5F4-5228-80EA-A379326552AD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ADDFD780-D751-F8C3-6B43-EA2A2FC5B3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8764576"/>
              </p:ext>
            </p:extLst>
          </p:nvPr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3F198488-CB8E-1030-42CE-C9056711FC92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A2D69F96-83C7-7B7A-85A9-2239D6929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9956715"/>
              </p:ext>
            </p:extLst>
          </p:nvPr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pic>
        <p:nvPicPr>
          <p:cNvPr id="21" name="그림 20">
            <a:extLst>
              <a:ext uri="{FF2B5EF4-FFF2-40B4-BE49-F238E27FC236}">
                <a16:creationId xmlns:a16="http://schemas.microsoft.com/office/drawing/2014/main" id="{A21B65E9-4E2E-E806-5C5B-7B52A2873D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2153" y="949015"/>
            <a:ext cx="3882349" cy="1364976"/>
          </a:xfrm>
          <a:prstGeom prst="rect">
            <a:avLst/>
          </a:prstGeom>
        </p:spPr>
      </p:pic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DA1D1769-5582-35DD-A44A-A04D9D5F96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2346508"/>
              </p:ext>
            </p:extLst>
          </p:nvPr>
        </p:nvGraphicFramePr>
        <p:xfrm>
          <a:off x="143872" y="2525760"/>
          <a:ext cx="2527928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792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3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9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LinearSearch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 *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size, int key){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for(int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=0;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&lt;size;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if(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== key)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return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-1;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9771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4A0C2887-66D7-1AA2-AECD-2DAD9C901068}"/>
              </a:ext>
            </a:extLst>
          </p:cNvPr>
          <p:cNvGrpSpPr/>
          <p:nvPr/>
        </p:nvGrpSpPr>
        <p:grpSpPr>
          <a:xfrm>
            <a:off x="0" y="-4812"/>
            <a:ext cx="12192000" cy="1373404"/>
            <a:chOff x="0" y="84708"/>
            <a:chExt cx="12192000" cy="1373404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414A541C-D700-B0FE-A1C6-4DD8B8443FE5}"/>
                </a:ext>
              </a:extLst>
            </p:cNvPr>
            <p:cNvSpPr/>
            <p:nvPr/>
          </p:nvSpPr>
          <p:spPr>
            <a:xfrm>
              <a:off x="0" y="84708"/>
              <a:ext cx="12192000" cy="137340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FBBDDC9-3BA8-75B6-C953-D8DF2315A8F7}"/>
                </a:ext>
              </a:extLst>
            </p:cNvPr>
            <p:cNvSpPr txBox="1"/>
            <p:nvPr/>
          </p:nvSpPr>
          <p:spPr>
            <a:xfrm>
              <a:off x="0" y="171246"/>
              <a:ext cx="6832600" cy="120032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Data Structure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20E9BA3-5B7F-C44E-FD4D-E603AD6652C6}"/>
              </a:ext>
            </a:extLst>
          </p:cNvPr>
          <p:cNvSpPr txBox="1"/>
          <p:nvPr/>
        </p:nvSpPr>
        <p:spPr>
          <a:xfrm>
            <a:off x="182946" y="1513295"/>
            <a:ext cx="12009053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AutoNum type="arabicPeriod"/>
            </a:pPr>
            <a:r>
              <a:rPr lang="en-US" altLang="ko-KR" sz="26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Data Structure</a:t>
            </a:r>
            <a:r>
              <a:rPr lang="en-US" altLang="ko-KR" sz="2600" b="1" dirty="0">
                <a:solidFill>
                  <a:srgbClr val="0000FF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∙ ∙ ∙ ∙ ∙ ∙ ∙ ∙ ∙ ∙ ∙ ∙ ∙ ∙ ∙ ∙ ∙ ∙ ∙ ∙ ∙ ∙ ∙ ∙ ∙ ∙ ∙ ∙ ∙ ∙ ∙ ∙ ∙ ∙ ∙ ∙ </a:t>
            </a:r>
            <a:r>
              <a:rPr lang="en-US" altLang="ko-KR" sz="26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</a:p>
          <a:p>
            <a:pPr marL="1143000" indent="-1143000">
              <a:buAutoNum type="arabicPeriod"/>
            </a:pPr>
            <a:r>
              <a:rPr lang="en-US" altLang="ko-KR" sz="26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Array  ∙ ∙ ∙ ∙ ∙ ∙ ∙ ∙ ∙ ∙ ∙ ∙ ∙ ∙ ∙ ∙ ∙ ∙ ∙ ∙ ∙ ∙ ∙ ∙ ∙ ∙ ∙ ∙ ∙ ∙ ∙ ∙ ∙ ∙ ∙ ∙ ∙ ∙ ∙ ∙ ∙ ∙ 4</a:t>
            </a:r>
          </a:p>
          <a:p>
            <a:pPr marL="1143000" indent="-1143000">
              <a:buAutoNum type="arabicPeriod"/>
            </a:pPr>
            <a:r>
              <a:rPr lang="en-US" altLang="ko-KR" sz="26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String ∙ ∙ ∙ ∙ ∙ ∙ ∙ ∙ ∙ ∙ ∙ ∙ ∙ ∙ ∙ ∙ ∙ ∙ ∙ ∙ ∙ ∙ ∙ ∙ ∙ ∙ ∙ ∙ ∙ ∙ ∙ ∙ ∙ ∙ ∙ ∙ ∙ ∙ ∙ ∙ Skip</a:t>
            </a:r>
          </a:p>
          <a:p>
            <a:pPr marL="1143000" indent="-1143000">
              <a:buAutoNum type="arabicPeriod"/>
            </a:pPr>
            <a:r>
              <a:rPr lang="en-US" altLang="ko-KR" sz="26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Linked List  ∙ ∙ ∙ ∙ ∙ ∙ ∙ ∙ ∙ ∙ ∙ ∙ ∙ ∙ ∙ ∙ ∙ ∙ ∙ ∙ ∙ ∙ ∙ ∙ ∙ ∙ ∙ ∙ ∙ ∙ ∙ ∙ ∙ ∙ ∙ ∙ ∙ ∙ </a:t>
            </a:r>
          </a:p>
          <a:p>
            <a:pPr marL="1143000" indent="-1143000">
              <a:buAutoNum type="arabicPeriod"/>
            </a:pPr>
            <a:r>
              <a:rPr lang="en-US" altLang="ko-KR" sz="26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Stack  ∙ ∙ ∙ ∙ ∙ ∙ ∙ ∙ ∙ ∙ ∙ ∙ ∙ ∙ ∙ ∙ ∙ ∙ ∙ ∙ ∙ ∙ ∙ ∙ ∙ ∙ ∙ ∙ ∙ ∙ ∙ ∙ ∙ ∙ ∙ ∙ ∙ ∙ ∙ ∙ ∙ ∙</a:t>
            </a:r>
          </a:p>
          <a:p>
            <a:pPr marL="1143000" indent="-1143000">
              <a:buFontTx/>
              <a:buAutoNum type="arabicPeriod"/>
            </a:pPr>
            <a:r>
              <a:rPr lang="en-US" altLang="ko-KR" sz="26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Queue  ∙ ∙ ∙ ∙ ∙ ∙ ∙ ∙ ∙ ∙ ∙ ∙ ∙ ∙ ∙ ∙ ∙ ∙ ∙ ∙ ∙ ∙ ∙ ∙ ∙ ∙ ∙ ∙ ∙ ∙ ∙ ∙ ∙ ∙ ∙ ∙ ∙ ∙ ∙ ∙ ∙ </a:t>
            </a:r>
          </a:p>
          <a:p>
            <a:pPr marL="1143000" indent="-1143000">
              <a:buFontTx/>
              <a:buAutoNum type="arabicPeriod"/>
            </a:pPr>
            <a:r>
              <a:rPr lang="en-US" altLang="ko-KR" sz="26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Tree ∙ ∙ ∙ ∙ ∙ ∙ ∙ ∙ ∙ ∙ ∙ ∙ ∙ ∙ ∙ ∙ ∙ ∙ ∙ ∙ ∙ ∙ ∙ ∙ ∙ ∙ ∙ ∙ ∙ ∙ ∙ ∙ ∙ ∙ ∙ ∙ ∙ ∙ ∙ ∙ ∙ ∙</a:t>
            </a:r>
          </a:p>
          <a:p>
            <a:pPr marL="1143000" indent="-1143000">
              <a:buAutoNum type="arabicPeriod"/>
            </a:pPr>
            <a:r>
              <a:rPr lang="en-US" altLang="ko-KR" sz="26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Hashing ∙ ∙ ∙ ∙ ∙ ∙ ∙ ∙ ∙ ∙ ∙ ∙ ∙ ∙ ∙ ∙ ∙ ∙ ∙ ∙ ∙ ∙ ∙ ∙ ∙ ∙ ∙ ∙ ∙ ∙ ∙ ∙ ∙ ∙ ∙ ∙ ∙</a:t>
            </a:r>
          </a:p>
          <a:p>
            <a:pPr marL="1143000" indent="-1143000">
              <a:buAutoNum type="arabicPeriod"/>
            </a:pPr>
            <a:r>
              <a:rPr lang="en-US" altLang="ko-KR" sz="26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Graph ∙ ∙ ∙ ∙ ∙ ∙ ∙ ∙ ∙ ∙ ∙ ∙ ∙ ∙ ∙ ∙ ∙ ∙ ∙ ∙ ∙ ∙ ∙ ∙ ∙ ∙ ∙ ∙ ∙ ∙ ∙ ∙ ∙ ∙ ∙ ∙ ∙</a:t>
            </a:r>
          </a:p>
          <a:p>
            <a:pPr marL="1143000" indent="-1143000">
              <a:buAutoNum type="arabicPeriod"/>
            </a:pPr>
            <a:r>
              <a:rPr lang="en-US" altLang="ko-KR" sz="26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Matrix ∙ ∙ ∙ ∙ ∙ ∙ ∙ ∙ ∙ ∙ ∙ ∙ ∙ ∙ ∙ ∙ ∙ ∙ ∙ ∙ ∙ ∙ ∙ ∙ ∙ ∙ ∙ ∙ ∙ ∙ ∙ ∙ ∙ ∙ ∙ ∙ ∙</a:t>
            </a:r>
          </a:p>
          <a:p>
            <a:pPr marL="1143000" indent="-1143000">
              <a:buAutoNum type="arabicPeriod"/>
            </a:pPr>
            <a:r>
              <a:rPr lang="en-US" altLang="ko-KR" sz="26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Set ∙ ∙ ∙ ∙ ∙ ∙ ∙ ∙ ∙ ∙ ∙ ∙ ∙ ∙ ∙ ∙ ∙ ∙ ∙ ∙ ∙ ∙ ∙ ∙ ∙ ∙ ∙ ∙ ∙ ∙ ∙ ∙ ∙ ∙ ∙ ∙ ∙</a:t>
            </a:r>
          </a:p>
          <a:p>
            <a:pPr marL="1143000" indent="-1143000">
              <a:buAutoNum type="arabicPeriod"/>
            </a:pPr>
            <a:r>
              <a:rPr lang="en-US" altLang="ko-KR" sz="26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Map ∙ ∙ ∙ ∙ ∙ ∙ ∙ ∙ ∙ ∙ ∙ ∙ ∙ ∙ ∙ ∙ ∙ ∙ ∙ ∙ ∙ ∙ ∙ ∙ ∙ ∙ ∙ ∙ ∙ ∙ ∙ ∙ ∙ ∙ ∙ ∙ ∙</a:t>
            </a:r>
          </a:p>
          <a:p>
            <a:pPr marL="1143000" indent="-1143000">
              <a:buAutoNum type="arabicPeriod"/>
            </a:pPr>
            <a:r>
              <a:rPr lang="en-US" altLang="ko-KR" sz="26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Advanced ∙ ∙ ∙ ∙ ∙ ∙ ∙ ∙ ∙ ∙ ∙ ∙ ∙ ∙ ∙ ∙ ∙ ∙ ∙ ∙ ∙ ∙ ∙ ∙ ∙ ∙ ∙ ∙ ∙ ∙ ∙ ∙ ∙ ∙ ∙ ∙ ∙</a:t>
            </a:r>
            <a:endParaRPr lang="ko-KR" altLang="en-US" sz="2600" b="1" dirty="0">
              <a:solidFill>
                <a:schemeClr val="bg1"/>
              </a:solidFill>
              <a:effectLst>
                <a:glow rad="127000">
                  <a:schemeClr val="tx1">
                    <a:alpha val="40000"/>
                  </a:schemeClr>
                </a:glo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12104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39AFED-389F-E7B9-7C1B-4C9F0A615B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B6254FF6-1B6B-A638-D367-9A9FDBAB92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8273842"/>
              </p:ext>
            </p:extLst>
          </p:nvPr>
        </p:nvGraphicFramePr>
        <p:xfrm>
          <a:off x="125129" y="868118"/>
          <a:ext cx="7248437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4843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3649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Sentinel Linear Search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기존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Linear Search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보다 비교 횟수가 줄어듦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범위를 벗어난 비교를 피하기 위해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sentinel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값 사용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검색되는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element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index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대해 추가 비교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배열의 마지막 요소를 검색할 요소로 대체 후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range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index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검사를 하지 않고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Linear Search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수행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최악의 경우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비교 횟수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N+2 )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key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일치하는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sentinel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값을 배열의 끝에 추가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(loop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stop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역할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Time complexity = O(n)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C11DE711-A91A-635A-D2A9-C475EDFF5D9F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C7E4B6F-69CB-B615-A7A1-66449347EBB7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0A6B1FED-07C9-6A45-77E5-92BE55AD3D92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5FA566D7-09A7-B510-BA6F-B10B47936D4E}"/>
              </a:ext>
            </a:extLst>
          </p:cNvPr>
          <p:cNvSpPr/>
          <p:nvPr/>
        </p:nvSpPr>
        <p:spPr>
          <a:xfrm>
            <a:off x="0" y="0"/>
            <a:ext cx="12192000" cy="77324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C19AEF-3087-A728-55FD-3142E5F4AF1F}"/>
              </a:ext>
            </a:extLst>
          </p:cNvPr>
          <p:cNvSpPr txBox="1"/>
          <p:nvPr/>
        </p:nvSpPr>
        <p:spPr>
          <a:xfrm>
            <a:off x="0" y="-57750"/>
            <a:ext cx="1137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Search – Sentinel Linear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0186481-AA17-9C76-63B1-1F7F6C20DBD2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F92285F4-801E-9CAC-5BA5-D2F8140D7BA6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EBC02744-0650-EE38-C085-4488EE6CFE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B35A0F2F-667E-5A3D-AA56-59754AA51BE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142FA14-9EFB-C5F9-F24B-97333B42F1CF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17F15378-387B-8B75-8B1D-22055AFFBD29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D824BD71-8A0D-BF95-0248-056827464F48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564C6A2A-DBA5-6DFB-2E6B-66CAD3546D9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C1DCE4B9-4D11-A434-2786-471F2617FB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8877895"/>
              </p:ext>
            </p:extLst>
          </p:nvPr>
        </p:nvGraphicFramePr>
        <p:xfrm>
          <a:off x="125129" y="2606603"/>
          <a:ext cx="2935706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57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3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9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3093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SentinelLinearSearch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(vector&lt;int&gt;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key){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size =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arr.size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last =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[size-1];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if(last == key)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return size-1;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[size-1] = key;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while(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!= key)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&lt;size-1) ?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: -1;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60775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DF4880-7F39-0B1C-0559-3098689E5C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37E8CE4A-1411-4577-FC69-403B1A4B94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3325132"/>
              </p:ext>
            </p:extLst>
          </p:nvPr>
        </p:nvGraphicFramePr>
        <p:xfrm>
          <a:off x="125128" y="868118"/>
          <a:ext cx="7306803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06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3649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Binary Search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정렬된 배열에서 반복적으로 검색 간격을 반으로 나누어 조사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특정 요소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하한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(lower bound),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상한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(upper bound)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검색에 효율적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middle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value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key value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비교하며 조사 방향 설정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Time complexity = O(log n)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선형 검색보다 빠름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외부 메모리에 저장된 대규모 데이터세트 검색에 적합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배열이 정렬되야 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데이터 구조가 연속적 메모리 위치에 저장되야 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※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Monotonic Function(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단조 함수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특정 순서를 따르는 함수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※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Predicate Function(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술어 함수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입력을 받아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true/false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반환하는 함수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monotonic predicate function: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최대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번 상태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순서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변할 수 있는 함수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STL Binary Search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binary_search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start_ptr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end_ptr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key): key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container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있으면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true,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아니면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false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lower_bound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start_ptr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end_ptr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key)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번만 포함은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key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대한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pointer return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여러 번 포함은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key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대한 첫 번째 위치에 대한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pointer return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포함되지 않은 경우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key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보다 바로 큰 값의 위치에 대한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pointer return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lower_bound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()-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vect.begin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 =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실제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index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return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upper_bound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start_ptr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end_ptr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key)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번만 포함은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key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보다 바로 큰 값의 위치에 대한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pointer return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여러 번 포함은 마지막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key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발생보다 다음으로 높은 숫자의 첫 번째 위치에 대한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pointer return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포함되지 않은 경우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key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보다 바로 큰 값의 위치에 대한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pointer return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upper_bound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()-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vect.begin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 =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실제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index return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4ABB553-001F-8845-9F11-7AF5CF2B6060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0B91A46-4977-E5AC-45E8-2E3ED99E11AB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C787DE3D-6CCB-1BBE-3422-D30BCDFCB294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42C452DD-D7A8-8255-521E-39B7C8D261C7}"/>
              </a:ext>
            </a:extLst>
          </p:cNvPr>
          <p:cNvSpPr/>
          <p:nvPr/>
        </p:nvSpPr>
        <p:spPr>
          <a:xfrm>
            <a:off x="0" y="0"/>
            <a:ext cx="12192000" cy="77324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C38981-CA21-B59A-DAC3-1AFA7CFA2AB2}"/>
              </a:ext>
            </a:extLst>
          </p:cNvPr>
          <p:cNvSpPr txBox="1"/>
          <p:nvPr/>
        </p:nvSpPr>
        <p:spPr>
          <a:xfrm>
            <a:off x="0" y="-57750"/>
            <a:ext cx="1137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Search – Binary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6CD6BEA-A480-3DF2-2059-3ECA624FA699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05C5D9E0-6D8B-CDB0-5907-9B975BB7C1A6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5824E8C2-B469-8796-2FC9-BE146C8E4DF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9C9F9669-EFE5-07C5-E761-8547762F1E8F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BC96854-4800-FB6F-9274-945B7172F6C1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7DC39CBB-F371-AA8D-97A8-16AAD848A32B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8F938E24-F948-5631-A33D-D133F3F62977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CD7BF87D-03D4-A405-84B7-26EADBB7C79D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92E28077-E809-D795-2F60-0B3C4E649D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1364494"/>
              </p:ext>
            </p:extLst>
          </p:nvPr>
        </p:nvGraphicFramePr>
        <p:xfrm>
          <a:off x="8824192" y="2626942"/>
          <a:ext cx="3159938" cy="196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993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3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9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3093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IterativeBinarySearch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l, int r, int key){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while(l &lt;= r){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int m = 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l+r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&gt;&gt; 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if(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[m] == key)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return m;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if(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[m] &lt; key)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l = m+1;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else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r = m-1;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-1;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6AC66147-1CC6-445B-13B3-95262D6AB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8417" y="868118"/>
            <a:ext cx="3195713" cy="1673076"/>
          </a:xfrm>
          <a:prstGeom prst="rect">
            <a:avLst/>
          </a:prstGeom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EF691C45-006C-3D11-1C7A-FA3EB74B0B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733655"/>
              </p:ext>
            </p:extLst>
          </p:nvPr>
        </p:nvGraphicFramePr>
        <p:xfrm>
          <a:off x="8716243" y="4741338"/>
          <a:ext cx="3375837" cy="196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7583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3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9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3093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RecursiveBinarySearch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l, int r, int key){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if(l &lt;= r){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int m = 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l+r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&gt;&gt; 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if(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[m] == key)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return m;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if(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[m] &lt; key)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return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RecursiveBinarySearch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m+1, r, key);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else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return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RecursiveBinarySearch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l, m-1, key);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-1;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65211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D6EFE4-2AE4-F647-70AF-F2ACDF8782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D12637D0-0932-83E3-A935-7F51F22B89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3541763"/>
              </p:ext>
            </p:extLst>
          </p:nvPr>
        </p:nvGraphicFramePr>
        <p:xfrm>
          <a:off x="125128" y="868118"/>
          <a:ext cx="9047747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4774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3649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Meta Binary(One-Sided Binary) Search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index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증분적으로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구성하는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Binary Search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비교 횟수를 줄이기 위해 설계됨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(loop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반복에 대한 비교 수행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X) 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최대 수행횟수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(int)log(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arr.size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()-1)+1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핵심 아이디어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배열의 크기를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bit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표현할 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순차적으로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MSB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부터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LSB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까지 단일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bit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임시로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설정하고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key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값과 비교를 진행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예시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배열 크기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8  index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range: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0~7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3 Bits  □□□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bit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표현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(□: 0, ■: 1)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■□□  index=4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해당하는 배열의 값과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key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값 비교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key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크면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MSB = 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설정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key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작으면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MSB=0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설정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분기점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1) ■■□  key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클 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index=6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해당하는 배열의 값과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key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값 비교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분기점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1) □■□  key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작을 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index=2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해당하는 배열의 값과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key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값 비교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Time complexity = O(log n)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시작 부분에 가까울 수록 적은 비교 수행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끝 부분에 가까울 때 많은 비교 수행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D659F509-50EB-A94D-5A86-8E84D722FA39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278C301-2C04-5E07-CA45-9039165C7474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40E96CBA-A79F-3804-CF99-966C12C891E2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C1D788A8-5028-7017-FC7D-1490439906A6}"/>
              </a:ext>
            </a:extLst>
          </p:cNvPr>
          <p:cNvSpPr/>
          <p:nvPr/>
        </p:nvSpPr>
        <p:spPr>
          <a:xfrm>
            <a:off x="0" y="0"/>
            <a:ext cx="12192000" cy="77324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EFE299-4146-EA87-7E24-E74B0BB4C76C}"/>
              </a:ext>
            </a:extLst>
          </p:cNvPr>
          <p:cNvSpPr txBox="1"/>
          <p:nvPr/>
        </p:nvSpPr>
        <p:spPr>
          <a:xfrm>
            <a:off x="0" y="-57750"/>
            <a:ext cx="1137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Search – Meta</a:t>
            </a:r>
            <a:r>
              <a:rPr lang="ko-KR" altLang="en-US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Binary(One-sided Binary)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C00687A-6E15-B8AC-78D9-4A2C86F15862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DCDED9FE-7455-168F-8C52-C9FA0861A91E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ECC44F63-DE3C-1895-38EA-C8AAB265768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EE790D26-F0C3-993B-9BC7-0F6F5BB75946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1501A24-4B89-9FF1-F5B1-DD257A80E56B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72BFFD69-9FBB-9622-6578-FD0AC4993E9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6DA94E9D-47F7-E1B0-F8C9-3E6D5FA6FEE7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28BCCE79-3497-FD1D-2A80-E05371F3405B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1905A65C-EEA8-B334-BFB6-935AAB2386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9103557"/>
              </p:ext>
            </p:extLst>
          </p:nvPr>
        </p:nvGraphicFramePr>
        <p:xfrm>
          <a:off x="125128" y="3429000"/>
          <a:ext cx="5476775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677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3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9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3093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MetaBinarySearch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(vector&lt;int&gt;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key){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size =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arr.size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nBit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log2(size-1) + 1;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pos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for(int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nBit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&gt;=0;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--){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if(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[pos] == key)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return pos;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int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new_pos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pos | (1 &lt;&lt;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);// 1&lt;&lt;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2^i, Set bits to 1 sequentially starting from MSB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if((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new_pos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size) &amp;&amp; (key &gt;=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new_pos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]))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pos =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new_pos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;//Set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i-th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bit based on MSB to 1 when key is bigger than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new_pos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[pos] == key) ? pos : -1;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60989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C514B4-7666-75F3-17A9-859353D7CB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4354E6B4-E537-7DAB-C83C-4C6B9147AA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4438519"/>
              </p:ext>
            </p:extLst>
          </p:nvPr>
        </p:nvGraphicFramePr>
        <p:xfrm>
          <a:off x="125128" y="868118"/>
          <a:ext cx="10555842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5584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3649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Ternary Search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정렬된 배열 내에서 대상 값의 위치를 찾는데 사용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Time complexity = O(log</a:t>
                      </a:r>
                      <a:r>
                        <a:rPr lang="en-US" altLang="ko-KR" sz="12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3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n)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Unimodal function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max/min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값 찾을 수 있음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(binary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search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못함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비선형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순서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에는 사용 불가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monotonic function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max/min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값을 찾는 것이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binary search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보다 느림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사용처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최대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최소 찾기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차 표현식 평가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bitonic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sequence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bitonic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point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찾기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※ Unimodal Function(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단봉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함수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어떤 값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대해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 &lt;= m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monotonically increasing, x &gt;= m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monotonically decreasing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하는 함수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반대도 가능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m=global max/min point)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Bimodal Function: 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local max/min point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갖는 함수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개의 봉우리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※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Bitonic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증가하다가 감소하는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sequence(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오름차순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내림차순도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bitonic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–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감소하거나 증가하는 부분이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비어있는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bitonic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6A2D9448-F1BF-86FC-B3EE-6A8CA2A0DE62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E7F2FFC-E10D-34FB-3EFD-CFED64F9002E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BFBC6674-364F-89D5-D1BC-71F1D6DD4835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BB4D2B00-4A5A-66B1-057B-0B52742ABCB9}"/>
              </a:ext>
            </a:extLst>
          </p:cNvPr>
          <p:cNvSpPr/>
          <p:nvPr/>
        </p:nvSpPr>
        <p:spPr>
          <a:xfrm>
            <a:off x="0" y="0"/>
            <a:ext cx="12192000" cy="77324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5DE8BB-1DB1-FEB3-005E-D4AC5AA3FFE6}"/>
              </a:ext>
            </a:extLst>
          </p:cNvPr>
          <p:cNvSpPr txBox="1"/>
          <p:nvPr/>
        </p:nvSpPr>
        <p:spPr>
          <a:xfrm>
            <a:off x="0" y="-57750"/>
            <a:ext cx="1137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Search – Ternary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E702CEB-771D-1849-49F0-9236B2C963CF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E8F81031-F3A8-B80A-36E6-C0D5E11154C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6400B233-289D-379A-AAFD-26032DF50CF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7727FC05-EF6A-D185-3B6D-0AAD285EAE29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FB176D7-9AD2-1B9C-E921-3CEFEC94C3FB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CF385A72-EC65-6294-F0ED-FF55166501BC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90EE7FD1-DAFE-FFB3-FED2-7C4CFE7DFA2B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65E6841D-F6FF-FD0D-C521-00CA325E4C2F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B56BB176-AF8C-FE76-D7C6-931F66FF0A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2015510"/>
              </p:ext>
            </p:extLst>
          </p:nvPr>
        </p:nvGraphicFramePr>
        <p:xfrm>
          <a:off x="125129" y="3429000"/>
          <a:ext cx="36576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3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9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3093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IterativeTernarySearch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(vector&lt;int&gt;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l, int r, int key){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while(l &lt;= r){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int mid1 = l+(r-l)/3;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int mid2 = r-(r-l)/3;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if(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[mid1] == key)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return mid1;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if(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[mid2] == key)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return mid2;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if(key &lt;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[mid1])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r = mid1-1;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else if(key &gt;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[mid2])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l = mid2+1;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else{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l = mid1+1;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r = mid2-1;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-1;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2CBE2BF-960C-7159-5CA3-D7658D5019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3675234"/>
              </p:ext>
            </p:extLst>
          </p:nvPr>
        </p:nvGraphicFramePr>
        <p:xfrm>
          <a:off x="4007139" y="3429000"/>
          <a:ext cx="3866326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6632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3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9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3093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RecursiveTernarySearch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(vector&lt;int&gt;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l, int r, int key){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if(l &lt;= r){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int mid1 = l + (r-l)/3;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int mid2 = r - (r-l)/3;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if(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[mid1] == key)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return mid1;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if(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[mid2] == key)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return mid2;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if(key &lt;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[mid1])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return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RecursiveTernarySearch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l, mid1-1, key);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else if(key &gt;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[mid2])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return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RecursiveTernarySearch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mid2+1, r, key);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else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return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RecursiveTernarySearch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mid1+1, mid2-1, key);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-1;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50753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789CB4-0199-F6EA-A32D-2F15645F4A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C78FA233-FD1B-27C7-BCF3-507531EE05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2491514"/>
              </p:ext>
            </p:extLst>
          </p:nvPr>
        </p:nvGraphicFramePr>
        <p:xfrm>
          <a:off x="125128" y="868118"/>
          <a:ext cx="7748337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4833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7146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Jump Search</a:t>
                      </a:r>
                      <a:r>
                        <a:rPr lang="en-US" altLang="ko-KR" sz="1200" b="1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(Not important)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정렬된 배열 내에서 대상 값의 위치를 찾는데 사용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고정된 간격 또는 모든 요소를 검색하는 대신 일부 요소를 건너 뛰어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Linear Search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보다 적은 수의 요소 확인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Time complexity : Linear(O(n)) &lt; Jump &lt; Binary(O(log n))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Linear Search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보다 성능은 좋음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구현 쉬움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E1762699-F333-BB88-C925-89F66C5C5646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92FA111-C3D3-74C5-A133-AF1D53DD0053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4AD3EBB1-115F-A10E-4CD2-1E581CB362E4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07E5D93D-FD5F-DA37-EF28-58083949B40D}"/>
              </a:ext>
            </a:extLst>
          </p:cNvPr>
          <p:cNvSpPr/>
          <p:nvPr/>
        </p:nvSpPr>
        <p:spPr>
          <a:xfrm>
            <a:off x="0" y="0"/>
            <a:ext cx="12192000" cy="77324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D3D326-F91B-3F83-8D3E-F777F70D2A57}"/>
              </a:ext>
            </a:extLst>
          </p:cNvPr>
          <p:cNvSpPr txBox="1"/>
          <p:nvPr/>
        </p:nvSpPr>
        <p:spPr>
          <a:xfrm>
            <a:off x="0" y="-57750"/>
            <a:ext cx="1137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Search – Jump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4ED03B7-B2E0-888F-02E5-F7989140C7D7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426B46CC-DE05-69D3-822F-D66F983E6D3D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0E803AB7-007F-E72A-E96B-14386734D9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3FE0E94-B48F-4F65-B071-49707EAD5DAA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D30D2678-87F8-8EC7-9C4C-149DE6CD135F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610CABC6-B0F1-28AC-370B-B962664FB6DC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EC80D6D7-78BC-4CA3-F0AE-FBED8A1CFE65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EE4E0B11-D1F6-F015-A01B-19064E974D39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AB90449-077A-CBA4-1A5C-819A9DCC60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9882824"/>
              </p:ext>
            </p:extLst>
          </p:nvPr>
        </p:nvGraphicFramePr>
        <p:xfrm>
          <a:off x="125128" y="2234152"/>
          <a:ext cx="3830855" cy="306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085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3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9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3093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JumpSearch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(vector&lt;int&gt;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key){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size =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arr.size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step = sqrt(size);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interval = step;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prev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while(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[min(step, size)-1] &lt; key){</a:t>
                      </a:r>
                      <a:r>
                        <a:rPr lang="en-US" altLang="ko-KR" sz="9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//Move index by using step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prev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step;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step += interval;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if(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prev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&gt;= size)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return -1;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while(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prev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&lt; key){</a:t>
                      </a:r>
                      <a:r>
                        <a:rPr lang="en-US" altLang="ko-KR" sz="9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//Linear Search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prev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if(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prev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== min(step, size))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return -1;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if(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prev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== key)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return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prev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-1;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63215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4A9388-AF44-A0C3-DE99-E54B0451A3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15BEA47B-FCE9-4BCE-7801-6A62907558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7627003"/>
              </p:ext>
            </p:extLst>
          </p:nvPr>
        </p:nvGraphicFramePr>
        <p:xfrm>
          <a:off x="125129" y="868118"/>
          <a:ext cx="7151972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5197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7146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Interpolation Search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정렬되고 요소가 균일하게 분포된 배열에서 특정 요소를 검색 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Binary Search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다르게 검색하는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key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따라 다른 위치로 이동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Position(index) of Linear Interpolation = low + (( x-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arr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[low])*(high-low))/(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arr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[high]-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arr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[low])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 Formula Derivation(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수식 도출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- y= m*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x+c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(y=value, x=index)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-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arr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[high] = m*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high+c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∙ ∙ ∙ ∙ (1)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-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arr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[low] = m*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low+c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∙ ∙ ∙ ∙ ∙ (2)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- x = m*pos + c ∙ ∙ ∙ ∙ ∙ ∙ ∙ ∙ ∙ (3)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- m = (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arr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[high]-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arr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[low])/(high-low) ∙ ∙ ∙ ∙ ∙ ∙ ∙ (1)-(2)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- x-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arr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[low] = m*(pos-low) ∙ ∙ ∙ ∙ ∙ ∙ ∙ ∙ ∙ ∙ ∙ ∙ ∙ ∙ (3)-(2)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 pos = low + (x-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arr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[low])*(high-low)/(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arr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[high]-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arr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[low])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Time complexity = O(n)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A0CAB07-05AF-622A-0912-AC4C24C6B73F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F58FE35-0793-BF22-8F36-520DF6813032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D3E87781-116E-C640-8658-BAA806BFBB26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9C73068D-D66F-D3A4-5D66-D1632DB4CBEB}"/>
              </a:ext>
            </a:extLst>
          </p:cNvPr>
          <p:cNvSpPr/>
          <p:nvPr/>
        </p:nvSpPr>
        <p:spPr>
          <a:xfrm>
            <a:off x="0" y="0"/>
            <a:ext cx="12192000" cy="77324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297B25-7BBA-3FC9-FDB5-694541F726B9}"/>
              </a:ext>
            </a:extLst>
          </p:cNvPr>
          <p:cNvSpPr txBox="1"/>
          <p:nvPr/>
        </p:nvSpPr>
        <p:spPr>
          <a:xfrm>
            <a:off x="0" y="-57750"/>
            <a:ext cx="1137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Search – Interpolation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21DB047-8DE5-ABB2-C552-B8B926B87021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83FB6960-2FD4-7B87-A1E3-50EDA9D086C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A02CA649-E544-224F-7A92-760428CC11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E5C6F4E8-CD84-9DE9-18C8-150F6F391540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36FBC73-4D5E-2328-4ECF-8D1938776EA3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0010906F-5BE1-F312-6D31-0BDD0B22409B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5861C746-C0BE-0DA4-157F-10CAC5339681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17CBA880-D1CC-B0F6-464A-171FF31C4AEA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722A48B5-E9AA-0BEC-EC2D-E02D27FF25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7021292"/>
              </p:ext>
            </p:extLst>
          </p:nvPr>
        </p:nvGraphicFramePr>
        <p:xfrm>
          <a:off x="167237" y="3794760"/>
          <a:ext cx="4318136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813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3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9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3093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RecursiveInterpolationSearch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(vector&lt;int&gt;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low, int high, int key){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pos;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if(low &lt;= high &amp;&amp; key &gt;=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[low] &amp;&amp; key &lt;=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[high]){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pos = low + ((double)(key-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[low])*(high-low)/(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[high]-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[low]));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if(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[pos] == key)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return pos;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if(key &gt;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[pos])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return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RecursiveInterpolationSearch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pos+1, high, key);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if(key &lt;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[pos])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return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RecursiveInterpolationSearch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low, pos-1, key);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-1;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41565A6-8C9C-578A-D946-859B19A7D7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4966498"/>
              </p:ext>
            </p:extLst>
          </p:nvPr>
        </p:nvGraphicFramePr>
        <p:xfrm>
          <a:off x="4644482" y="3794760"/>
          <a:ext cx="4436063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3606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3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9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3093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IterativeInterpolationSearch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(vector&lt;int&gt;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low, int high, int key){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while(low &lt;= high &amp;&amp; key &gt;=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[low] &amp;&amp; key &lt;=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[high]){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if(low == high){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if(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[low] == key)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return low;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return -1;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int pos = low + ((double)(key-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[low])*(high-low)/(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[high]-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[low]));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if(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[pos] == key)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return pos;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if(key &gt;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[pos])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low = pos+1;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else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high = pos-1;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-1;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73446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095D2F-BF42-409F-F9DD-4FEB161D82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5F7F291F-3B03-E145-5812-891159709B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4701660"/>
              </p:ext>
            </p:extLst>
          </p:nvPr>
        </p:nvGraphicFramePr>
        <p:xfrm>
          <a:off x="125129" y="868118"/>
          <a:ext cx="8474122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7412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7146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Exponential Search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정렬된 배열에서 요소 찾기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(Finding Element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Range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Binary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Search)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하위 배열 크기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시작해서 마지막 요소와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key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값을 비교하고 하위 배열 마지막 요소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&lt;key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일 때까지 반복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(Search Range: 1, 2(1~2), 4(2~4), 8(4~8)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Unbounded Search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유용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Bounded array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Binary Search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보다 성능 좋음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(target’s index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낮을수록 좋음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Time complexity = O(log n)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D320BC14-E670-DADC-9D62-2873DA1BFC36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168602C-2963-91B1-7C06-88C03F584741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ABFF0EA-E3CE-1D8B-F7FC-7424091A4EEF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3194BDF8-36A5-073D-B2EB-EE5D02339B87}"/>
              </a:ext>
            </a:extLst>
          </p:cNvPr>
          <p:cNvSpPr/>
          <p:nvPr/>
        </p:nvSpPr>
        <p:spPr>
          <a:xfrm>
            <a:off x="0" y="0"/>
            <a:ext cx="12192000" cy="77324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464D38-6004-4E4A-8F59-66986176B645}"/>
              </a:ext>
            </a:extLst>
          </p:cNvPr>
          <p:cNvSpPr txBox="1"/>
          <p:nvPr/>
        </p:nvSpPr>
        <p:spPr>
          <a:xfrm>
            <a:off x="0" y="-57750"/>
            <a:ext cx="1137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Search – Exponential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155F41C-132E-1C1B-F1B7-1E122F90A961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CA9AFED-0FB1-AA4C-74B5-966E695818A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93DFECEE-023C-D812-AB9E-7B1DFAFA9EC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AB4A2D4B-5FC5-05A1-A025-A04CE36EDFC8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AB43B2A-10A2-31F9-6D56-B4F49C7524C9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ECFAEC2D-C1F4-D40B-03A7-DA1B899C4018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1C7B515E-6EF2-F193-9EC2-26F5ECCCD484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FAF968CD-C0EB-BC9F-9A2D-C48019D8595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6F4DA33F-0015-129C-7505-5CFCB27275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7873405"/>
              </p:ext>
            </p:extLst>
          </p:nvPr>
        </p:nvGraphicFramePr>
        <p:xfrm>
          <a:off x="125129" y="2307365"/>
          <a:ext cx="3461487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148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3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9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3093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RecursiveExponentialSearch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(vector&lt;int&gt;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key){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size =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arr.size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if(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[0] == key)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return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while(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&lt;size &amp;&amp;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&lt;= key)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&lt;&lt;= 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RecursiveBinarySearch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/2, min(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size-1), key);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548216C5-3532-6871-DFA9-6475605BC8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1922911"/>
              </p:ext>
            </p:extLst>
          </p:nvPr>
        </p:nvGraphicFramePr>
        <p:xfrm>
          <a:off x="3784227" y="2307365"/>
          <a:ext cx="3273833" cy="306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383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3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9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3093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IterativeExponentialSearch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(vector&lt;int&gt;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key){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size =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arr.size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if(size == 0)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return -1;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while(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&lt;size &amp;&amp;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&lt; key)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&lt;&lt;= 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l =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/2;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r = min(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size-1);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while(l &lt;= r){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int mid = 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l+r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&gt;&gt; 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if(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[mid] == key)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return mid;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else if(key &gt;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[mid])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l = mid + 1;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else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r = mid - 1;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-1;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32353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8BB44E-C53E-F537-44C7-CE59DD25F3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12CE860-CD0A-130C-6766-C579625965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3284638"/>
              </p:ext>
            </p:extLst>
          </p:nvPr>
        </p:nvGraphicFramePr>
        <p:xfrm>
          <a:off x="125129" y="868118"/>
          <a:ext cx="906967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6967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7146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Fibonacci Search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정렬된 배열에서 요소 찾기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(Binary Search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같이 분할 정복 알고리즘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Binary Search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다르게 다른 크기로 배열을 나누고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/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연산 대신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+,-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연산 사용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후속 단계에서 상대적으로 더 가까운 요소 검사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Range Elimination: F(n-2) ≒ (1/3)*F(n), F(n-1) ≒ (2/3)*F(n) 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유사값이므로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F(n) = F(n-1) + F(n-2) ≒ (1/3)*F(n)+(2/3)*F(n)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아이디어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배열의 길이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일 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n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과 같거나 보다 큰 가장 작은 피보나치 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m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찾기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배열 범위는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Fib(m-2)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부분과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Fib(m-1)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부분으로 나뉨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Fib(m-2)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마지막 요소보다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key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값이 작으면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 = m-2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Fib(m-2)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마지막 요소보다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key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값이 크면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 = m-1, index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offset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재설정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Time complexity = O(log n)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EEC1CE8-67FE-2582-7801-23E8B539AF0F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623C1D5-6A8F-C978-CEA8-5FDCB37FCF75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FF75EFB-31F8-327F-E0AB-39420EC1305F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3A7A4D7D-9CCC-B1CF-A948-2DB9526D0ADE}"/>
              </a:ext>
            </a:extLst>
          </p:cNvPr>
          <p:cNvSpPr/>
          <p:nvPr/>
        </p:nvSpPr>
        <p:spPr>
          <a:xfrm>
            <a:off x="0" y="0"/>
            <a:ext cx="12192000" cy="77324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3ED5A5-5A45-1EDF-B68F-A17510F15B26}"/>
              </a:ext>
            </a:extLst>
          </p:cNvPr>
          <p:cNvSpPr txBox="1"/>
          <p:nvPr/>
        </p:nvSpPr>
        <p:spPr>
          <a:xfrm>
            <a:off x="0" y="-57750"/>
            <a:ext cx="1137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Search – Fibonacci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E5DFC7F-8E46-7519-4A1A-E6B58450F645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713F4291-D7AC-A9A8-D11C-56BCD17B09C3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436F4FE2-47F6-03AD-CCF8-1B42E46E0C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B60C4733-B8EE-ACC6-66C0-98E2C9489FBE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6488A382-4A2E-2DB8-5025-BDEA620EA2E9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7DE383ED-8047-78BC-953E-A5B4E1B10470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97C97C91-DB09-8E41-EC43-3531FFA2472E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CBB8E606-0BD7-42DB-0E32-A8C0BC5EA2AF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60B0ECE6-3033-FCD2-30B6-60D6D9B11F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7725487"/>
              </p:ext>
            </p:extLst>
          </p:nvPr>
        </p:nvGraphicFramePr>
        <p:xfrm>
          <a:off x="9315637" y="868118"/>
          <a:ext cx="2734983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498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3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9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3093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FibonacchiSearch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(vector&lt;int&gt;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key){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size =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arr.size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fib2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fib1 = 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fib3 = fib1 + fib2;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while(fib3 &lt; size){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fib2 = fib1;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fib1 = fib3;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fib3 = fib1 + fib2;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offset = -1;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while(fib3 &gt; 1){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int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min(offset+fib2, size-1);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if(key &gt;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fib3 = fib1;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fib1 = fib2;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fib2 = fib3 - fib1;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offset =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else if(key &lt;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fib3 = fib2;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fib1 = fib1 - fib2;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fib2 = fib3 - fib1;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else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return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if(fib1 &amp;&amp;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[offset+1] == key)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return offset+1;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-1;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69598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C93DD4-49D6-140F-8711-08FB8C5976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>
            <a:extLst>
              <a:ext uri="{FF2B5EF4-FFF2-40B4-BE49-F238E27FC236}">
                <a16:creationId xmlns:a16="http://schemas.microsoft.com/office/drawing/2014/main" id="{EB593D90-F41A-434B-417C-E6FB34EC8112}"/>
              </a:ext>
            </a:extLst>
          </p:cNvPr>
          <p:cNvGrpSpPr/>
          <p:nvPr/>
        </p:nvGrpSpPr>
        <p:grpSpPr>
          <a:xfrm>
            <a:off x="0" y="0"/>
            <a:ext cx="12192000" cy="1368592"/>
            <a:chOff x="0" y="1453300"/>
            <a:chExt cx="12192000" cy="1373404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D5BE0B06-5524-3E18-4CF7-F4313F42C846}"/>
                </a:ext>
              </a:extLst>
            </p:cNvPr>
            <p:cNvSpPr/>
            <p:nvPr/>
          </p:nvSpPr>
          <p:spPr>
            <a:xfrm>
              <a:off x="0" y="1453300"/>
              <a:ext cx="12192000" cy="137340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92D285E-EBB0-2870-FB5F-4088E24A0C53}"/>
                </a:ext>
              </a:extLst>
            </p:cNvPr>
            <p:cNvSpPr txBox="1"/>
            <p:nvPr/>
          </p:nvSpPr>
          <p:spPr>
            <a:xfrm>
              <a:off x="0" y="1544650"/>
              <a:ext cx="12192000" cy="12003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381000">
                      <a:srgbClr val="FF0000">
                        <a:alpha val="40000"/>
                      </a:srgb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Algorithm</a:t>
              </a:r>
              <a:endParaRPr lang="ko-KR" altLang="en-US" sz="7200" b="1" dirty="0">
                <a:solidFill>
                  <a:schemeClr val="bg1"/>
                </a:solidFill>
                <a:effectLst>
                  <a:glow rad="381000">
                    <a:srgbClr val="FF0000">
                      <a:alpha val="40000"/>
                    </a:srgb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D310540-A21F-2C25-131C-B40B68259E8B}"/>
              </a:ext>
            </a:extLst>
          </p:cNvPr>
          <p:cNvSpPr txBox="1"/>
          <p:nvPr/>
        </p:nvSpPr>
        <p:spPr>
          <a:xfrm>
            <a:off x="182947" y="1513295"/>
            <a:ext cx="11595100" cy="4893647"/>
          </a:xfrm>
          <a:prstGeom prst="rect">
            <a:avLst/>
          </a:prstGeom>
          <a:noFill/>
          <a:effectLst>
            <a:glow rad="101600">
              <a:srgbClr val="0000FF"/>
            </a:glow>
          </a:effectLst>
        </p:spPr>
        <p:txBody>
          <a:bodyPr wrap="square" rtlCol="0">
            <a:spAutoFit/>
          </a:bodyPr>
          <a:lstStyle/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Search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254000">
                    <a:srgbClr val="0000FF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Sorting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Recursion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Backtracking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Greedy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Dynamic Programming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Pattern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Divide and Conquer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Mathematical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Geometric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Bitwise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Randomized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Branch and Bound</a:t>
            </a:r>
            <a:endParaRPr lang="ko-KR" altLang="en-US" sz="2400" b="1" dirty="0">
              <a:solidFill>
                <a:schemeClr val="bg1"/>
              </a:solidFill>
              <a:effectLst>
                <a:glow rad="127000">
                  <a:schemeClr val="tx1">
                    <a:alpha val="40000"/>
                  </a:schemeClr>
                </a:glo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56459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61723B-4A6E-9D96-621F-8A72F104C1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054509E9-EAB8-C9C8-7DD0-A2C1D2867E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9991085"/>
              </p:ext>
            </p:extLst>
          </p:nvPr>
        </p:nvGraphicFramePr>
        <p:xfrm>
          <a:off x="125128" y="868118"/>
          <a:ext cx="7540268" cy="13649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4026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3649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Selection Sort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정렬되지 않은 부분에서 가장 작은 요소를 반복적으로 선택하고 정렬되지 않은 첫 번째 요소와 교체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반복 프로세스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min value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찾기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정렬되지 않은 영역에서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1st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요소와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swap)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간단하고 이해하기 쉬움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작은 데이터세트에 작동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대규모 데이터세트에서 제대로 동작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동일 키를 가진 항목의 상대적 순서 유지하지 않아 안정적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Time complexity = O(n</a:t>
                      </a:r>
                      <a:r>
                        <a:rPr lang="en-US" altLang="ko-KR" sz="1200" b="1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04EC255-3476-C110-E450-6BF280ECD80F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B1F742F-6B5D-3BE4-024C-692D273DAEB9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6808DABD-DF02-D2BB-CD6E-74F5071A6DC7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4B5055A7-1811-CDF2-0B10-24F9E0FF2725}"/>
              </a:ext>
            </a:extLst>
          </p:cNvPr>
          <p:cNvSpPr/>
          <p:nvPr/>
        </p:nvSpPr>
        <p:spPr>
          <a:xfrm>
            <a:off x="0" y="0"/>
            <a:ext cx="12192000" cy="77324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F82E12-6C26-8FB0-3806-D3E75BFA8B1C}"/>
              </a:ext>
            </a:extLst>
          </p:cNvPr>
          <p:cNvSpPr txBox="1"/>
          <p:nvPr/>
        </p:nvSpPr>
        <p:spPr>
          <a:xfrm>
            <a:off x="0" y="-57750"/>
            <a:ext cx="1137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Sort – Selection, Bubble, Insertion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3677F19-421F-6A2C-93C3-9D621136839F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B3EBFF42-27FB-A9FC-230A-0958902577C2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379DA6D4-72BF-0E15-B39B-C13AE6F2E9E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0F3C1C33-221A-0A5F-FFF3-40FEC5DA87C6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02624E5-2C36-0FEE-9BDE-54882AEF9061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0E04EC07-30DD-02BC-520B-EF3F1889F1F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62D5D115-09DE-7D03-89AE-7BB1C2C6980B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FA74DBEB-45FA-AA42-6A7B-E1E1E9FC02EF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6D02AAFE-3E47-D5CE-601D-FBECF6B30E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9235952"/>
              </p:ext>
            </p:extLst>
          </p:nvPr>
        </p:nvGraphicFramePr>
        <p:xfrm>
          <a:off x="7806808" y="868118"/>
          <a:ext cx="2169338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933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3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9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3093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SelectionSort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 *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j, min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for 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size - 1;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min =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for (j =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+ 1; j &lt; size;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j++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if 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[j] &lt;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[min])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min = j;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if (min !=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Swap(&amp;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], &amp;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[min]);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CEE89AD-E5E8-F0E9-96D9-50C683CAED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6611784"/>
              </p:ext>
            </p:extLst>
          </p:nvPr>
        </p:nvGraphicFramePr>
        <p:xfrm>
          <a:off x="128336" y="2986444"/>
          <a:ext cx="4345272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527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96131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Bubble Sort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인접한 요소와 순서가 맞지 않으면 반복적으로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swap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오른쪽으로만 이동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오른쪽부터 정렬이 이루어짐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가장 큰 요소 먼저 정렬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이해와 구현 쉬움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추가 메모리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안정적 알고리즘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대규모 데이터세트에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비적합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Time complexity = O(n</a:t>
                      </a:r>
                      <a:r>
                        <a:rPr lang="en-US" altLang="ko-KR" sz="1200" b="1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A72DCAA-2C8E-B045-4728-F8BED75520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9633433"/>
              </p:ext>
            </p:extLst>
          </p:nvPr>
        </p:nvGraphicFramePr>
        <p:xfrm>
          <a:off x="4574272" y="2986444"/>
          <a:ext cx="2237071" cy="1537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70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3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9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3093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BubbleSort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 *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j;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for 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size - 1;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for (j = 0; j &lt; size -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- 1;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j++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if 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[j] &gt;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[j + 1])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Swap(&amp;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[j], &amp;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[j + 1]);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63175B04-147A-651A-CCB9-447559B888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1829062"/>
              </p:ext>
            </p:extLst>
          </p:nvPr>
        </p:nvGraphicFramePr>
        <p:xfrm>
          <a:off x="125128" y="5084682"/>
          <a:ext cx="6402672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0267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83099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Insertion Sort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현재 요소와 이전 요소를 비교하고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순서가 맞지 않으면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swap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번째 요소부터 시작하고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key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기준 왼쪽 요소들과 계속 비교 연산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swap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반복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(key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값이 크면 반복 종료하고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key index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다음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index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이동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특징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작은 데이터 값에 효율적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부분적으로 정렬된 데이터 세트에 적합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안정적 알고리즘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Time complexity = O(n</a:t>
                      </a:r>
                      <a:r>
                        <a:rPr lang="en-US" altLang="ko-KR" sz="1200" b="1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5356E72E-CDC4-E8DC-F624-06A83F26F2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1284087"/>
              </p:ext>
            </p:extLst>
          </p:nvPr>
        </p:nvGraphicFramePr>
        <p:xfrm>
          <a:off x="6669861" y="5072141"/>
          <a:ext cx="2719671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96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3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9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3093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InsertionSort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 *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j, key;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for 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1;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size;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key =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for (j =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- 1; j &gt;= 0 &amp;&amp;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[j] &gt; key; j--)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[j + 1] =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[j];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[j + 1] = key;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A80B1907-BBD4-C457-D795-ECC237A16AC1}"/>
              </a:ext>
            </a:extLst>
          </p:cNvPr>
          <p:cNvCxnSpPr/>
          <p:nvPr/>
        </p:nvCxnSpPr>
        <p:spPr>
          <a:xfrm>
            <a:off x="0" y="2793171"/>
            <a:ext cx="121920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E1B70560-C061-FA25-B434-C91138C9B733}"/>
              </a:ext>
            </a:extLst>
          </p:cNvPr>
          <p:cNvCxnSpPr/>
          <p:nvPr/>
        </p:nvCxnSpPr>
        <p:spPr>
          <a:xfrm>
            <a:off x="0" y="4755121"/>
            <a:ext cx="121920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4775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9723084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데이터 구조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데이터를 저장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구성하는데 사용되는 저장소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컴퓨터에서 데이터를 효율적으로 액세스하고 업데이트 할 수 있도록 배열하는 방법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데이터 구성 및 저장 효율성 향상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빠른 검색 및 조작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데이터 업데이트 및 유지 용이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계산 및 오버헤드 증가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확장성과 유연성 제한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디버깅 및 테스트 복잡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기존 데이터 구조 수정 어려움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CB42FF5-5B4B-BDC2-B304-2414C280D4C7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509D34B-E0E8-90C7-BC3D-139F21F4F00F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7BFE464B-2009-7876-F909-B2039CC7F1D7}"/>
              </a:ext>
            </a:extLst>
          </p:cNvPr>
          <p:cNvSpPr/>
          <p:nvPr/>
        </p:nvSpPr>
        <p:spPr>
          <a:xfrm>
            <a:off x="0" y="0"/>
            <a:ext cx="12192000" cy="7732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137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7CB05A4-438D-103B-371E-3FEB7550BB2D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C866BFF6-F8D2-87F6-4B91-1640838C0CD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FF68DF7B-4F14-3C3A-2405-DA2D37CAFA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BF060B97-4E71-1254-9DDA-B3A30BE3377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DF97CAAA-DA73-1238-8437-38A20086FA4D}"/>
              </a:ext>
            </a:extLst>
          </p:cNvPr>
          <p:cNvSpPr txBox="1"/>
          <p:nvPr/>
        </p:nvSpPr>
        <p:spPr>
          <a:xfrm>
            <a:off x="8581039" y="4397074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데이터 구조 분류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E46210D-8E4D-068A-B8A2-5DF3852F0D7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49744" y="1058632"/>
            <a:ext cx="5951603" cy="3191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7412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45DED0-B5AD-A49E-B902-2B2CB81C6C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776A8387-5EA0-7885-5076-1D6F7209B0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4083576"/>
              </p:ext>
            </p:extLst>
          </p:nvPr>
        </p:nvGraphicFramePr>
        <p:xfrm>
          <a:off x="125128" y="868118"/>
          <a:ext cx="9466344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6634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8466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Merge Sort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배열을 하위 배열로 나누고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각 하위 배열을 정렬한 다음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정렬된 하위 배열을 병합하여 최종 배열을 형성하는 방식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재귀적 알고리즘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안정적 알고리즘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대규모 데이터세트에 적합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병렬화 가능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추가 메모리 필요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내부 정렬 알고리즘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작은 데이터세트에 항상 최적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Time complexity = O(n log n)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2806B34-7D97-D22F-1E11-AF2959166A18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27C7D7A-2792-B965-6C68-87EAE9F82159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D3D2F94F-C951-4E17-0516-0C521CB3BC3B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0EEF0FEB-DBC7-A5FF-9A45-CEE688D3F33C}"/>
              </a:ext>
            </a:extLst>
          </p:cNvPr>
          <p:cNvSpPr/>
          <p:nvPr/>
        </p:nvSpPr>
        <p:spPr>
          <a:xfrm>
            <a:off x="0" y="0"/>
            <a:ext cx="12192000" cy="77324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4C19C1-8324-A221-0041-B30EB3599F8E}"/>
              </a:ext>
            </a:extLst>
          </p:cNvPr>
          <p:cNvSpPr txBox="1"/>
          <p:nvPr/>
        </p:nvSpPr>
        <p:spPr>
          <a:xfrm>
            <a:off x="0" y="-57750"/>
            <a:ext cx="1137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Sort – Merge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40B1273-98FF-91A2-3EAD-5306ABEFF17D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851FD446-8B63-70E3-F0C0-5438A4F35008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F740A928-99C3-6385-D6AE-EDE9742CFD0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38171F8-1E20-312B-489A-4456E790CA93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D8BAC1D1-F603-E1AC-5DA2-A852C51F4AEF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F3953FCD-BBB5-716C-974A-B532DA1C6E0F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8F787D0F-B13B-1D19-35F7-D5659F51F859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15A0F6FA-B943-5870-EEA6-7AD697DB855D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35F6870D-7B07-9150-14CB-B8A5D56BAD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1051069"/>
              </p:ext>
            </p:extLst>
          </p:nvPr>
        </p:nvGraphicFramePr>
        <p:xfrm>
          <a:off x="125128" y="2031790"/>
          <a:ext cx="3657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3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9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3093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Merge(int *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left, int mid, int right){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j, k = left;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n1 = mid - left + 1;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n2 = right - mid;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[n1],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[n2];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9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for 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n1;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 // Copy array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=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[left +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for (j = 0; j &lt; n2;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j++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[j] =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[mid + 1 + j];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j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while 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n1 &amp;&amp; j &lt; n2) { // Merge of 2 subarray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if 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&lt;=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[j])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[k++] =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else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[k++] =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j++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while 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n1) // Copy Remainder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[k++] =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while (j &lt; n2)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[k++] =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j++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MergeSort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 *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begin, int end){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if (begin &lt; end)   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int mid = (begin + end) &gt;&gt; 1;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MergeSort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begin, mid);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MergeSort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mid + 1, end);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Merge(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begin, mid, end);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06857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9DE63F-776F-3E40-EAB1-5388385B22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E55BF4F5-788B-58E8-C130-41920B866C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0981034"/>
              </p:ext>
            </p:extLst>
          </p:nvPr>
        </p:nvGraphicFramePr>
        <p:xfrm>
          <a:off x="5593752" y="3182536"/>
          <a:ext cx="2872393" cy="2400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239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315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9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216879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9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64544A14-3A5F-BCD3-0EE6-A2183C9D04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8404330"/>
              </p:ext>
            </p:extLst>
          </p:nvPr>
        </p:nvGraphicFramePr>
        <p:xfrm>
          <a:off x="125127" y="868118"/>
          <a:ext cx="7091647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9164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8466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Quick Sort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요소를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pivot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으로 선택하고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pivot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기준 작은 값을 왼쪽으로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pivot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보다 큰 값을 오른쪽으로 배치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(pivot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보다 현재 요소가 작으면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swap  pivot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보다 작은 값이 연속이면 쓸데없는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swap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반복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쉬운 이해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방법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핵심 아이디어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pivot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보다 작은 값은 왼쪽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큰 값은 오른쪽 이동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요소 이동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-&gt;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배열 분할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반복하는데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 과정을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Tree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형태로 생각해보면 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결국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요소 이동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-&gt;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배열 분할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과정과 재귀 호출을 하면서 자동으로 정렬이 진행됨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재귀 호출 진행 중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배열의 크기가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일 때 정렬이 완료 된다고 생각하면 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분할 정복 알고리즘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대규모 데이터세트에 효율적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오버헤드 낮음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적은 메모리 필요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작은 데이터세트에 부적합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안정적 알고리즘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 ■□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Time complexity = worst case: O(n</a:t>
                      </a:r>
                      <a:r>
                        <a:rPr lang="en-US" altLang="ko-KR" sz="1200" b="1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), average case: O(n log n)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00C91F0F-376F-76E5-6E52-03A89E6A286B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2EB5B79-1711-6F58-587A-0AB6E19083AC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38F1EB7C-AD86-5324-97E4-E7A612F02AD7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3D025631-6807-3846-E249-D876D81D49E9}"/>
              </a:ext>
            </a:extLst>
          </p:cNvPr>
          <p:cNvSpPr/>
          <p:nvPr/>
        </p:nvSpPr>
        <p:spPr>
          <a:xfrm>
            <a:off x="0" y="0"/>
            <a:ext cx="12192000" cy="77324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A94233-5295-6E00-3B05-B7AC464C848D}"/>
              </a:ext>
            </a:extLst>
          </p:cNvPr>
          <p:cNvSpPr txBox="1"/>
          <p:nvPr/>
        </p:nvSpPr>
        <p:spPr>
          <a:xfrm>
            <a:off x="0" y="-57750"/>
            <a:ext cx="1137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Sort – Quick 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181CB43-4866-F1BE-3193-F301EBAECB55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62355C65-9C55-E761-44C6-7AD5C24397CB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CD61C962-864E-5222-3F2C-3DF5D475126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A0147C2F-AB94-DDBE-CC11-15F897C60846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7A69AED-3CF7-5048-04C6-6EA759D0FA0C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C94253CE-B35F-10A0-BF82-83B348D759B9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A1BAF213-0346-58A9-AAEC-696D87F0C993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0B7C8084-CB6C-B082-3548-923207BEBDA2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103FB10A-F666-3B4A-C843-E2CE4E0AF5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6472157"/>
              </p:ext>
            </p:extLst>
          </p:nvPr>
        </p:nvGraphicFramePr>
        <p:xfrm>
          <a:off x="125127" y="3182536"/>
          <a:ext cx="2631406" cy="251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14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3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9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3093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Partition(int *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low, int high){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pivot =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[high];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low;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for (int j = low; j &lt;= high;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j++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if 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[j] &lt; pivot)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Swap(&amp;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++], &amp;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[j]);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Swap(&amp;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], &amp;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[high]);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QuickSort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 *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low, int high){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if (low &lt; high){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int pi = Partition(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low, high);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QuickSort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low, pi - 1);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QuickSort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pi + 1, high);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945B4F9F-5CAC-0F8A-1E73-D74FEDC918B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644153" y="1006618"/>
            <a:ext cx="3521176" cy="5632270"/>
          </a:xfrm>
          <a:prstGeom prst="rect">
            <a:avLst/>
          </a:prstGeom>
        </p:spPr>
      </p:pic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D4E5D7D5-5049-FC64-F817-F9318ECF2F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4682301"/>
              </p:ext>
            </p:extLst>
          </p:nvPr>
        </p:nvGraphicFramePr>
        <p:xfrm>
          <a:off x="2859440" y="3182536"/>
          <a:ext cx="2631406" cy="251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14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3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9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3093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Partition(int *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low, int high){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pivot =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[low];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high;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for(int j = high; j &gt; low; j--)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if(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[j] &gt; pivot)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Swap(&amp;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[j], &amp;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--]);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Swap(&amp;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[low], &amp;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QuickSort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 *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low, int high){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if (low &lt; high){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int pi = Partition(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low, high);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QuickSort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low, pi - 1);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QuickSort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pi + 1, high);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25" name="직사각형 24">
            <a:extLst>
              <a:ext uri="{FF2B5EF4-FFF2-40B4-BE49-F238E27FC236}">
                <a16:creationId xmlns:a16="http://schemas.microsoft.com/office/drawing/2014/main" id="{92D35505-DC44-D8A9-3528-6447E2688A1D}"/>
              </a:ext>
            </a:extLst>
          </p:cNvPr>
          <p:cNvSpPr/>
          <p:nvPr/>
        </p:nvSpPr>
        <p:spPr>
          <a:xfrm>
            <a:off x="6560458" y="3616960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D6CE9CB-672F-F58C-B8EE-DF0966022160}"/>
              </a:ext>
            </a:extLst>
          </p:cNvPr>
          <p:cNvSpPr/>
          <p:nvPr/>
        </p:nvSpPr>
        <p:spPr>
          <a:xfrm>
            <a:off x="6698549" y="3616960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A7B2ED2-7136-6EBA-A806-D076A4C4DFE8}"/>
              </a:ext>
            </a:extLst>
          </p:cNvPr>
          <p:cNvSpPr/>
          <p:nvPr/>
        </p:nvSpPr>
        <p:spPr>
          <a:xfrm>
            <a:off x="6836640" y="3616960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F5CD437-17DF-05D5-2EAC-6BDEC5543A4A}"/>
              </a:ext>
            </a:extLst>
          </p:cNvPr>
          <p:cNvSpPr/>
          <p:nvPr/>
        </p:nvSpPr>
        <p:spPr>
          <a:xfrm>
            <a:off x="6974731" y="3616960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0063742-996B-5F57-73B4-40C12A8919FE}"/>
              </a:ext>
            </a:extLst>
          </p:cNvPr>
          <p:cNvSpPr/>
          <p:nvPr/>
        </p:nvSpPr>
        <p:spPr>
          <a:xfrm>
            <a:off x="7112822" y="3616960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DF45B3E-6E37-E950-E5AE-A17533001CEE}"/>
              </a:ext>
            </a:extLst>
          </p:cNvPr>
          <p:cNvSpPr/>
          <p:nvPr/>
        </p:nvSpPr>
        <p:spPr>
          <a:xfrm>
            <a:off x="7250913" y="3616960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B931286-8CC5-89F3-F211-6D87BC990AB3}"/>
              </a:ext>
            </a:extLst>
          </p:cNvPr>
          <p:cNvSpPr/>
          <p:nvPr/>
        </p:nvSpPr>
        <p:spPr>
          <a:xfrm>
            <a:off x="7389004" y="3616960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C8587B8-5948-B9CE-8125-030637D74C6A}"/>
              </a:ext>
            </a:extLst>
          </p:cNvPr>
          <p:cNvSpPr/>
          <p:nvPr/>
        </p:nvSpPr>
        <p:spPr>
          <a:xfrm>
            <a:off x="7527097" y="3616960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9F962819-D38C-1140-7577-1AE22910713E}"/>
              </a:ext>
            </a:extLst>
          </p:cNvPr>
          <p:cNvGrpSpPr/>
          <p:nvPr/>
        </p:nvGrpSpPr>
        <p:grpSpPr>
          <a:xfrm>
            <a:off x="7838878" y="3432753"/>
            <a:ext cx="627268" cy="368413"/>
            <a:chOff x="7822464" y="3379113"/>
            <a:chExt cx="627268" cy="368413"/>
          </a:xfrm>
        </p:grpSpPr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7D53B183-AB20-B423-72FD-62FF7C6C40E6}"/>
                </a:ext>
              </a:extLst>
            </p:cNvPr>
            <p:cNvGrpSpPr/>
            <p:nvPr/>
          </p:nvGrpSpPr>
          <p:grpSpPr>
            <a:xfrm>
              <a:off x="7822464" y="3379113"/>
              <a:ext cx="521461" cy="215444"/>
              <a:chOff x="7822464" y="3379113"/>
              <a:chExt cx="521461" cy="215444"/>
            </a:xfrm>
          </p:grpSpPr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6491DE19-CB6E-0F34-35B7-8614841887A6}"/>
                  </a:ext>
                </a:extLst>
              </p:cNvPr>
              <p:cNvSpPr/>
              <p:nvPr/>
            </p:nvSpPr>
            <p:spPr>
              <a:xfrm>
                <a:off x="7822464" y="3432835"/>
                <a:ext cx="108000" cy="108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474CE83-E72A-AFC6-0757-9749659E3D1C}"/>
                  </a:ext>
                </a:extLst>
              </p:cNvPr>
              <p:cNvSpPr txBox="1"/>
              <p:nvPr/>
            </p:nvSpPr>
            <p:spPr>
              <a:xfrm>
                <a:off x="7872649" y="3379113"/>
                <a:ext cx="471276" cy="21544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800" b="1" dirty="0"/>
                  <a:t>pivot</a:t>
                </a:r>
                <a:endParaRPr lang="ko-KR" altLang="en-US" sz="800" b="1" dirty="0"/>
              </a:p>
            </p:txBody>
          </p:sp>
        </p:grp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95A8DE70-C5BC-E0BE-54A8-6E82D7BB2DEB}"/>
                </a:ext>
              </a:extLst>
            </p:cNvPr>
            <p:cNvGrpSpPr/>
            <p:nvPr/>
          </p:nvGrpSpPr>
          <p:grpSpPr>
            <a:xfrm>
              <a:off x="7822464" y="3532082"/>
              <a:ext cx="627268" cy="215444"/>
              <a:chOff x="7822464" y="3498997"/>
              <a:chExt cx="627268" cy="215444"/>
            </a:xfrm>
          </p:grpSpPr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B1717FF4-4D48-0D40-DCFC-2FC549DB3A90}"/>
                  </a:ext>
                </a:extLst>
              </p:cNvPr>
              <p:cNvSpPr/>
              <p:nvPr/>
            </p:nvSpPr>
            <p:spPr>
              <a:xfrm>
                <a:off x="7822464" y="3552719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553709B-2B37-466E-4DDF-8A61E41A0BA1}"/>
                  </a:ext>
                </a:extLst>
              </p:cNvPr>
              <p:cNvSpPr txBox="1"/>
              <p:nvPr/>
            </p:nvSpPr>
            <p:spPr>
              <a:xfrm>
                <a:off x="7872649" y="3498997"/>
                <a:ext cx="577083" cy="21544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800" b="1" dirty="0"/>
                  <a:t>element</a:t>
                </a:r>
                <a:endParaRPr lang="ko-KR" altLang="en-US" sz="800" b="1" dirty="0"/>
              </a:p>
            </p:txBody>
          </p:sp>
        </p:grp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0794AC9A-32E3-C915-2FE9-2513B1F27E3F}"/>
              </a:ext>
            </a:extLst>
          </p:cNvPr>
          <p:cNvGrpSpPr/>
          <p:nvPr/>
        </p:nvGrpSpPr>
        <p:grpSpPr>
          <a:xfrm>
            <a:off x="7539111" y="4020228"/>
            <a:ext cx="384184" cy="108000"/>
            <a:chOff x="7539111" y="4020228"/>
            <a:chExt cx="384184" cy="108000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616F11B6-F4EE-A8AC-1176-9F28BF55C767}"/>
                </a:ext>
              </a:extLst>
            </p:cNvPr>
            <p:cNvSpPr/>
            <p:nvPr/>
          </p:nvSpPr>
          <p:spPr>
            <a:xfrm>
              <a:off x="7539111" y="4020228"/>
              <a:ext cx="108000" cy="108000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8930BDE3-A6A1-CE7B-682B-DAEB669D1435}"/>
                </a:ext>
              </a:extLst>
            </p:cNvPr>
            <p:cNvSpPr/>
            <p:nvPr/>
          </p:nvSpPr>
          <p:spPr>
            <a:xfrm>
              <a:off x="7677202" y="4020228"/>
              <a:ext cx="108000" cy="1080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87424CD9-8BF3-B566-CB87-E909FA2DAEE0}"/>
                </a:ext>
              </a:extLst>
            </p:cNvPr>
            <p:cNvSpPr/>
            <p:nvPr/>
          </p:nvSpPr>
          <p:spPr>
            <a:xfrm>
              <a:off x="7815295" y="4020228"/>
              <a:ext cx="108000" cy="108000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0E6E2D7A-0A21-CE7B-DD10-36193D2AAA5B}"/>
              </a:ext>
            </a:extLst>
          </p:cNvPr>
          <p:cNvSpPr/>
          <p:nvPr/>
        </p:nvSpPr>
        <p:spPr>
          <a:xfrm>
            <a:off x="5877568" y="4385836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0940C89D-BBAD-804E-B868-F27AF83CE044}"/>
              </a:ext>
            </a:extLst>
          </p:cNvPr>
          <p:cNvSpPr/>
          <p:nvPr/>
        </p:nvSpPr>
        <p:spPr>
          <a:xfrm>
            <a:off x="6015659" y="4385836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FF9B6486-8BE9-E2D7-B393-EF94AA855522}"/>
              </a:ext>
            </a:extLst>
          </p:cNvPr>
          <p:cNvSpPr/>
          <p:nvPr/>
        </p:nvSpPr>
        <p:spPr>
          <a:xfrm>
            <a:off x="6716324" y="4381895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970D1EE-2A9F-1D49-B91B-491BB6E6DE7F}"/>
              </a:ext>
            </a:extLst>
          </p:cNvPr>
          <p:cNvSpPr/>
          <p:nvPr/>
        </p:nvSpPr>
        <p:spPr>
          <a:xfrm>
            <a:off x="6854415" y="4381895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FC21A6C8-9204-DD70-2192-7A60705BD419}"/>
              </a:ext>
            </a:extLst>
          </p:cNvPr>
          <p:cNvSpPr/>
          <p:nvPr/>
        </p:nvSpPr>
        <p:spPr>
          <a:xfrm>
            <a:off x="7113264" y="4758978"/>
            <a:ext cx="108000" cy="108000"/>
          </a:xfrm>
          <a:prstGeom prst="rect">
            <a:avLst/>
          </a:prstGeom>
          <a:solidFill>
            <a:srgbClr val="92D050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2A412AA5-D507-71E8-21A0-FEE4168BBCD3}"/>
              </a:ext>
            </a:extLst>
          </p:cNvPr>
          <p:cNvCxnSpPr/>
          <p:nvPr/>
        </p:nvCxnSpPr>
        <p:spPr>
          <a:xfrm>
            <a:off x="7166822" y="3724960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705D0915-577E-9829-1790-F68A8477E2E3}"/>
              </a:ext>
            </a:extLst>
          </p:cNvPr>
          <p:cNvCxnSpPr>
            <a:cxnSpLocks/>
            <a:endCxn id="74" idx="0"/>
          </p:cNvCxnSpPr>
          <p:nvPr/>
        </p:nvCxnSpPr>
        <p:spPr>
          <a:xfrm>
            <a:off x="7593111" y="4128228"/>
            <a:ext cx="763" cy="630750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9B5AAC64-902A-95CC-34DF-8F1A7F7663B8}"/>
              </a:ext>
            </a:extLst>
          </p:cNvPr>
          <p:cNvCxnSpPr>
            <a:cxnSpLocks/>
            <a:endCxn id="75" idx="0"/>
          </p:cNvCxnSpPr>
          <p:nvPr/>
        </p:nvCxnSpPr>
        <p:spPr>
          <a:xfrm>
            <a:off x="7730020" y="4128228"/>
            <a:ext cx="1945" cy="630750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57EB7D88-2BAE-8E6E-4D49-B702181D505A}"/>
              </a:ext>
            </a:extLst>
          </p:cNvPr>
          <p:cNvCxnSpPr>
            <a:cxnSpLocks/>
            <a:stCxn id="50" idx="2"/>
            <a:endCxn id="76" idx="0"/>
          </p:cNvCxnSpPr>
          <p:nvPr/>
        </p:nvCxnSpPr>
        <p:spPr>
          <a:xfrm>
            <a:off x="7869295" y="4128228"/>
            <a:ext cx="763" cy="630750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FB49DF62-714E-C2F8-DD77-D3632463956E}"/>
              </a:ext>
            </a:extLst>
          </p:cNvPr>
          <p:cNvGrpSpPr/>
          <p:nvPr/>
        </p:nvGrpSpPr>
        <p:grpSpPr>
          <a:xfrm>
            <a:off x="7539874" y="4758978"/>
            <a:ext cx="384184" cy="108000"/>
            <a:chOff x="7539111" y="4020228"/>
            <a:chExt cx="384184" cy="108000"/>
          </a:xfrm>
          <a:solidFill>
            <a:srgbClr val="92D050"/>
          </a:solidFill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FA1CF9E3-81C1-5E88-74FF-69F858DF7C75}"/>
                </a:ext>
              </a:extLst>
            </p:cNvPr>
            <p:cNvSpPr/>
            <p:nvPr/>
          </p:nvSpPr>
          <p:spPr>
            <a:xfrm>
              <a:off x="7539111" y="4020228"/>
              <a:ext cx="108000" cy="108000"/>
            </a:xfrm>
            <a:prstGeom prst="rect">
              <a:avLst/>
            </a:prstGeom>
            <a:grpFill/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D606B47B-D742-07FA-502F-04C188C88B42}"/>
                </a:ext>
              </a:extLst>
            </p:cNvPr>
            <p:cNvSpPr/>
            <p:nvPr/>
          </p:nvSpPr>
          <p:spPr>
            <a:xfrm>
              <a:off x="7677202" y="4020228"/>
              <a:ext cx="108000" cy="108000"/>
            </a:xfrm>
            <a:prstGeom prst="rect">
              <a:avLst/>
            </a:prstGeom>
            <a:grpFill/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7FD2B22E-2A39-D530-ABA2-CCAC650A63E2}"/>
                </a:ext>
              </a:extLst>
            </p:cNvPr>
            <p:cNvSpPr/>
            <p:nvPr/>
          </p:nvSpPr>
          <p:spPr>
            <a:xfrm>
              <a:off x="7815295" y="4020228"/>
              <a:ext cx="108000" cy="108000"/>
            </a:xfrm>
            <a:prstGeom prst="rect">
              <a:avLst/>
            </a:prstGeom>
            <a:grpFill/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E202A414-D4BD-432D-EDD1-35BD59C6C39B}"/>
              </a:ext>
            </a:extLst>
          </p:cNvPr>
          <p:cNvSpPr/>
          <p:nvPr/>
        </p:nvSpPr>
        <p:spPr>
          <a:xfrm>
            <a:off x="6716324" y="4758978"/>
            <a:ext cx="108000" cy="108000"/>
          </a:xfrm>
          <a:prstGeom prst="rect">
            <a:avLst/>
          </a:prstGeom>
          <a:solidFill>
            <a:srgbClr val="92D050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94E5E981-109C-3952-95FB-60C5EA4C95A0}"/>
              </a:ext>
            </a:extLst>
          </p:cNvPr>
          <p:cNvSpPr/>
          <p:nvPr/>
        </p:nvSpPr>
        <p:spPr>
          <a:xfrm>
            <a:off x="6854415" y="4758978"/>
            <a:ext cx="108000" cy="108000"/>
          </a:xfrm>
          <a:prstGeom prst="rect">
            <a:avLst/>
          </a:prstGeom>
          <a:solidFill>
            <a:srgbClr val="92D050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A9CAEBE2-B5D2-C9DE-A135-A5CBA06FD239}"/>
              </a:ext>
            </a:extLst>
          </p:cNvPr>
          <p:cNvSpPr/>
          <p:nvPr/>
        </p:nvSpPr>
        <p:spPr>
          <a:xfrm>
            <a:off x="5877568" y="4758978"/>
            <a:ext cx="108000" cy="108000"/>
          </a:xfrm>
          <a:prstGeom prst="rect">
            <a:avLst/>
          </a:prstGeom>
          <a:solidFill>
            <a:srgbClr val="92D050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021E34B4-BF4E-F418-3966-9F3FE8957353}"/>
              </a:ext>
            </a:extLst>
          </p:cNvPr>
          <p:cNvSpPr/>
          <p:nvPr/>
        </p:nvSpPr>
        <p:spPr>
          <a:xfrm>
            <a:off x="6015659" y="4758978"/>
            <a:ext cx="108000" cy="108000"/>
          </a:xfrm>
          <a:prstGeom prst="rect">
            <a:avLst/>
          </a:prstGeom>
          <a:solidFill>
            <a:srgbClr val="92D050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ABF414B4-6729-BD4D-354C-2BEB3F4C6FC2}"/>
              </a:ext>
            </a:extLst>
          </p:cNvPr>
          <p:cNvCxnSpPr>
            <a:cxnSpLocks/>
            <a:stCxn id="56" idx="2"/>
            <a:endCxn id="85" idx="0"/>
          </p:cNvCxnSpPr>
          <p:nvPr/>
        </p:nvCxnSpPr>
        <p:spPr>
          <a:xfrm>
            <a:off x="6770324" y="4489895"/>
            <a:ext cx="0" cy="269083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8AC779F9-733D-83B5-34E9-F27109216120}"/>
              </a:ext>
            </a:extLst>
          </p:cNvPr>
          <p:cNvCxnSpPr>
            <a:cxnSpLocks/>
            <a:stCxn id="57" idx="2"/>
            <a:endCxn id="86" idx="0"/>
          </p:cNvCxnSpPr>
          <p:nvPr/>
        </p:nvCxnSpPr>
        <p:spPr>
          <a:xfrm>
            <a:off x="6908415" y="4489895"/>
            <a:ext cx="0" cy="269083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4C5B0EB2-9E8B-37A5-6FB3-1460C3F686F7}"/>
              </a:ext>
            </a:extLst>
          </p:cNvPr>
          <p:cNvCxnSpPr>
            <a:cxnSpLocks/>
            <a:stCxn id="55" idx="2"/>
            <a:endCxn id="89" idx="0"/>
          </p:cNvCxnSpPr>
          <p:nvPr/>
        </p:nvCxnSpPr>
        <p:spPr>
          <a:xfrm>
            <a:off x="6069659" y="4493836"/>
            <a:ext cx="0" cy="265142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A004D2BF-4FD1-2CC9-D8E3-276C7D4ABF7E}"/>
              </a:ext>
            </a:extLst>
          </p:cNvPr>
          <p:cNvCxnSpPr>
            <a:cxnSpLocks/>
            <a:stCxn id="54" idx="2"/>
            <a:endCxn id="88" idx="0"/>
          </p:cNvCxnSpPr>
          <p:nvPr/>
        </p:nvCxnSpPr>
        <p:spPr>
          <a:xfrm>
            <a:off x="5931568" y="4493836"/>
            <a:ext cx="0" cy="265142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466089C1-C0B4-C8EF-85DB-7F1933188EF5}"/>
              </a:ext>
            </a:extLst>
          </p:cNvPr>
          <p:cNvSpPr txBox="1"/>
          <p:nvPr/>
        </p:nvSpPr>
        <p:spPr>
          <a:xfrm>
            <a:off x="5868751" y="3555170"/>
            <a:ext cx="577083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800" b="1" dirty="0">
                <a:solidFill>
                  <a:srgbClr val="FF0000"/>
                </a:solidFill>
              </a:rPr>
              <a:t>Initial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113AE8BB-EF96-AF6E-4588-2E3ADF0C3925}"/>
              </a:ext>
            </a:extLst>
          </p:cNvPr>
          <p:cNvSpPr txBox="1"/>
          <p:nvPr/>
        </p:nvSpPr>
        <p:spPr>
          <a:xfrm>
            <a:off x="6510861" y="4906249"/>
            <a:ext cx="946402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800" b="1" dirty="0">
                <a:solidFill>
                  <a:srgbClr val="0000FF"/>
                </a:solidFill>
              </a:rPr>
              <a:t>Sorted Array</a:t>
            </a:r>
            <a:endParaRPr lang="ko-KR" altLang="en-US" sz="800" b="1" dirty="0">
              <a:solidFill>
                <a:srgbClr val="0000FF"/>
              </a:solidFill>
            </a:endParaRPr>
          </a:p>
        </p:txBody>
      </p: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6AE02F71-ACA2-ABC8-99CC-20ED6C0D8CD7}"/>
              </a:ext>
            </a:extLst>
          </p:cNvPr>
          <p:cNvCxnSpPr>
            <a:cxnSpLocks/>
          </p:cNvCxnSpPr>
          <p:nvPr/>
        </p:nvCxnSpPr>
        <p:spPr>
          <a:xfrm>
            <a:off x="7443056" y="3772223"/>
            <a:ext cx="286964" cy="194734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7217FC82-C079-0E5A-3C7F-12BA8635CE23}"/>
              </a:ext>
            </a:extLst>
          </p:cNvPr>
          <p:cNvCxnSpPr>
            <a:cxnSpLocks/>
          </p:cNvCxnSpPr>
          <p:nvPr/>
        </p:nvCxnSpPr>
        <p:spPr>
          <a:xfrm>
            <a:off x="7250913" y="3772223"/>
            <a:ext cx="39587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8A34FCFE-0931-9F0D-B6F7-3242B9EB2C11}"/>
              </a:ext>
            </a:extLst>
          </p:cNvPr>
          <p:cNvCxnSpPr>
            <a:cxnSpLocks/>
          </p:cNvCxnSpPr>
          <p:nvPr/>
        </p:nvCxnSpPr>
        <p:spPr>
          <a:xfrm>
            <a:off x="7527420" y="3966957"/>
            <a:ext cx="39587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id="{682C2106-8D4C-DF86-E47B-6537EA9C28FB}"/>
              </a:ext>
            </a:extLst>
          </p:cNvPr>
          <p:cNvCxnSpPr>
            <a:cxnSpLocks/>
          </p:cNvCxnSpPr>
          <p:nvPr/>
        </p:nvCxnSpPr>
        <p:spPr>
          <a:xfrm>
            <a:off x="6560458" y="3772223"/>
            <a:ext cx="52811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D94F072C-522E-2F84-106E-FBE57B021D37}"/>
              </a:ext>
            </a:extLst>
          </p:cNvPr>
          <p:cNvCxnSpPr>
            <a:cxnSpLocks/>
          </p:cNvCxnSpPr>
          <p:nvPr/>
        </p:nvCxnSpPr>
        <p:spPr>
          <a:xfrm flipH="1">
            <a:off x="6435214" y="3772223"/>
            <a:ext cx="383557" cy="194734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>
            <a:extLst>
              <a:ext uri="{FF2B5EF4-FFF2-40B4-BE49-F238E27FC236}">
                <a16:creationId xmlns:a16="http://schemas.microsoft.com/office/drawing/2014/main" id="{3D556BB3-DA7F-FA4C-7A69-E2BF49B15795}"/>
              </a:ext>
            </a:extLst>
          </p:cNvPr>
          <p:cNvCxnSpPr>
            <a:cxnSpLocks/>
          </p:cNvCxnSpPr>
          <p:nvPr/>
        </p:nvCxnSpPr>
        <p:spPr>
          <a:xfrm>
            <a:off x="6171154" y="3966957"/>
            <a:ext cx="52811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" name="그룹 132">
            <a:extLst>
              <a:ext uri="{FF2B5EF4-FFF2-40B4-BE49-F238E27FC236}">
                <a16:creationId xmlns:a16="http://schemas.microsoft.com/office/drawing/2014/main" id="{6B0A31E9-8B7E-75A7-208F-09BC7E3DB7B3}"/>
              </a:ext>
            </a:extLst>
          </p:cNvPr>
          <p:cNvGrpSpPr/>
          <p:nvPr/>
        </p:nvGrpSpPr>
        <p:grpSpPr>
          <a:xfrm>
            <a:off x="6174600" y="4020228"/>
            <a:ext cx="522273" cy="108000"/>
            <a:chOff x="6174600" y="4024039"/>
            <a:chExt cx="522273" cy="108000"/>
          </a:xfrm>
        </p:grpSpPr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EA63D094-4968-330B-DE50-3A49B22C634A}"/>
                </a:ext>
              </a:extLst>
            </p:cNvPr>
            <p:cNvSpPr/>
            <p:nvPr/>
          </p:nvSpPr>
          <p:spPr>
            <a:xfrm>
              <a:off x="6174600" y="4024039"/>
              <a:ext cx="108000" cy="108000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9A314475-54E6-4ED2-545C-5CCE3DA3722D}"/>
                </a:ext>
              </a:extLst>
            </p:cNvPr>
            <p:cNvSpPr/>
            <p:nvPr/>
          </p:nvSpPr>
          <p:spPr>
            <a:xfrm>
              <a:off x="6312691" y="4024039"/>
              <a:ext cx="108000" cy="108000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5483EB63-BB21-95D3-5352-1273AF849B71}"/>
                </a:ext>
              </a:extLst>
            </p:cNvPr>
            <p:cNvSpPr/>
            <p:nvPr/>
          </p:nvSpPr>
          <p:spPr>
            <a:xfrm>
              <a:off x="6450782" y="4024039"/>
              <a:ext cx="108000" cy="108000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C7B48946-5265-4594-5550-CA8EC9B6D9EC}"/>
                </a:ext>
              </a:extLst>
            </p:cNvPr>
            <p:cNvSpPr/>
            <p:nvPr/>
          </p:nvSpPr>
          <p:spPr>
            <a:xfrm>
              <a:off x="6588873" y="4024039"/>
              <a:ext cx="108000" cy="108000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id="{7D1A5028-6E88-EF18-0E89-943BAD4B9F64}"/>
              </a:ext>
            </a:extLst>
          </p:cNvPr>
          <p:cNvCxnSpPr>
            <a:cxnSpLocks/>
          </p:cNvCxnSpPr>
          <p:nvPr/>
        </p:nvCxnSpPr>
        <p:spPr>
          <a:xfrm>
            <a:off x="6710671" y="4314091"/>
            <a:ext cx="25174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4F32E182-7615-3C95-8C2A-1E78EBF986B9}"/>
              </a:ext>
            </a:extLst>
          </p:cNvPr>
          <p:cNvCxnSpPr>
            <a:cxnSpLocks/>
          </p:cNvCxnSpPr>
          <p:nvPr/>
        </p:nvCxnSpPr>
        <p:spPr>
          <a:xfrm>
            <a:off x="5877568" y="4314091"/>
            <a:ext cx="25174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365A1D12-97DC-8320-550F-9ED4C68A2927}"/>
              </a:ext>
            </a:extLst>
          </p:cNvPr>
          <p:cNvCxnSpPr>
            <a:cxnSpLocks/>
          </p:cNvCxnSpPr>
          <p:nvPr/>
        </p:nvCxnSpPr>
        <p:spPr>
          <a:xfrm flipH="1">
            <a:off x="5993132" y="4205453"/>
            <a:ext cx="441306" cy="113955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화살표 연결선 139">
            <a:extLst>
              <a:ext uri="{FF2B5EF4-FFF2-40B4-BE49-F238E27FC236}">
                <a16:creationId xmlns:a16="http://schemas.microsoft.com/office/drawing/2014/main" id="{E948803C-557B-4D6B-9718-B7F74F3D6ED5}"/>
              </a:ext>
            </a:extLst>
          </p:cNvPr>
          <p:cNvCxnSpPr>
            <a:cxnSpLocks/>
          </p:cNvCxnSpPr>
          <p:nvPr/>
        </p:nvCxnSpPr>
        <p:spPr>
          <a:xfrm>
            <a:off x="6420691" y="4205453"/>
            <a:ext cx="415852" cy="106906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30A337BA-52A2-6FC8-0742-6E7825567DC9}"/>
              </a:ext>
            </a:extLst>
          </p:cNvPr>
          <p:cNvCxnSpPr>
            <a:cxnSpLocks/>
          </p:cNvCxnSpPr>
          <p:nvPr/>
        </p:nvCxnSpPr>
        <p:spPr>
          <a:xfrm>
            <a:off x="6171154" y="4205777"/>
            <a:ext cx="52811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90928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rgbClr val="F4B183"/>
          </a:solidFill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Sort – Heap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7319019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Heap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우선 순위 키에 자주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access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하거나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우선 순위 키 중심으로 정렬된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sequence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활용할 때 유용한 구조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완전 이진 트리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(Complete Binary Tree)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기본으로 함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배열로 표현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특징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1)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각 노드의 값은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자식노드의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값보다 크거나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(max heap),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작거나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(min heap)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같음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2)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이진 탐색 트리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(Binary Search Tree)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와 차이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BST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오름차순 값이 왼쪽 자식 노드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부모 노드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오른쪽 자식 노드 순으로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넣어짐ㅇ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Heapify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최소값 또는 최대값이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root node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가도록 연산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Heap Build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자식 노드가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NULL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갖는 부모 노드에서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Heapify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진행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상향식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원인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배열의 왼쪽 요소부터 순차적으로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Heapify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진행하면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Heapify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연산량이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증가함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실행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size/2 -1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하는 이유는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연산량을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줄이기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위함임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size/2 -1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index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0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으로 시작하고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자식 노드가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NULL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갖는 부모 노드에서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Heapify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진행하기 때문임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3214E37-A6F1-EEF2-DE27-3516700332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5205700"/>
              </p:ext>
            </p:extLst>
          </p:nvPr>
        </p:nvGraphicFramePr>
        <p:xfrm>
          <a:off x="726498" y="1714804"/>
          <a:ext cx="2990536" cy="1130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2368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1112646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110552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955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Index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부모 노드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(index – 1) / 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Index / 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자식 노드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왼쪽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(index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*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2)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(index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*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2)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자식 노드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오른쪽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(index * 2) + 2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(index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*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2) + 1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pSp>
        <p:nvGrpSpPr>
          <p:cNvPr id="16" name="그룹 15">
            <a:extLst>
              <a:ext uri="{FF2B5EF4-FFF2-40B4-BE49-F238E27FC236}">
                <a16:creationId xmlns:a16="http://schemas.microsoft.com/office/drawing/2014/main" id="{2444CF09-0268-9B57-9A0A-0681FE8507C8}"/>
              </a:ext>
            </a:extLst>
          </p:cNvPr>
          <p:cNvGrpSpPr/>
          <p:nvPr/>
        </p:nvGrpSpPr>
        <p:grpSpPr>
          <a:xfrm>
            <a:off x="1143000" y="4353179"/>
            <a:ext cx="3396344" cy="2236736"/>
            <a:chOff x="7263775" y="1260846"/>
            <a:chExt cx="4296743" cy="2829713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8578ADBC-3F04-DF9B-5FB5-CC2A025209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7774169" y="1260846"/>
              <a:ext cx="3786349" cy="2829713"/>
            </a:xfrm>
            <a:prstGeom prst="rect">
              <a:avLst/>
            </a:prstGeom>
          </p:spPr>
        </p:pic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2CB42FF5-5B4B-BDC2-B304-2414C280D4C7}"/>
                </a:ext>
              </a:extLst>
            </p:cNvPr>
            <p:cNvCxnSpPr>
              <a:cxnSpLocks/>
            </p:cNvCxnSpPr>
            <p:nvPr/>
          </p:nvCxnSpPr>
          <p:spPr>
            <a:xfrm>
              <a:off x="8852269" y="3171449"/>
              <a:ext cx="385010" cy="0"/>
            </a:xfrm>
            <a:prstGeom prst="straightConnector1">
              <a:avLst/>
            </a:prstGeom>
            <a:ln w="381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509D34B-E0E8-90C7-BC3D-139F21F4F00F}"/>
                </a:ext>
              </a:extLst>
            </p:cNvPr>
            <p:cNvSpPr txBox="1"/>
            <p:nvPr/>
          </p:nvSpPr>
          <p:spPr>
            <a:xfrm>
              <a:off x="7263775" y="2950317"/>
              <a:ext cx="1588494" cy="350434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b="1" dirty="0">
                  <a:solidFill>
                    <a:srgbClr val="0000FF"/>
                  </a:solidFill>
                </a:rPr>
                <a:t>Build Heap</a:t>
              </a:r>
              <a:endParaRPr lang="ko-KR" altLang="en-US" b="1" dirty="0">
                <a:solidFill>
                  <a:srgbClr val="0000FF"/>
                </a:solidFill>
              </a:endParaRPr>
            </a:p>
          </p:txBody>
        </p:sp>
      </p:grp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1783014"/>
              </p:ext>
            </p:extLst>
          </p:nvPr>
        </p:nvGraphicFramePr>
        <p:xfrm>
          <a:off x="8310534" y="1701671"/>
          <a:ext cx="340536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536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65671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Heapify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size,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cur_idx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max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cur_idx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left = 2 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cur_idx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right = 2*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cur_idx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+2;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if(left &lt; size &amp;&amp;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[left] &gt;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[max])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max = left;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if(right &lt; size &amp;&amp;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[right] &gt;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[max])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max = right;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if(max !=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cur_idx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Swap(&amp;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cur_idx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], 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[max]);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Heapify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size, max);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HeapSort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=size/2-1;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&gt;=0;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--)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Heapify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size,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=size-1;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--){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Swap(&amp;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[0], 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Heapify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0);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35798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rgbClr val="F4B183"/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2</a:t>
            </a:r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Sort – </a:t>
            </a:r>
            <a:r>
              <a:rPr lang="en-US" altLang="ko-KR" dirty="0"/>
              <a:t>Counting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7309889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계수 정렬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입력값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범위가 제한적일 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입력 범위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요소 개수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사용되는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미비교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기반 정렬 알고리즘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코딩하기 쉽고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안정적인 알고리즘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소수점 값에서는 동작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정렬 범위가 크면 비효율적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시간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공간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9213942"/>
              </p:ext>
            </p:extLst>
          </p:nvPr>
        </p:nvGraphicFramePr>
        <p:xfrm>
          <a:off x="8270654" y="1533879"/>
          <a:ext cx="3405360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536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65671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FindMax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max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[0];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=1;i&lt;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size;i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if(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]&gt;max)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max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return max;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CountingSort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max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FindMax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size);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count[max+1] = {0,};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result[size] = {0,};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=0;i&lt;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size;i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count[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]]++;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=1;i&lt;=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max;i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count[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+= count[i-1];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=size-1;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&gt;=0;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--){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result[count[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]]-1]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count[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]]--;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=0;i&lt;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size;i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= result[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8" name="그룹 7">
            <a:extLst>
              <a:ext uri="{FF2B5EF4-FFF2-40B4-BE49-F238E27FC236}">
                <a16:creationId xmlns:a16="http://schemas.microsoft.com/office/drawing/2014/main" id="{37E2C09C-37F1-AE33-837B-C5B4D0B96433}"/>
              </a:ext>
            </a:extLst>
          </p:cNvPr>
          <p:cNvGrpSpPr/>
          <p:nvPr/>
        </p:nvGrpSpPr>
        <p:grpSpPr>
          <a:xfrm>
            <a:off x="653767" y="4659344"/>
            <a:ext cx="3055915" cy="1969626"/>
            <a:chOff x="1804736" y="4339613"/>
            <a:chExt cx="3055915" cy="1969626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4D8070EA-A17B-9F14-559D-4FF56A1C57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2F2F3"/>
                </a:clrFrom>
                <a:clrTo>
                  <a:srgbClr val="F2F2F3">
                    <a:alpha val="0"/>
                  </a:srgbClr>
                </a:clrTo>
              </a:clrChange>
            </a:blip>
            <a:srcRect r="67585"/>
            <a:stretch/>
          </p:blipFill>
          <p:spPr>
            <a:xfrm>
              <a:off x="1804736" y="4339613"/>
              <a:ext cx="1130968" cy="1969626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5F661ED3-4D4A-B043-38CB-6A18B7451E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2F2F3"/>
                </a:clrFrom>
                <a:clrTo>
                  <a:srgbClr val="F2F2F3">
                    <a:alpha val="0"/>
                  </a:srgbClr>
                </a:clrTo>
              </a:clrChange>
            </a:blip>
            <a:srcRect l="44829"/>
            <a:stretch/>
          </p:blipFill>
          <p:spPr>
            <a:xfrm>
              <a:off x="2935704" y="4339613"/>
              <a:ext cx="1924947" cy="1969626"/>
            </a:xfrm>
            <a:prstGeom prst="rect">
              <a:avLst/>
            </a:prstGeom>
          </p:spPr>
        </p:pic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C295158C-FDC6-16B8-7EB8-BDA0254BCA6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2F2F3"/>
              </a:clrFrom>
              <a:clrTo>
                <a:srgbClr val="F2F2F3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76106" y="1744965"/>
            <a:ext cx="3107772" cy="516551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1C13A3BB-83AB-8C51-A5E8-1D2798CAA894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2F2F3"/>
              </a:clrFrom>
              <a:clrTo>
                <a:srgbClr val="F2F2F3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6573" y="2743021"/>
            <a:ext cx="3107772" cy="538617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AFA81773-19C1-7367-FEFF-26695743E23B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2F2F3"/>
              </a:clrFrom>
              <a:clrTo>
                <a:srgbClr val="F2F2F3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7121" y="3695962"/>
            <a:ext cx="3098239" cy="576749"/>
          </a:xfrm>
          <a:prstGeom prst="rect">
            <a:avLst/>
          </a:prstGeom>
        </p:spPr>
      </p:pic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1EBC184B-DD10-CCD7-BC42-21AC7C1499D1}"/>
              </a:ext>
            </a:extLst>
          </p:cNvPr>
          <p:cNvCxnSpPr>
            <a:cxnSpLocks/>
          </p:cNvCxnSpPr>
          <p:nvPr/>
        </p:nvCxnSpPr>
        <p:spPr>
          <a:xfrm>
            <a:off x="2077307" y="2261516"/>
            <a:ext cx="0" cy="386633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DCA42D4-F053-40EF-4433-CADEF9F874B1}"/>
              </a:ext>
            </a:extLst>
          </p:cNvPr>
          <p:cNvCxnSpPr>
            <a:cxnSpLocks/>
          </p:cNvCxnSpPr>
          <p:nvPr/>
        </p:nvCxnSpPr>
        <p:spPr>
          <a:xfrm>
            <a:off x="2077307" y="3281638"/>
            <a:ext cx="0" cy="386633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C9228AFA-C8C2-E1C7-75A8-8E35F7E272A6}"/>
              </a:ext>
            </a:extLst>
          </p:cNvPr>
          <p:cNvCxnSpPr>
            <a:cxnSpLocks/>
          </p:cNvCxnSpPr>
          <p:nvPr/>
        </p:nvCxnSpPr>
        <p:spPr>
          <a:xfrm>
            <a:off x="2077307" y="4272711"/>
            <a:ext cx="0" cy="386633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ACAA1B4-4389-7CC1-3DF5-1DF493D9422B}"/>
              </a:ext>
            </a:extLst>
          </p:cNvPr>
          <p:cNvSpPr txBox="1"/>
          <p:nvPr/>
        </p:nvSpPr>
        <p:spPr>
          <a:xfrm>
            <a:off x="2318726" y="2322039"/>
            <a:ext cx="285681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en-US" altLang="ko-KR" b="1" dirty="0">
                <a:solidFill>
                  <a:srgbClr val="0000FF"/>
                </a:solidFill>
              </a:rPr>
              <a:t>(max+1)</a:t>
            </a:r>
            <a:r>
              <a:rPr lang="ko-KR" altLang="en-US" b="1" dirty="0">
                <a:solidFill>
                  <a:srgbClr val="0000FF"/>
                </a:solidFill>
              </a:rPr>
              <a:t> 크기의 배열 생성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FE97D9E-A890-5EE3-60D5-06D819F7C663}"/>
              </a:ext>
            </a:extLst>
          </p:cNvPr>
          <p:cNvSpPr txBox="1"/>
          <p:nvPr/>
        </p:nvSpPr>
        <p:spPr>
          <a:xfrm>
            <a:off x="2246647" y="3362450"/>
            <a:ext cx="334939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en-US" altLang="ko-KR" b="1" dirty="0" err="1">
                <a:solidFill>
                  <a:srgbClr val="0000FF"/>
                </a:solidFill>
              </a:rPr>
              <a:t>Idx</a:t>
            </a:r>
            <a:r>
              <a:rPr lang="en-US" altLang="ko-KR" b="1" dirty="0">
                <a:solidFill>
                  <a:srgbClr val="0000FF"/>
                </a:solidFill>
              </a:rPr>
              <a:t>=1 </a:t>
            </a:r>
            <a:r>
              <a:rPr lang="ko-KR" altLang="en-US" b="1" dirty="0">
                <a:solidFill>
                  <a:srgbClr val="0000FF"/>
                </a:solidFill>
              </a:rPr>
              <a:t>부터 누적 합</a:t>
            </a:r>
            <a:r>
              <a:rPr lang="en-US" altLang="ko-KR" b="1" dirty="0">
                <a:solidFill>
                  <a:srgbClr val="0000FF"/>
                </a:solidFill>
              </a:rPr>
              <a:t>(</a:t>
            </a:r>
            <a:r>
              <a:rPr lang="ko-KR" altLang="en-US" b="1" dirty="0">
                <a:solidFill>
                  <a:srgbClr val="0000FF"/>
                </a:solidFill>
              </a:rPr>
              <a:t>자신</a:t>
            </a:r>
            <a:r>
              <a:rPr lang="en-US" altLang="ko-KR" b="1" dirty="0">
                <a:solidFill>
                  <a:srgbClr val="0000FF"/>
                </a:solidFill>
              </a:rPr>
              <a:t>+</a:t>
            </a:r>
            <a:r>
              <a:rPr lang="ko-KR" altLang="en-US" b="1" dirty="0">
                <a:solidFill>
                  <a:srgbClr val="0000FF"/>
                </a:solidFill>
              </a:rPr>
              <a:t>이전</a:t>
            </a:r>
            <a:r>
              <a:rPr lang="en-US" altLang="ko-KR" b="1" dirty="0">
                <a:solidFill>
                  <a:srgbClr val="0000FF"/>
                </a:solidFill>
              </a:rPr>
              <a:t>)</a:t>
            </a:r>
            <a:endParaRPr lang="ko-KR" altLang="en-US" b="1" dirty="0">
              <a:solidFill>
                <a:srgbClr val="0000FF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E28C1E5-C7C6-582A-03E3-3282E5E9E8D9}"/>
              </a:ext>
            </a:extLst>
          </p:cNvPr>
          <p:cNvSpPr txBox="1"/>
          <p:nvPr/>
        </p:nvSpPr>
        <p:spPr>
          <a:xfrm>
            <a:off x="2239967" y="4346883"/>
            <a:ext cx="334939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en-US" altLang="ko-KR" b="1" dirty="0">
                <a:solidFill>
                  <a:srgbClr val="0000FF"/>
                </a:solidFill>
              </a:rPr>
              <a:t>Output array</a:t>
            </a:r>
            <a:r>
              <a:rPr lang="ko-KR" altLang="en-US" b="1" dirty="0">
                <a:solidFill>
                  <a:srgbClr val="0000FF"/>
                </a:solidFill>
              </a:rPr>
              <a:t>에 정렬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73EE21D-C930-77BE-285B-3328579890BB}"/>
              </a:ext>
            </a:extLst>
          </p:cNvPr>
          <p:cNvSpPr txBox="1"/>
          <p:nvPr/>
        </p:nvSpPr>
        <p:spPr>
          <a:xfrm>
            <a:off x="3499282" y="5192816"/>
            <a:ext cx="1341368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값 </a:t>
            </a:r>
            <a:r>
              <a:rPr lang="en-US" altLang="ko-KR" b="1" dirty="0">
                <a:solidFill>
                  <a:srgbClr val="0000FF"/>
                </a:solidFill>
              </a:rPr>
              <a:t>=</a:t>
            </a:r>
            <a:r>
              <a:rPr lang="en-US" altLang="ko-KR" b="1" dirty="0">
                <a:solidFill>
                  <a:srgbClr val="0000FF"/>
                </a:solidFill>
                <a:sym typeface="Wingdings" panose="05000000000000000000" pitchFamily="2" charset="2"/>
              </a:rPr>
              <a:t> index</a:t>
            </a:r>
            <a:endParaRPr lang="ko-KR" altLang="en-US" b="1" dirty="0">
              <a:solidFill>
                <a:srgbClr val="0000FF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BC38303-6FF3-7D15-2447-597F1DBFBFC0}"/>
              </a:ext>
            </a:extLst>
          </p:cNvPr>
          <p:cNvSpPr txBox="1"/>
          <p:nvPr/>
        </p:nvSpPr>
        <p:spPr>
          <a:xfrm>
            <a:off x="3499282" y="5798008"/>
            <a:ext cx="2468382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값</a:t>
            </a:r>
            <a:r>
              <a:rPr lang="en-US" altLang="ko-KR" b="1" dirty="0">
                <a:solidFill>
                  <a:srgbClr val="0000FF"/>
                </a:solidFill>
              </a:rPr>
              <a:t>-1 = index </a:t>
            </a:r>
            <a:r>
              <a:rPr lang="ko-KR" altLang="en-US" b="1" dirty="0">
                <a:solidFill>
                  <a:srgbClr val="0000FF"/>
                </a:solidFill>
              </a:rPr>
              <a:t>이고 값</a:t>
            </a:r>
            <a:r>
              <a:rPr lang="en-US" altLang="ko-KR" b="1" dirty="0">
                <a:solidFill>
                  <a:srgbClr val="0000FF"/>
                </a:solidFill>
              </a:rPr>
              <a:t>--</a:t>
            </a:r>
            <a:endParaRPr lang="ko-KR" altLang="en-US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67471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rgbClr val="F4B183"/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/>
              <a:t>2</a:t>
            </a:r>
            <a:r>
              <a:rPr lang="en-US" altLang="ko-KR" dirty="0"/>
              <a:t>. Sort </a:t>
            </a:r>
            <a:r>
              <a:rPr lang="en-US" altLang="ko-KR"/>
              <a:t>– Radix</a:t>
            </a:r>
            <a:endParaRPr lang="en-US" altLang="ko-KR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3117346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기수 정렬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element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숫자 단위로 처리하여 정렬하는 선형 정렬 알고리즘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고정 크기에 효율적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가장 작은 자릿수부터 시작해서 큰 자릿수로 정렬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(1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자리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10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자리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…)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4331256"/>
              </p:ext>
            </p:extLst>
          </p:nvPr>
        </p:nvGraphicFramePr>
        <p:xfrm>
          <a:off x="8084457" y="884448"/>
          <a:ext cx="3713114" cy="576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31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571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FindMax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max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[0];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=1;i&lt;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size;i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if(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]&gt;max)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max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return max;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ExpCountSort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size, int exp){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const int radix = 10;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count[radix] = {0,};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result[size] = {0,};</a:t>
                      </a:r>
                      <a:b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=0;i&lt;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size;i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count[(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]/exp)%radix]++;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=1;i&lt;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radix;i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count[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+= count[i-1];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=size-1;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&gt;=0;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--){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result[count[(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]/exp)%radix]-1]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count[(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]/exp)%radix]--;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=0;i&lt;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size;i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= result[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RadixSort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max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FindMax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size);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exp = 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while(max/exp &gt; 0){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ExpCountSort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size, exp);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exp *= 10;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26944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rgbClr val="F4B183"/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/>
              <a:t>2</a:t>
            </a:r>
            <a:r>
              <a:rPr lang="en-US" altLang="ko-KR" dirty="0"/>
              <a:t>. Sort </a:t>
            </a:r>
            <a:r>
              <a:rPr lang="en-US" altLang="ko-KR"/>
              <a:t>– Bucket (1)</a:t>
            </a:r>
            <a:endParaRPr lang="en-US" altLang="ko-KR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4934424"/>
              </p:ext>
            </p:extLst>
          </p:nvPr>
        </p:nvGraphicFramePr>
        <p:xfrm>
          <a:off x="99391" y="868119"/>
          <a:ext cx="11996531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965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버킷 정렬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element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group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또는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bucket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으로 나누는 정렬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bucket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element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균일하게 분배하여 형성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bucket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으로 분할되면 다른 정렬 알고리즘 사용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Algorithm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bucket[n 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]]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]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Insertion sort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이용하여 각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bucket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정렬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각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bucket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연결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C3BEEF85-3157-7C6F-BDE4-E712C429709F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8F8F8"/>
              </a:clrFrom>
              <a:clrTo>
                <a:srgbClr val="F8F8F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02626" y="999312"/>
            <a:ext cx="3713115" cy="155992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9F9A782-9791-12A5-E700-77669E1B57A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8F8F8"/>
              </a:clrFrom>
              <a:clrTo>
                <a:srgbClr val="F8F8F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1585" y="2861300"/>
            <a:ext cx="3224241" cy="307707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9A24C6D-BFC5-23BE-2A4D-873919315C0F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8F8F8"/>
              </a:clrFrom>
              <a:clrTo>
                <a:srgbClr val="F8F8F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058747" y="2898357"/>
            <a:ext cx="2332741" cy="296033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6542F56-7347-85C5-F899-3E78EFFB6903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8F8F8"/>
              </a:clrFrom>
              <a:clrTo>
                <a:srgbClr val="F8F8F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16537" y="2921846"/>
            <a:ext cx="5386377" cy="2793154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847E141-AA60-2C23-3997-33FFD1952142}"/>
              </a:ext>
            </a:extLst>
          </p:cNvPr>
          <p:cNvCxnSpPr/>
          <p:nvPr/>
        </p:nvCxnSpPr>
        <p:spPr>
          <a:xfrm flipH="1">
            <a:off x="2494722" y="2474843"/>
            <a:ext cx="2912165" cy="352131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1426C447-ADDD-3B79-3AC1-E648564EE112}"/>
              </a:ext>
            </a:extLst>
          </p:cNvPr>
          <p:cNvCxnSpPr>
            <a:cxnSpLocks/>
          </p:cNvCxnSpPr>
          <p:nvPr/>
        </p:nvCxnSpPr>
        <p:spPr>
          <a:xfrm>
            <a:off x="2578100" y="4488738"/>
            <a:ext cx="1327150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C2A4E14-1CA0-DB90-2293-E571460BFD49}"/>
              </a:ext>
            </a:extLst>
          </p:cNvPr>
          <p:cNvSpPr txBox="1"/>
          <p:nvPr/>
        </p:nvSpPr>
        <p:spPr>
          <a:xfrm>
            <a:off x="9187362" y="1502274"/>
            <a:ext cx="1974282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Bucket </a:t>
            </a:r>
            <a:r>
              <a:rPr lang="ko-KR" altLang="en-US" b="1" dirty="0">
                <a:solidFill>
                  <a:srgbClr val="FF0000"/>
                </a:solidFill>
              </a:rPr>
              <a:t>배열 생성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520CDEF-CD2A-8D15-B372-C02A4A2D530E}"/>
              </a:ext>
            </a:extLst>
          </p:cNvPr>
          <p:cNvSpPr txBox="1"/>
          <p:nvPr/>
        </p:nvSpPr>
        <p:spPr>
          <a:xfrm rot="21198297">
            <a:off x="2524655" y="2328348"/>
            <a:ext cx="306818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en-US" altLang="ko-KR" b="1" dirty="0">
                <a:solidFill>
                  <a:srgbClr val="0000FF"/>
                </a:solidFill>
                <a:sym typeface="Wingdings" panose="05000000000000000000" pitchFamily="2" charset="2"/>
              </a:rPr>
              <a:t>Insert data  </a:t>
            </a:r>
            <a:r>
              <a:rPr lang="ko-KR" altLang="en-US" b="1" dirty="0">
                <a:solidFill>
                  <a:srgbClr val="0000FF"/>
                </a:solidFill>
              </a:rPr>
              <a:t>정수로 변환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62480DE-FCCE-74A9-CA1F-A3F1CAF303EB}"/>
              </a:ext>
            </a:extLst>
          </p:cNvPr>
          <p:cNvSpPr txBox="1"/>
          <p:nvPr/>
        </p:nvSpPr>
        <p:spPr>
          <a:xfrm>
            <a:off x="-94656" y="5989881"/>
            <a:ext cx="306818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Using Linked List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365009D-9193-5163-496B-519A8769AE9C}"/>
              </a:ext>
            </a:extLst>
          </p:cNvPr>
          <p:cNvSpPr txBox="1"/>
          <p:nvPr/>
        </p:nvSpPr>
        <p:spPr>
          <a:xfrm>
            <a:off x="2451190" y="3879357"/>
            <a:ext cx="1649773" cy="553998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0000FF"/>
                </a:solidFill>
              </a:rPr>
              <a:t>Sort</a:t>
            </a:r>
          </a:p>
          <a:p>
            <a:pPr algn="ctr"/>
            <a:r>
              <a:rPr lang="en-US" altLang="ko-KR" b="1" dirty="0">
                <a:solidFill>
                  <a:srgbClr val="0000FF"/>
                </a:solidFill>
              </a:rPr>
              <a:t>each bucket</a:t>
            </a:r>
            <a:endParaRPr lang="ko-KR" altLang="en-US" b="1" dirty="0">
              <a:solidFill>
                <a:srgbClr val="0000FF"/>
              </a:solidFill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889A7B32-A43B-27D1-AF27-AC156656FA37}"/>
              </a:ext>
            </a:extLst>
          </p:cNvPr>
          <p:cNvCxnSpPr>
            <a:cxnSpLocks/>
          </p:cNvCxnSpPr>
          <p:nvPr/>
        </p:nvCxnSpPr>
        <p:spPr>
          <a:xfrm>
            <a:off x="5196379" y="4488600"/>
            <a:ext cx="1327150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56059B5-2F3A-D1EC-6834-0D3CAE7F78A5}"/>
              </a:ext>
            </a:extLst>
          </p:cNvPr>
          <p:cNvSpPr txBox="1"/>
          <p:nvPr/>
        </p:nvSpPr>
        <p:spPr>
          <a:xfrm>
            <a:off x="5069469" y="3879219"/>
            <a:ext cx="1649773" cy="553998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0000FF"/>
                </a:solidFill>
              </a:rPr>
              <a:t>Sequentially</a:t>
            </a:r>
          </a:p>
          <a:p>
            <a:pPr algn="ctr"/>
            <a:r>
              <a:rPr lang="en-US" altLang="ko-KR" b="1" dirty="0">
                <a:solidFill>
                  <a:srgbClr val="0000FF"/>
                </a:solidFill>
              </a:rPr>
              <a:t>Assign</a:t>
            </a:r>
            <a:endParaRPr lang="ko-KR" altLang="en-US" b="1" dirty="0">
              <a:solidFill>
                <a:srgbClr val="0000FF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69E3E90-ED13-10ED-1E25-C26578B22716}"/>
              </a:ext>
            </a:extLst>
          </p:cNvPr>
          <p:cNvSpPr txBox="1"/>
          <p:nvPr/>
        </p:nvSpPr>
        <p:spPr>
          <a:xfrm>
            <a:off x="3950804" y="5970027"/>
            <a:ext cx="306818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Sorting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81197E9-9C7B-5AC2-5E3F-3ED9356F3BA9}"/>
              </a:ext>
            </a:extLst>
          </p:cNvPr>
          <p:cNvSpPr txBox="1"/>
          <p:nvPr/>
        </p:nvSpPr>
        <p:spPr>
          <a:xfrm>
            <a:off x="7753357" y="5989881"/>
            <a:ext cx="306818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Arrangement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1383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rgbClr val="F4B183"/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/>
              <a:t>2</a:t>
            </a:r>
            <a:r>
              <a:rPr lang="en-US" altLang="ko-KR" dirty="0"/>
              <a:t>. Sort </a:t>
            </a:r>
            <a:r>
              <a:rPr lang="en-US" altLang="ko-KR"/>
              <a:t>– Bucket (2)</a:t>
            </a:r>
            <a:endParaRPr lang="en-US" altLang="ko-KR" dirty="0"/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6033337"/>
              </p:ext>
            </p:extLst>
          </p:nvPr>
        </p:nvGraphicFramePr>
        <p:xfrm>
          <a:off x="127651" y="803710"/>
          <a:ext cx="4512007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200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011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&lt;vector&gt;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&lt;algorithm&gt;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FBucketSort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(float*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std::vector&lt;float&gt; b[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=0, bi,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j;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=0;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bi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b[bi].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push_back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=0;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std::sort(b[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].begin(), b[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].end());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=0;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for(j=0; j&lt;b[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].size();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j++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++] = b[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][j];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temp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float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 = {0.897, 0.565, 0.656, 0.1234, 0.665, 0.3434};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/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(float);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FBucketSort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while (temp &lt; n)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FLOATPRINT(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[temp++]);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4B74E5F9-F278-B392-F658-5D0E8A7509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3211117"/>
              </p:ext>
            </p:extLst>
          </p:nvPr>
        </p:nvGraphicFramePr>
        <p:xfrm>
          <a:off x="4884044" y="803710"/>
          <a:ext cx="7119891" cy="603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1989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011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BucketSort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 *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size, 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CompareFunction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cmp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max = 0, min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 (int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1;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size;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if 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cmp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((char *)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(char *)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max 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&gt; 0)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max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if 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cmp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((char *)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(char *)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min 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&lt; 0)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min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*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maxElem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malloc(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void *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minElem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malloc(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memcpy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maxElem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(char *)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max 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memcpy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minElem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(char *)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min 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range = *(int *)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maxElem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- *(int *)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minElem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**b = (void **)malloc(range 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(void *));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*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(int *)malloc(range 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(int)); //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각 버킷의 크기를 저장하는 배열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 (int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range;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b[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= malloc(size 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= 0; //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초기화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 (int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size;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b_idx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cmp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((char *)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minElem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memcpy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((char *)b[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b_idx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+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b_idx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(char *)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b_idx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 (int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range;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qsort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(b[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cmp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 (int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range;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memcpy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((char *)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b[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free(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maxElem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free(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minElem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 (int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range;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free(b[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free(b);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free(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7D7EE4A-C40A-371B-FD81-531BEB2252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5076501"/>
              </p:ext>
            </p:extLst>
          </p:nvPr>
        </p:nvGraphicFramePr>
        <p:xfrm>
          <a:off x="1111859" y="4852737"/>
          <a:ext cx="3772185" cy="19860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218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986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typedef int (*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CompareFunction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)(const void *, const void *);</a:t>
                      </a:r>
                      <a:b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CompareInt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(const void *a, const void *b)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return (*(int *)a - *(int *)b);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CompareFloat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(const void *a, const void *b)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float diff = (*(float *)a - *(float *)b);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return ((diff &gt; 0) ? 1 : ((diff &lt; 0) ? -1 : 0));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CompareDouble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(const void *a, const void *b)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double diff = (*(double *)a - *(double *)b);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return (diff &gt; 0 ? 1 : (diff &lt; 0 ? -1 : 0));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9A14748-11BD-7DEB-2974-E7D6EEBCFA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0965896"/>
              </p:ext>
            </p:extLst>
          </p:nvPr>
        </p:nvGraphicFramePr>
        <p:xfrm>
          <a:off x="9079545" y="5528110"/>
          <a:ext cx="2924390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439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26091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temp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 = {64, 25, 12, 22, 11};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n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/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BucketSort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n,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(int),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CompareInt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while (temp &lt; n)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INTPRINT(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[temp++]);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52990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rgbClr val="F4B183"/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/>
              <a:t>2</a:t>
            </a:r>
            <a:r>
              <a:rPr lang="en-US" altLang="ko-KR" dirty="0"/>
              <a:t>. Sort </a:t>
            </a:r>
            <a:r>
              <a:rPr lang="en-US" altLang="ko-KR"/>
              <a:t>– Bingo</a:t>
            </a:r>
            <a:endParaRPr lang="en-US" altLang="ko-KR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3695420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빙고 정렬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가장 작은 요소를 찾고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선택 정렬과 유사하게 동작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요소의 반복이 잦다면 효율적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요소 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 log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배열크기 일 때 좋음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요소수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 수 일 때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안좋음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6096587"/>
              </p:ext>
            </p:extLst>
          </p:nvPr>
        </p:nvGraphicFramePr>
        <p:xfrm>
          <a:off x="8084457" y="884448"/>
          <a:ext cx="3713114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31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571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BingoSort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b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[0];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nb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[0];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max,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n_pos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s_pos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=1;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size;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b = (b &lt;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]) ? b 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];//min value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nb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nb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&gt;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]) ?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nb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];//max value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max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nb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n_pos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while(b &lt;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nb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s_pos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n_pos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s_pos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&lt;size;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if(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== b){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Swap(&amp;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], 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n_pos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n_pos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else if(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&lt;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nb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nb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b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nb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nb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max;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97599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rgbClr val="F4B183"/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/>
              <a:t>2</a:t>
            </a:r>
            <a:r>
              <a:rPr lang="en-US" altLang="ko-KR" dirty="0"/>
              <a:t>. Sort </a:t>
            </a:r>
            <a:r>
              <a:rPr lang="en-US" altLang="ko-KR"/>
              <a:t>– Shell</a:t>
            </a:r>
            <a:endParaRPr lang="en-US" altLang="ko-KR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1267934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쉘 정렬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Insertion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sort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변형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(variation)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으로 먼 항목의 교환 허용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insertio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은 주위 원소 교환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삽입 정렬 대체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스택 오버헤드 호출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재귀가 특정 제한 초과 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중대형 데이터 세트에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7597852"/>
              </p:ext>
            </p:extLst>
          </p:nvPr>
        </p:nvGraphicFramePr>
        <p:xfrm>
          <a:off x="8084457" y="884448"/>
          <a:ext cx="3713114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31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571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CalculateGap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 size){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h = 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while(h&lt;size/3)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h = 3*h +1;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return h;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ShellSort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gap,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key, j;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//If not use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CalculateGap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(), use "gap = size/2; gap &gt; 0; gap/=2" in for()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//If use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CalculateGap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(), use "gap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CalculateGap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(size); gap &gt; 0; gap /= 3" in for()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for(gap = size/2; gap &gt; 0; gap/=2){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=gap;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&lt;size;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key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for(j=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j&gt;=gap &amp;&amp;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[j-gap] &gt; key; j -=gap)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[j]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[j-gap];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[j]=key;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C7673FF3-73F9-E564-BC63-001FA7100EE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94429" y="1363452"/>
            <a:ext cx="3858419" cy="247432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122285D-E0E8-6C4A-AD44-5E8077AB71F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76690" y="4196472"/>
            <a:ext cx="4312672" cy="211943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C7CD3A8-252C-D9CB-56A1-0F56E447880F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312247" y="1601812"/>
            <a:ext cx="3789784" cy="2119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7451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rgbClr val="F4B183"/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2</a:t>
            </a:r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Sort – </a:t>
            </a:r>
            <a:r>
              <a:rPr lang="en-US" altLang="ko-KR" dirty="0"/>
              <a:t>Tim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3735198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팀 정렬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병합 정렬과 삽입 정렬에서 파생된 하이브리드 정렬 알고리즘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python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에서 사용되는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sorted(),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list.sort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에서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기존 순서를 활용하여 비교 및 교환 횟수를 최소화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스택에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run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을 넣는다고 가정할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r1, r2, r3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순으로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넣어짐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|r1| &gt; |r2|, |r1| &gt; |r2| + |r3|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만족시켜야 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스택에 쌓이는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memory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크기는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logN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미만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최적화 트릭은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section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 최소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최대를 기준으로 다른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section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 범위를 구분함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Galloping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logN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5299913"/>
              </p:ext>
            </p:extLst>
          </p:nvPr>
        </p:nvGraphicFramePr>
        <p:xfrm>
          <a:off x="8084457" y="884448"/>
          <a:ext cx="3713114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31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571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TimSort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j, left, mid, right;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size;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+= THRESHOLD)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PartialInsertion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(i+THRESHOLD-1 &lt; size-1) ? (i+THRESHOLD-1) : (size-1), 1);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 (j = THRESHOLD; j &lt; size; j *= 2)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for (left = 0; left &lt; size; left += 2 * j)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mid = left + j - 1;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right = (left+2*j-1 &lt; size-1) ? (left+2*j-1) : (size-1);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Merge(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left, mid, right);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7" name="그룹 6">
            <a:extLst>
              <a:ext uri="{FF2B5EF4-FFF2-40B4-BE49-F238E27FC236}">
                <a16:creationId xmlns:a16="http://schemas.microsoft.com/office/drawing/2014/main" id="{656E3415-189E-BA9D-0A88-CF15942A7D04}"/>
              </a:ext>
            </a:extLst>
          </p:cNvPr>
          <p:cNvGrpSpPr/>
          <p:nvPr/>
        </p:nvGrpSpPr>
        <p:grpSpPr>
          <a:xfrm>
            <a:off x="3351390" y="2210328"/>
            <a:ext cx="4230510" cy="4420507"/>
            <a:chOff x="2176462" y="242887"/>
            <a:chExt cx="7839075" cy="8136405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3B8859B6-A84B-B699-00BB-07C9C24287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76462" y="242887"/>
              <a:ext cx="7839075" cy="6372225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F6557411-7641-3401-EE27-C7E10238C2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76462" y="6588592"/>
              <a:ext cx="5410200" cy="1790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88418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2199767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회전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방법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1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씩 이동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왼쪽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오른쪽 이동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): O(n * d)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임시배열 사용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입력 배열 크기만큼 임시 배열 할당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): [O(n), O(n)]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저글링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(Juggling)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알고리즘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O(n)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반전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(Reversal)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알고리즘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O(n)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응용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정렬 및 회전된 배열에서 검색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게임 보드 회전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개체 방향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피치 이동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시간  스트레칭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스테레오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패닝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텍스트 선택 및 삭제 작업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실행 취소 및 다시 실행 기능 포함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행렬 회전이나 데이터 방향 변경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연산량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감소 방법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배열의 크기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(size),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이동하는 횟수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(distance),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방향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(direction)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이용한 방법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원리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direction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으로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distance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만큼 이동할 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반대 방향으로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‘distance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만큼 이동한 결과와 동일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항상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distance%size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 + ‘distance = size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만족함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distance%size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 &gt; (size/2)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일 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역방향으로 회전하는 것이 더 빠름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따라서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다음과 같이 코드를 추가하면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연산량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감소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int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dist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distance%size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if(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&gt; (size/2)){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!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; 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방향은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가지이므로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bool type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size -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CB42FF5-5B4B-BDC2-B304-2414C280D4C7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509D34B-E0E8-90C7-BC3D-139F21F4F00F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4194003"/>
              </p:ext>
            </p:extLst>
          </p:nvPr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7BFE464B-2009-7876-F909-B2039CC7F1D7}"/>
              </a:ext>
            </a:extLst>
          </p:cNvPr>
          <p:cNvSpPr/>
          <p:nvPr/>
        </p:nvSpPr>
        <p:spPr>
          <a:xfrm>
            <a:off x="0" y="0"/>
            <a:ext cx="12192000" cy="7732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137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7CB05A4-438D-103B-371E-3FEB7550BB2D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C866BFF6-F8D2-87F6-4B91-1640838C0C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9533224"/>
              </p:ext>
            </p:extLst>
          </p:nvPr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FF68DF7B-4F14-3C3A-2405-DA2D37CAFA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BF060B97-4E71-1254-9DDA-B3A30BE337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3190444"/>
              </p:ext>
            </p:extLst>
          </p:nvPr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pic>
        <p:nvPicPr>
          <p:cNvPr id="16" name="그림 15">
            <a:extLst>
              <a:ext uri="{FF2B5EF4-FFF2-40B4-BE49-F238E27FC236}">
                <a16:creationId xmlns:a16="http://schemas.microsoft.com/office/drawing/2014/main" id="{E7E545D6-29A3-1C27-6015-CB4460BC7E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6767" y="2938508"/>
            <a:ext cx="3798887" cy="12123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F97CAAA-DA73-1238-8437-38A20086FA4D}"/>
              </a:ext>
            </a:extLst>
          </p:cNvPr>
          <p:cNvSpPr txBox="1"/>
          <p:nvPr/>
        </p:nvSpPr>
        <p:spPr>
          <a:xfrm>
            <a:off x="8790045" y="4200770"/>
            <a:ext cx="1612330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1" dirty="0"/>
              <a:t>Juggling</a:t>
            </a:r>
            <a:endParaRPr lang="ko-KR" altLang="en-US" b="1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F2785E1A-7C9D-67EE-4715-C0FA8111841F}"/>
              </a:ext>
            </a:extLst>
          </p:cNvPr>
          <p:cNvGrpSpPr/>
          <p:nvPr/>
        </p:nvGrpSpPr>
        <p:grpSpPr>
          <a:xfrm>
            <a:off x="7580313" y="4720745"/>
            <a:ext cx="3798887" cy="1748293"/>
            <a:chOff x="7571591" y="3846599"/>
            <a:chExt cx="3798887" cy="1748293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50195FFF-961F-DBA3-BB7D-7D6105DCEE3E}"/>
                </a:ext>
              </a:extLst>
            </p:cNvPr>
            <p:cNvGrpSpPr/>
            <p:nvPr/>
          </p:nvGrpSpPr>
          <p:grpSpPr>
            <a:xfrm>
              <a:off x="7571591" y="3846599"/>
              <a:ext cx="3798887" cy="1389518"/>
              <a:chOff x="4151313" y="3532187"/>
              <a:chExt cx="5276850" cy="1930113"/>
            </a:xfrm>
          </p:grpSpPr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id="{837D3C6A-DC77-B5E5-683E-F9BF1A5741C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r="943"/>
              <a:stretch/>
            </p:blipFill>
            <p:spPr>
              <a:xfrm>
                <a:off x="4151313" y="3532187"/>
                <a:ext cx="5236528" cy="1114425"/>
              </a:xfrm>
              <a:prstGeom prst="rect">
                <a:avLst/>
              </a:prstGeom>
            </p:spPr>
          </p:pic>
          <p:pic>
            <p:nvPicPr>
              <p:cNvPr id="6" name="그림 5">
                <a:extLst>
                  <a:ext uri="{FF2B5EF4-FFF2-40B4-BE49-F238E27FC236}">
                    <a16:creationId xmlns:a16="http://schemas.microsoft.com/office/drawing/2014/main" id="{58B1A2AB-654B-4978-0C7B-85A1951459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51313" y="4185950"/>
                <a:ext cx="5276850" cy="1276350"/>
              </a:xfrm>
              <a:prstGeom prst="rect">
                <a:avLst/>
              </a:prstGeom>
            </p:spPr>
          </p:pic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B1170C9-EFDF-01EA-981C-67E71E017FFB}"/>
                </a:ext>
              </a:extLst>
            </p:cNvPr>
            <p:cNvSpPr txBox="1"/>
            <p:nvPr/>
          </p:nvSpPr>
          <p:spPr>
            <a:xfrm>
              <a:off x="8776969" y="5317893"/>
              <a:ext cx="1612330" cy="276999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b="1" dirty="0"/>
                <a:t>Reversal</a:t>
              </a:r>
              <a:endParaRPr lang="ko-KR" altLang="en-US" b="1" dirty="0"/>
            </a:p>
          </p:txBody>
        </p:sp>
      </p:grpSp>
      <p:pic>
        <p:nvPicPr>
          <p:cNvPr id="22" name="그림 21">
            <a:extLst>
              <a:ext uri="{FF2B5EF4-FFF2-40B4-BE49-F238E27FC236}">
                <a16:creationId xmlns:a16="http://schemas.microsoft.com/office/drawing/2014/main" id="{B23AD53C-1AEE-B602-6716-EDF271910D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38178" y="921658"/>
            <a:ext cx="3561674" cy="132213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37E2644-95DC-45C5-7410-58949F346C66}"/>
              </a:ext>
            </a:extLst>
          </p:cNvPr>
          <p:cNvSpPr txBox="1"/>
          <p:nvPr/>
        </p:nvSpPr>
        <p:spPr>
          <a:xfrm>
            <a:off x="8433814" y="2392952"/>
            <a:ext cx="1970401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1" dirty="0"/>
              <a:t>Temporary array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4969263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rgbClr val="F4B183"/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/>
              <a:t>2</a:t>
            </a:r>
            <a:r>
              <a:rPr lang="en-US" altLang="ko-KR" dirty="0"/>
              <a:t>. Sort </a:t>
            </a:r>
            <a:r>
              <a:rPr lang="en-US" altLang="ko-KR"/>
              <a:t>– Comb</a:t>
            </a:r>
            <a:endParaRPr lang="en-US" altLang="ko-KR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2253338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콤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정렬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1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보다 큰 간격을 사용해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bubble sort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개선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간격은 큰 값으로 시작하고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도달할 때까지 모든 반복에서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1.3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배로 감속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하나 이상의 반전 제거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7858442"/>
              </p:ext>
            </p:extLst>
          </p:nvPr>
        </p:nvGraphicFramePr>
        <p:xfrm>
          <a:off x="8084457" y="884448"/>
          <a:ext cx="3713114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31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571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CombSort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gap = size;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bool swapped = true;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while (gap &gt; 1 || swapped)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if (gap &gt; 1)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gap = gap * 10 / 13;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else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gap = 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swapped = false;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gap &lt; size;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if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&gt;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gap])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Swap(&amp;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], 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gap]);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swapped = true;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76816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rgbClr val="F4B183"/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2</a:t>
            </a:r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Sort – </a:t>
            </a:r>
            <a:r>
              <a:rPr lang="en-US" altLang="ko-KR" dirty="0"/>
              <a:t>Pigeon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3157126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비둘기집 정렬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요소 수와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거의 동일한 요소 목록을 정렬하는데 적합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Counting sort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와 유사하지만 항목을 두 번 이동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한번은 버킷 배열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다른 한 번은 최종 대상으로 이동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9478187"/>
              </p:ext>
            </p:extLst>
          </p:nvPr>
        </p:nvGraphicFramePr>
        <p:xfrm>
          <a:off x="8084457" y="884448"/>
          <a:ext cx="3713114" cy="484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31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571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PigeonholeSort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[], int size)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min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[0], max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[0];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index;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p_size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p_hole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1;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size;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if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&lt; min)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min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if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&gt; max)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max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p_size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max - min + 1;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p_hole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(int*)malloc(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p_size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(int));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 (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p_size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p_hole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 (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size;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p_hole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- min]++;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index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p_size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while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p_hole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&gt; 0)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[index++]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min;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p_hole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]--;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free(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p_hole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2AEB674F-9435-3210-AAC6-4C1CE7BF58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429" y="1551659"/>
            <a:ext cx="5782898" cy="269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55826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rgbClr val="F4B183"/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/>
              <a:t>2</a:t>
            </a:r>
            <a:r>
              <a:rPr lang="en-US" altLang="ko-KR" dirty="0"/>
              <a:t>. Sort </a:t>
            </a:r>
            <a:r>
              <a:rPr lang="en-US" altLang="ko-KR"/>
              <a:t>– Cycle</a:t>
            </a:r>
            <a:endParaRPr lang="en-US" altLang="ko-KR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3491622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사이클 정렬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추가 저장 공간이 필요 없음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내부 정렬 알고리즘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메모리에 대한 최소 쓰기 횟수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어레이가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eeprom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또는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flash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저장되어 있을 때 유용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대부분 사용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불안정한 정렬 알고리즘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메모리 쓰기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스왑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작업에 비용이 많이 드는 상황에 가장 적합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2959470"/>
              </p:ext>
            </p:extLst>
          </p:nvPr>
        </p:nvGraphicFramePr>
        <p:xfrm>
          <a:off x="6527071" y="2079979"/>
          <a:ext cx="5270500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05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571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CycleSort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item, pos,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size - 1;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item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pos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+ 1;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size;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해당 원소의 정확한 위치 찾기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if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&lt; item)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pos++;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if (pos ==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이미 제자리에 있는 경우 건너뛰기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continue;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while (item ==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[pos])//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현재 원소를 올바른 위치로 이동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Swap(&amp;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[pos], &amp;item);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while (pos !=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나머지 순환 도는 부분 처리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+ 1;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size;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if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&lt; item)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    pos++;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while (item ==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[pos])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pos++;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Swap(&amp;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[pos], &amp;item);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DAD9069-EE85-D165-09DC-D46C1888B4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624605"/>
              </p:ext>
            </p:extLst>
          </p:nvPr>
        </p:nvGraphicFramePr>
        <p:xfrm>
          <a:off x="394429" y="1744699"/>
          <a:ext cx="4718959" cy="481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18959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571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 = {10, 5, 2, 3}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index = 0 1 2 3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cycle_start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item = 10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[0]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Find position where we put the item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cycle_start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=pos+1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while(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&lt;n)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if 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&lt; item)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pos++;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We put 10 at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[3] and change item to old value of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[3].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 = {10, 5, 2, 10}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item = 3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Again rotate rest cycle that start with index '0’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Find position where we put the item = 3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we swap item with element at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[1] now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 = {10, 3, 2, 10}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item = 5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Again rotate rest cycle that start with index '0' and item = 5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we swap item with element at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[2].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 = {10, 3, 5, 10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item = 2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Again rotate rest cycle that start with index '0' and item = 2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 = {2, 3, 5, 10}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Above is one iteration for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cycle_stat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Repeat above steps for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cycle_start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1, 2, ..n-2</a:t>
                      </a:r>
                      <a:endParaRPr lang="ko-KR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23448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rgbClr val="F4B183"/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/>
              <a:t>2</a:t>
            </a:r>
            <a:r>
              <a:rPr lang="en-US" altLang="ko-KR" dirty="0"/>
              <a:t>. Sort </a:t>
            </a:r>
            <a:r>
              <a:rPr lang="en-US" altLang="ko-KR"/>
              <a:t>– Cocktail</a:t>
            </a:r>
            <a:endParaRPr lang="en-US" altLang="ko-KR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465835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칵테일 정렬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bubble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정렬의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variation(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배열을 양방향으로 교대로 탐색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대규모 배열에 효율적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4337276"/>
              </p:ext>
            </p:extLst>
          </p:nvPr>
        </p:nvGraphicFramePr>
        <p:xfrm>
          <a:off x="6355597" y="1053814"/>
          <a:ext cx="5270500" cy="557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05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571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cocktailSort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bool swapped = true;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start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end = size - 1;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b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while (swapped) {//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오른쪽 방향으로 배열을 통과하면서 큰 값들을 정렬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swapped = false;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for (int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start;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end;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if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&gt;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+ 1])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Swap(&amp;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], 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+ 1]);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swapped = true;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if(!swapped)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break;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가장 큰 값이 마지막에 위치하도록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값을 감소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end--;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왼쪽 방향으로 배열을 통과하면서 작은 값들을 정렬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swapped = false;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for (int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end - 1;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&gt;= start;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--)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if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&gt;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+ 1])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Swap(&amp;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], 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+ 1]);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swapped = true;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가장 작은 값이 첫 번째에 위치하도록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start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값을 증가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start++;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4C5C0A0C-5BAB-98AB-D27B-ADF50BBEE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830" y="1648221"/>
            <a:ext cx="5596064" cy="3040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44217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rgbClr val="F4B183"/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/>
              <a:t>2</a:t>
            </a:r>
            <a:r>
              <a:rPr lang="en-US" altLang="ko-KR" dirty="0"/>
              <a:t>. Sort </a:t>
            </a:r>
            <a:r>
              <a:rPr lang="en-US" altLang="ko-KR"/>
              <a:t>– Bitonic</a:t>
            </a:r>
            <a:endParaRPr lang="en-US" altLang="ko-KR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1781749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바이토닉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정렬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항상 미리 정의된 순서로 요소를 비교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정렬할 요소 개수가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2^n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일 경우에만 수행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하드웨어 및 병렬 프로세스 어레이 구현에 적합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Bitonic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증가한 다음 감소하는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Sequence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1538088"/>
              </p:ext>
            </p:extLst>
          </p:nvPr>
        </p:nvGraphicFramePr>
        <p:xfrm>
          <a:off x="6480503" y="1169719"/>
          <a:ext cx="5398593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859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571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BitonicMerge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[], int low,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if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&gt; 1)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int k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/ 2;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for (int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low;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low + k;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if ((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&gt;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k]) ==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// Swap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and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i+k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if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is 1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int temp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k];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k] = temp;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BitonicMerge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low, k,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BitonicMerge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low + k, k,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BitonicSort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low,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if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&gt; 1)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int k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/ 2;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비트단위로 정렬하는 함수 호출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증가하는 순서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BitonicSort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low, k, 1);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비트단위로 정렬된 배열을 역순으로 정렬하는 함수 호출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감소하는 순서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BitonicSort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low + k, k, 0);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비트단위로 정렬된 두 배열을 합병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BitonicMerge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low,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3A79C267-7C42-80A6-5145-FDB9E93C26C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12903" y="2285931"/>
            <a:ext cx="5929806" cy="2588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53459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rgbClr val="F4B183"/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2</a:t>
            </a:r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Sort – </a:t>
            </a:r>
            <a:r>
              <a:rPr lang="en-US" altLang="ko-KR" dirty="0"/>
              <a:t>Tree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9700435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트리 정렬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Binary Search Tree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기반으로 하는 정렬 알고리즘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BST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생성한 다음 생성된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BST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에서 순차 순회를 수행해 정렬된 순서로 요소를 가져옴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Splay tree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BST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 사용하는 경우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적응형 정렬이라는 추가 속성이 있음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가상 입력에 대한 작업 시간이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O(n log n)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보다 빠름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9487768"/>
              </p:ext>
            </p:extLst>
          </p:nvPr>
        </p:nvGraphicFramePr>
        <p:xfrm>
          <a:off x="1438443" y="1795499"/>
          <a:ext cx="4081245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124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571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typedef struct Node{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key;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struct Node* left;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struct Node* right;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}Node;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Node*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createNode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 key){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Node*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newNode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(Node*)malloc(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(Node));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newNode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-&gt;key = key;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newNode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-&gt;left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newNode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-&gt;right = NULL;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newNode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Node* Insert(Node* root, int key){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if(root == NULL)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return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createNode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(key);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if(key &lt; root-&gt;key)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root-&gt;left = Insert(root-&gt;left, key);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else if(key &gt; root-&gt;key)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root-&gt;right = Insert(root-&gt;right, key);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root;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103FC29-8210-40F0-83FD-F6FB82C315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5841357"/>
              </p:ext>
            </p:extLst>
          </p:nvPr>
        </p:nvGraphicFramePr>
        <p:xfrm>
          <a:off x="6400800" y="1795499"/>
          <a:ext cx="4081245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124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839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InorderTraversal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(Node* root, 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if(root != NULL){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InorderTraversal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(root-&gt;left,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[(*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)++] = root-&gt;key;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InorderTraversal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(root-&gt;right,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TreeSort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0, index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Node* root = NULL;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&lt;size;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root = Insert(root,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InorderTraversal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(root,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&amp;index);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226721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rgbClr val="F4B183"/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/>
              <a:t>2</a:t>
            </a:r>
            <a:r>
              <a:rPr lang="en-US" altLang="ko-KR" dirty="0"/>
              <a:t>. Sort </a:t>
            </a:r>
            <a:r>
              <a:rPr lang="en-US" altLang="ko-KR"/>
              <a:t>– qsort</a:t>
            </a:r>
            <a:r>
              <a:rPr lang="en-US" altLang="ko-KR" dirty="0"/>
              <a:t>()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0924117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(void* base,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num,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size, int (*comparator)(const void*,const void*));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Quick Sort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알고리즘을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Comparator()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두 인수를 사용하여 상대적 순서를 결정하는 논리 포함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(return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값이 양수일 때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swap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(1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번인자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– 2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번인자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 &gt;0 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오름차순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(2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번인자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– 1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번인자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)&gt;0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내림차순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731634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rgbClr val="F4B183"/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2. Sort – STL std::sort()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75307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#include &lt;algorithm&gt;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/>
        </p:nvGraphicFramePr>
        <p:xfrm>
          <a:off x="6527071" y="2079979"/>
          <a:ext cx="5270500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05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571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CycleSort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item, pos,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size - 1;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item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pos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+ 1;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size;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해당 원소의 정확한 위치 찾기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if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&lt; item)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pos++;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if (pos ==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이미 제자리에 있는 경우 건너뛰기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continue;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while (item ==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[pos])//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현재 원소를 올바른 위치로 이동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Swap(&amp;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[pos], &amp;item);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while (pos !=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나머지 순환 도는 부분 처리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+ 1;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size;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if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&lt; item)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    pos++;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while (item ==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[pos])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pos++;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Swap(&amp;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[pos], &amp;item);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444501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1C6D51-F7A7-3F37-31AD-341944AA5B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>
            <a:extLst>
              <a:ext uri="{FF2B5EF4-FFF2-40B4-BE49-F238E27FC236}">
                <a16:creationId xmlns:a16="http://schemas.microsoft.com/office/drawing/2014/main" id="{2330D765-8C4A-472E-E1B0-E05337409AB4}"/>
              </a:ext>
            </a:extLst>
          </p:cNvPr>
          <p:cNvGrpSpPr/>
          <p:nvPr/>
        </p:nvGrpSpPr>
        <p:grpSpPr>
          <a:xfrm>
            <a:off x="0" y="0"/>
            <a:ext cx="12192000" cy="1368592"/>
            <a:chOff x="0" y="1453300"/>
            <a:chExt cx="12192000" cy="1373404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B54E2147-2A91-F7C0-FC02-AF3EE2BA9B37}"/>
                </a:ext>
              </a:extLst>
            </p:cNvPr>
            <p:cNvSpPr/>
            <p:nvPr/>
          </p:nvSpPr>
          <p:spPr>
            <a:xfrm>
              <a:off x="0" y="1453300"/>
              <a:ext cx="12192000" cy="137340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308E9DD-692B-D104-7335-77DC5DAB911C}"/>
                </a:ext>
              </a:extLst>
            </p:cNvPr>
            <p:cNvSpPr txBox="1"/>
            <p:nvPr/>
          </p:nvSpPr>
          <p:spPr>
            <a:xfrm>
              <a:off x="0" y="1544650"/>
              <a:ext cx="12192000" cy="12003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381000">
                      <a:srgbClr val="FF0000">
                        <a:alpha val="40000"/>
                      </a:srgb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Algorithm</a:t>
              </a:r>
              <a:endParaRPr lang="ko-KR" altLang="en-US" sz="7200" b="1" dirty="0">
                <a:solidFill>
                  <a:schemeClr val="bg1"/>
                </a:solidFill>
                <a:effectLst>
                  <a:glow rad="381000">
                    <a:srgbClr val="FF0000">
                      <a:alpha val="40000"/>
                    </a:srgb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FE250D5-3FE5-DDC0-8DDC-B85F74E7F3E9}"/>
              </a:ext>
            </a:extLst>
          </p:cNvPr>
          <p:cNvSpPr txBox="1"/>
          <p:nvPr/>
        </p:nvSpPr>
        <p:spPr>
          <a:xfrm>
            <a:off x="182947" y="1513295"/>
            <a:ext cx="115951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Search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Sorting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254000">
                    <a:srgbClr val="0000FF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Recursion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Backtracking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Greedy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Dynamic Programming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Pattern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Divide and Conquer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Mathematical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Geometric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Bitwise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Randomized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Branch and Bound</a:t>
            </a:r>
            <a:endParaRPr lang="ko-KR" altLang="en-US" sz="2400" b="1" dirty="0">
              <a:solidFill>
                <a:schemeClr val="bg1"/>
              </a:solidFill>
              <a:effectLst>
                <a:glow rad="127000">
                  <a:schemeClr val="tx1">
                    <a:alpha val="40000"/>
                  </a:schemeClr>
                </a:glo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457984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rgbClr val="F4B183"/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3. Recursion 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D425D54C-5395-A033-3CAD-7511C8C6FD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9309734"/>
              </p:ext>
            </p:extLst>
          </p:nvPr>
        </p:nvGraphicFramePr>
        <p:xfrm>
          <a:off x="177800" y="868119"/>
          <a:ext cx="9004300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43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5871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Recursion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함수가 자신을 직접 또는 간접적으로 호출하는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process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문제를 작은 하위 문제로 분해하여 해결하는 능력이며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각 하위 문제는 동일한 방식으로 해결될 수 있음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장점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복잡한 문제를 단순화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이해하기 쉬운 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메모리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성능 면에서 반복보다 효율성이 떨어짐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디버그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이해가 어려움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스택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오버플로우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발생 가능성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유형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Direct Recursion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Tail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Recursion 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다른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recursion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보다 최적화 될 수 있어 더 나은 것으로 간주됨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top to bottom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parameter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누적 값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(accumulated value)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전달하여 강제적으로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Tail Recursion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으로도 만들 수 있음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Head Recursion -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bottom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to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top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Tree Recursion 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재귀 함수가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번 이상 자신을 호출하는 경우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Linear Recursion: recursion function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 자신을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번만 호출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Nested Recursion 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재귀 함수 인자에 재귀 함수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Indirect Recursion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- 2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개 이상의 함수가 있을 수 있고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순환 방식으로 서로 호출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Recursion vs Iteration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Recursion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코드 크기가 작고 시간 복잡도가 문제되지 않을 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Iteration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코드 크기와 시간 복잡도 균형을 맞출 때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Recursion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시공간 복잡도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속도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메모리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overhead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면에서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Iteration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보다 성능이 떨어짐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Implicit Recursion: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명시적 재귀 호출을 하지 않고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자신을 호출할 때 발생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무한 간접 재귀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호출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2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번 이상 호출 등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717D7709-9ECA-9463-F317-60F070827F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1603628"/>
              </p:ext>
            </p:extLst>
          </p:nvPr>
        </p:nvGraphicFramePr>
        <p:xfrm>
          <a:off x="177800" y="4869511"/>
          <a:ext cx="1526321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632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3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9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3093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fun(int n) 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if (n &gt; 0) 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n &lt;&lt; " ";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fun(n - 1);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 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x = 3;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fun(x);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0;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3EF8679F-B38C-393B-78AF-01E85A64C343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4EA93A7-4190-115A-6E28-0FBA7E44C858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BB1D9EE2-A56E-4458-73E9-DB81960AB0BC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411E4BC6-E785-08CE-113D-BE34E1D2D269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088B6D58-13D4-D2BE-99B5-8235ED2A0B9E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1" name="그림 10">
            <a:extLst>
              <a:ext uri="{FF2B5EF4-FFF2-40B4-BE49-F238E27FC236}">
                <a16:creationId xmlns:a16="http://schemas.microsoft.com/office/drawing/2014/main" id="{A48CFA3E-8CEC-FAD6-87D6-7AD91E5514A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643AA5AD-1CE2-D79A-AFAD-EB8E4F044A2E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7001790-E814-C9B0-B984-9CF6BBC71E99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CE884667-4101-E08B-A838-9B1BDE71EAF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E4A3F739-2990-C9AB-3198-8255915602F7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34D10628-9EE0-CA6F-1562-954EE0562447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64275E0E-CC55-937D-65C5-B9DE7B606A88}"/>
              </a:ext>
            </a:extLst>
          </p:cNvPr>
          <p:cNvSpPr txBox="1"/>
          <p:nvPr/>
        </p:nvSpPr>
        <p:spPr>
          <a:xfrm>
            <a:off x="522932" y="5750043"/>
            <a:ext cx="126585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/>
              <a:t>Tail Recursion</a:t>
            </a:r>
            <a:endParaRPr lang="ko-KR" altLang="en-US" dirty="0"/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F8629711-0B43-0627-4C5B-2FC5B5F586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325781"/>
              </p:ext>
            </p:extLst>
          </p:nvPr>
        </p:nvGraphicFramePr>
        <p:xfrm>
          <a:off x="1862666" y="4869511"/>
          <a:ext cx="1526321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632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3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9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3093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fun(int n) 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if (n &gt; 0) 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fun(n - 1);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n &lt;&lt; " ";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 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x = 3;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fun(x);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0;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4C290EEE-F20E-7BE6-1924-73F6440CFEEA}"/>
              </a:ext>
            </a:extLst>
          </p:cNvPr>
          <p:cNvSpPr txBox="1"/>
          <p:nvPr/>
        </p:nvSpPr>
        <p:spPr>
          <a:xfrm>
            <a:off x="2123131" y="5750043"/>
            <a:ext cx="126585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/>
              <a:t>Head Recursion</a:t>
            </a:r>
            <a:endParaRPr lang="ko-KR" altLang="en-US" dirty="0"/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75E27DA3-EB7F-ACBA-E5E6-6D97471754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8397624"/>
              </p:ext>
            </p:extLst>
          </p:nvPr>
        </p:nvGraphicFramePr>
        <p:xfrm>
          <a:off x="3542448" y="4869511"/>
          <a:ext cx="1526321" cy="196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632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3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9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3093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fun(int n) 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if (n &gt; 0) 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n &lt;&lt; " ";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fun(n - 1);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fun(n - 1);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 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x = 3;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fun(x);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0;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6CD20860-F933-7968-E96F-0CA67C27FFEC}"/>
              </a:ext>
            </a:extLst>
          </p:cNvPr>
          <p:cNvSpPr txBox="1"/>
          <p:nvPr/>
        </p:nvSpPr>
        <p:spPr>
          <a:xfrm>
            <a:off x="3802913" y="5885446"/>
            <a:ext cx="126585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/>
              <a:t>Tree Recursion</a:t>
            </a:r>
            <a:endParaRPr lang="ko-KR" altLang="en-US" dirty="0"/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1479E960-F3E9-830E-5242-E17D35EFA5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4047326"/>
              </p:ext>
            </p:extLst>
          </p:nvPr>
        </p:nvGraphicFramePr>
        <p:xfrm>
          <a:off x="5222230" y="4869511"/>
          <a:ext cx="1684866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48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3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9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3093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fun(int n) 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if (n &gt; 100)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return n - 10;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fun(fun(n + 11));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 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r;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 = fun(95);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 " &lt;&lt; r;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0;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91B97C76-E3B1-8F13-42AB-632599C4FE71}"/>
              </a:ext>
            </a:extLst>
          </p:cNvPr>
          <p:cNvSpPr txBox="1"/>
          <p:nvPr/>
        </p:nvSpPr>
        <p:spPr>
          <a:xfrm>
            <a:off x="5794701" y="5750043"/>
            <a:ext cx="1265856" cy="369332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/>
              <a:t>Nested Recursion</a:t>
            </a:r>
            <a:endParaRPr lang="ko-KR" altLang="en-US" dirty="0"/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0D9F9CD5-057F-8E81-3424-644B802CD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090363"/>
              </p:ext>
            </p:extLst>
          </p:nvPr>
        </p:nvGraphicFramePr>
        <p:xfrm>
          <a:off x="9385258" y="868118"/>
          <a:ext cx="1684866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48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3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9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3093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funB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 n);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funA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 n) 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if (n &gt; 0) 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&lt;&lt;" "&lt;&lt; n;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funB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(n - 1);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funB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 n) 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if (n &gt; 1) 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&lt;&lt;" "&lt;&lt; n;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funA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(n / 2);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 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funA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(20);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0;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7CCD07FB-E91E-A43B-ACD0-96BE4E60687C}"/>
              </a:ext>
            </a:extLst>
          </p:cNvPr>
          <p:cNvSpPr txBox="1"/>
          <p:nvPr/>
        </p:nvSpPr>
        <p:spPr>
          <a:xfrm>
            <a:off x="10089619" y="2742604"/>
            <a:ext cx="994832" cy="369332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/>
              <a:t>Indirect Recursion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8081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5839296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연결리스트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포인터를 사용하여 연결되는 선형 데이터 구조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필요한 이유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Runtime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메모리 크기 할당 및 해제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삽입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삭제 용이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효율적 메모리 관리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유형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단일 연결리스트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이중 연결리스트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순환 연결리스트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응용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Stack,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Queue, Tree, Graph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구현하는데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LRU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캐시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메모리 관리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프로세스 스케줄링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네트워크 경로 등에서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배열과의 차이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runtim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메모리 할당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배열은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compile time)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순회로 데이터 접근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CB42FF5-5B4B-BDC2-B304-2414C280D4C7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509D34B-E0E8-90C7-BC3D-139F21F4F00F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7BFE464B-2009-7876-F909-B2039CC7F1D7}"/>
              </a:ext>
            </a:extLst>
          </p:cNvPr>
          <p:cNvSpPr/>
          <p:nvPr/>
        </p:nvSpPr>
        <p:spPr>
          <a:xfrm>
            <a:off x="0" y="0"/>
            <a:ext cx="12192000" cy="7732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137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Linked</a:t>
            </a:r>
            <a:r>
              <a:rPr lang="ko-KR" altLang="en-US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7CB05A4-438D-103B-371E-3FEB7550BB2D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C866BFF6-F8D2-87F6-4B91-1640838C0CD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FF68DF7B-4F14-3C3A-2405-DA2D37CAFA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BF060B97-4E71-1254-9DDA-B3A30BE3377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C37E2644-95DC-45C5-7410-58949F346C66}"/>
              </a:ext>
            </a:extLst>
          </p:cNvPr>
          <p:cNvSpPr txBox="1"/>
          <p:nvPr/>
        </p:nvSpPr>
        <p:spPr>
          <a:xfrm>
            <a:off x="7931608" y="2525090"/>
            <a:ext cx="1970401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1" dirty="0"/>
              <a:t>Temporary array</a:t>
            </a:r>
            <a:endParaRPr lang="ko-KR" altLang="en-US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B29DDCE-2257-5200-B6A9-6C68D3431AF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FFE"/>
              </a:clrFrom>
              <a:clrTo>
                <a:srgbClr val="FDFF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00572" y="1023397"/>
            <a:ext cx="5832475" cy="1322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03139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CE09C6-96BD-6CB3-E129-E9F8D675A7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>
            <a:extLst>
              <a:ext uri="{FF2B5EF4-FFF2-40B4-BE49-F238E27FC236}">
                <a16:creationId xmlns:a16="http://schemas.microsoft.com/office/drawing/2014/main" id="{3018249B-EAC9-45AE-3D83-55432436826C}"/>
              </a:ext>
            </a:extLst>
          </p:cNvPr>
          <p:cNvGrpSpPr/>
          <p:nvPr/>
        </p:nvGrpSpPr>
        <p:grpSpPr>
          <a:xfrm>
            <a:off x="0" y="0"/>
            <a:ext cx="12192000" cy="1368592"/>
            <a:chOff x="0" y="1453300"/>
            <a:chExt cx="12192000" cy="1373404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EDE3308D-678B-3ADE-5C31-E288486D3C7E}"/>
                </a:ext>
              </a:extLst>
            </p:cNvPr>
            <p:cNvSpPr/>
            <p:nvPr/>
          </p:nvSpPr>
          <p:spPr>
            <a:xfrm>
              <a:off x="0" y="1453300"/>
              <a:ext cx="12192000" cy="137340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FF480C4-28AA-B607-C6F2-F25947235373}"/>
                </a:ext>
              </a:extLst>
            </p:cNvPr>
            <p:cNvSpPr txBox="1"/>
            <p:nvPr/>
          </p:nvSpPr>
          <p:spPr>
            <a:xfrm>
              <a:off x="0" y="1544650"/>
              <a:ext cx="12192000" cy="12003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381000">
                      <a:srgbClr val="FF0000">
                        <a:alpha val="40000"/>
                      </a:srgb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Algorithm</a:t>
              </a:r>
              <a:endParaRPr lang="ko-KR" altLang="en-US" sz="7200" b="1" dirty="0">
                <a:solidFill>
                  <a:schemeClr val="bg1"/>
                </a:solidFill>
                <a:effectLst>
                  <a:glow rad="381000">
                    <a:srgbClr val="FF0000">
                      <a:alpha val="40000"/>
                    </a:srgb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BE8A568-8A60-5426-DBC9-80A3981E9E10}"/>
              </a:ext>
            </a:extLst>
          </p:cNvPr>
          <p:cNvSpPr txBox="1"/>
          <p:nvPr/>
        </p:nvSpPr>
        <p:spPr>
          <a:xfrm>
            <a:off x="182947" y="1513295"/>
            <a:ext cx="115951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Search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Sorting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Recursion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254000">
                    <a:srgbClr val="0000FF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Backtracking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Greedy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Dynamic Programming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Pattern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Divide and Conquer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Mathematical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Geometric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Bitwise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Randomized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Branch and Bound</a:t>
            </a:r>
            <a:endParaRPr lang="ko-KR" altLang="en-US" sz="2400" b="1" dirty="0">
              <a:solidFill>
                <a:schemeClr val="bg1"/>
              </a:solidFill>
              <a:effectLst>
                <a:glow rad="127000">
                  <a:schemeClr val="tx1">
                    <a:alpha val="40000"/>
                  </a:schemeClr>
                </a:glo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365873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4606A7-3CB4-C46A-B082-09888924E2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84B9EDE-9C16-E609-F3AF-75CACAF4A321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rgbClr val="F4B183"/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4. Backtracking 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D2CB6902-34F8-5DBC-81E1-44C139B31B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0192190"/>
              </p:ext>
            </p:extLst>
          </p:nvPr>
        </p:nvGraphicFramePr>
        <p:xfrm>
          <a:off x="177800" y="868119"/>
          <a:ext cx="6398098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9809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83099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Backtracking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계산 문제를 해결하기 위해 가능한 모든 조합을 검색하는 것을 고려하는 알고리즘 기술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유형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Decision Problem(a feasible solution)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Optimization Problem(best solution)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Enumeration Problem(all feasible solution)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601641B5-7D91-A856-8223-6DA722FF1605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FB48D29-74AB-1672-BB54-50E7632A0E07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3E6CDDC7-007F-8163-DBDA-D70F7B032507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A7AC7658-D37F-FE28-0C74-9BDFA391949B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E13321EB-465C-26B6-CC55-E9E8EDB92D6F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1" name="그림 10">
            <a:extLst>
              <a:ext uri="{FF2B5EF4-FFF2-40B4-BE49-F238E27FC236}">
                <a16:creationId xmlns:a16="http://schemas.microsoft.com/office/drawing/2014/main" id="{850CE3A3-EC0F-27DB-313F-9EAA651489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BA0CA175-C8B8-B518-767F-BF7F6F36A34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765CD592-674A-41AB-3A67-8DC3F1FFE359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BF958A20-53C8-C178-6C6A-231D104A927F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3F272898-315C-1CEF-D4B8-341982D00DD4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0E116D20-8425-BB85-DC21-BEC66DEED140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555433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066538-7A29-3C0C-3121-ECA33B90EF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DB7A7C62-29C9-88F9-4C26-7CF779A364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2957585"/>
              </p:ext>
            </p:extLst>
          </p:nvPr>
        </p:nvGraphicFramePr>
        <p:xfrm>
          <a:off x="9283813" y="932712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AB056CA3-DE97-B686-97DE-E95190C7C6C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rgbClr val="F4B183"/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4. Backtracking – Knight Tour 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E0BB1B3B-A47A-1A57-5BF5-644C7B8AE8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9901924"/>
              </p:ext>
            </p:extLst>
          </p:nvPr>
        </p:nvGraphicFramePr>
        <p:xfrm>
          <a:off x="177799" y="868119"/>
          <a:ext cx="6839017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90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83099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Knight Tour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Chess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Knight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 X M board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모든 점을 지나가는지 여부 확인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핵심 아이디어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Recursion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통해 이동할 다음 좌표를 검사해서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true/false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반환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가능한 좌표이면 이동 횟수 표시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아니면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-1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표시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Knight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8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방향으로 이동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오른쪽 표 참고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참고 사이트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https://en.wikipedia.org/wiki/Knight%27s_tour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BC04C558-23AA-9B66-3ECD-4195CC1E9C79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9247C61-5C08-1E80-A10C-308A30BACD95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5C3491D0-3A2C-929D-EAFD-EC7D1EB72431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39C46B88-3298-7A26-3485-2EE28E37BA32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CE58D1D7-23EF-15D9-4ABD-69B80E4EA44F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1" name="그림 10">
            <a:extLst>
              <a:ext uri="{FF2B5EF4-FFF2-40B4-BE49-F238E27FC236}">
                <a16:creationId xmlns:a16="http://schemas.microsoft.com/office/drawing/2014/main" id="{AE0D1384-83EE-6426-299C-9C7BCE06370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748B1AD9-BC31-7A99-B696-1925ECFDB4CB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D9ECD403-DC89-2BB1-75F5-F6C075DA7B7B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678BF61B-DC32-2DC4-D2A4-D47ED43A42B0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7A4601EF-7357-F06C-96B4-4BD165F03DB5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1B67E502-CD89-0E87-9518-4A2FB237B93B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8F272CF-727B-AA2F-77B3-1279588F9E92}"/>
              </a:ext>
            </a:extLst>
          </p:cNvPr>
          <p:cNvSpPr txBox="1"/>
          <p:nvPr/>
        </p:nvSpPr>
        <p:spPr>
          <a:xfrm>
            <a:off x="9185745" y="3429000"/>
            <a:ext cx="2646947" cy="553998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0000FF"/>
                </a:solidFill>
              </a:rPr>
              <a:t>Knight’s</a:t>
            </a:r>
          </a:p>
          <a:p>
            <a:pPr algn="ctr"/>
            <a:r>
              <a:rPr lang="en-US" altLang="ko-KR" b="1" dirty="0">
                <a:solidFill>
                  <a:srgbClr val="0000FF"/>
                </a:solidFill>
              </a:rPr>
              <a:t>movement direction</a:t>
            </a:r>
            <a:endParaRPr lang="ko-KR" altLang="en-US" b="1" dirty="0">
              <a:solidFill>
                <a:srgbClr val="0000FF"/>
              </a:solidFill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7794714B-40A5-4F7E-FF14-F1B2019063A2}"/>
              </a:ext>
            </a:extLst>
          </p:cNvPr>
          <p:cNvGrpSpPr/>
          <p:nvPr/>
        </p:nvGrpSpPr>
        <p:grpSpPr>
          <a:xfrm>
            <a:off x="9709202" y="1284580"/>
            <a:ext cx="1600148" cy="676828"/>
            <a:chOff x="9709202" y="1284580"/>
            <a:chExt cx="1600148" cy="676828"/>
          </a:xfrm>
        </p:grpSpPr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78E85E18-DA10-2276-692A-F997457178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96567" y="1670050"/>
              <a:ext cx="812783" cy="291358"/>
            </a:xfrm>
            <a:prstGeom prst="straightConnector1">
              <a:avLst/>
            </a:prstGeom>
            <a:ln w="381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DFEF77A7-6B59-34D4-15D2-E4971D3378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09218" y="1284580"/>
              <a:ext cx="419065" cy="658050"/>
            </a:xfrm>
            <a:prstGeom prst="straightConnector1">
              <a:avLst/>
            </a:prstGeom>
            <a:ln w="381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998F37D2-3B7E-2A96-5245-B7A13AA02E1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709202" y="1664086"/>
              <a:ext cx="812783" cy="291358"/>
            </a:xfrm>
            <a:prstGeom prst="straightConnector1">
              <a:avLst/>
            </a:prstGeom>
            <a:ln w="381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EFE3DEFB-DBBF-23F4-6A58-A063DD71AC6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096537" y="1292038"/>
              <a:ext cx="419065" cy="658050"/>
            </a:xfrm>
            <a:prstGeom prst="straightConnector1">
              <a:avLst/>
            </a:prstGeom>
            <a:ln w="381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99D18445-F488-6DFD-0E8D-01FE4A2CFB68}"/>
              </a:ext>
            </a:extLst>
          </p:cNvPr>
          <p:cNvGrpSpPr/>
          <p:nvPr/>
        </p:nvGrpSpPr>
        <p:grpSpPr>
          <a:xfrm flipV="1">
            <a:off x="9696493" y="2334950"/>
            <a:ext cx="1600148" cy="676828"/>
            <a:chOff x="9709202" y="1284580"/>
            <a:chExt cx="1600148" cy="676828"/>
          </a:xfrm>
        </p:grpSpPr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8FCDE9C0-9F55-B01D-8515-215B8B39C2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96567" y="1670050"/>
              <a:ext cx="812783" cy="291358"/>
            </a:xfrm>
            <a:prstGeom prst="straightConnector1">
              <a:avLst/>
            </a:prstGeom>
            <a:ln w="381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130ABC31-40B8-9CA1-FB59-DD0AEAB88B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09218" y="1284580"/>
              <a:ext cx="419065" cy="658050"/>
            </a:xfrm>
            <a:prstGeom prst="straightConnector1">
              <a:avLst/>
            </a:prstGeom>
            <a:ln w="381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BAC5435B-1F22-7C66-E9B5-93E6E9505D4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709202" y="1664086"/>
              <a:ext cx="812783" cy="291358"/>
            </a:xfrm>
            <a:prstGeom prst="straightConnector1">
              <a:avLst/>
            </a:prstGeom>
            <a:ln w="381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C14973F1-EAAD-17F6-55DE-32E17536472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096537" y="1292038"/>
              <a:ext cx="419065" cy="658050"/>
            </a:xfrm>
            <a:prstGeom prst="straightConnector1">
              <a:avLst/>
            </a:prstGeom>
            <a:ln w="381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6E9CFDCC-4DD0-B832-6DA6-128D57C878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2338986"/>
              </p:ext>
            </p:extLst>
          </p:nvPr>
        </p:nvGraphicFramePr>
        <p:xfrm>
          <a:off x="177799" y="2848700"/>
          <a:ext cx="4904339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04339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9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32269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const int SIZE = 6;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bool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IsSafeMovement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 x, int y, int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[SIZE][SIZE]){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(x&gt;=0 &amp;&amp; x&lt;SIZE &amp;&amp; y&gt;=0 &amp;&amp; y&lt;SIZE &amp;&amp;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[x][y] == -1);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PrintKnightTourArr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[SIZE][SIZE]){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for(int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=0;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&lt;SIZE;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for(int j=0; j&lt;SIZE;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j++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setw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(2) &lt;&lt;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][j] &lt;&lt; " 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bool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KnightTourLoop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 x, int y, int move, int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[SIZE][SIZE], int dx[8], int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dy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[8]){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if(move == SIZE * SIZE)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return true;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for(int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8;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int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x_next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x + dx[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int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y_next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y +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dy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if(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IsSafeMovement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x_next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y_next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x_next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][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y_next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= move;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if(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KnightTourLoop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x_next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y_next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move+1,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dx,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dy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return true;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else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x_next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][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y_next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= -1;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false;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849313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07EA05-6257-C6E2-DA0D-575F5C888C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EE7AE03-D27A-BC3D-DBE7-F371E5C8FB24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rgbClr val="F4B183"/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4. Backtracking – Rat in Maze 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D422B220-3FA5-ABE5-1BC0-0CEF3C1772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2286005"/>
              </p:ext>
            </p:extLst>
          </p:nvPr>
        </p:nvGraphicFramePr>
        <p:xfrm>
          <a:off x="177799" y="868119"/>
          <a:ext cx="6839017" cy="8309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90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83099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Rat in Maze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주어진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Maze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(0,0)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시작해서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(size-1, size-1)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까지의 경로 출력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핵심 아이디어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Knight Tour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유사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(Recursion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통한 다음 이동할 좌표에 대한 검사를 진행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B852437C-B890-78A4-6B03-049EFB41DD1D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B41738B-A2F9-06AD-94F0-0279D45D5747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070694FC-9C60-6B18-9954-3719D943B72F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F468890A-0AAB-D8B9-036D-5F2836D7C3E6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B0F1192D-964D-ECF4-8F40-90B17965DB80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1" name="그림 10">
            <a:extLst>
              <a:ext uri="{FF2B5EF4-FFF2-40B4-BE49-F238E27FC236}">
                <a16:creationId xmlns:a16="http://schemas.microsoft.com/office/drawing/2014/main" id="{43BD285B-07B4-2BD8-2CCD-B6A3B19E8EF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D018C637-DDA7-5AEB-5B7D-ACD0FCCE2C66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A1BAD1C7-56B7-91DF-0A02-808DA2EFF891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C4E2407E-94A2-C4BE-8C35-0A9C27122B56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4FD8C87C-BB02-C3CA-EE6C-44C2FC7652B3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180A7E4D-1385-73EC-802E-D5422CA4ACAB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339C896-06B7-DCE1-D785-B6D22A9103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816435"/>
              </p:ext>
            </p:extLst>
          </p:nvPr>
        </p:nvGraphicFramePr>
        <p:xfrm>
          <a:off x="9290139" y="917428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0798749-AAFD-AE6A-0286-F270BD2A2449}"/>
              </a:ext>
            </a:extLst>
          </p:cNvPr>
          <p:cNvSpPr txBox="1"/>
          <p:nvPr/>
        </p:nvSpPr>
        <p:spPr>
          <a:xfrm>
            <a:off x="9185745" y="3429000"/>
            <a:ext cx="2646947" cy="553998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0000FF"/>
                </a:solidFill>
              </a:rPr>
              <a:t>Rat’s</a:t>
            </a:r>
          </a:p>
          <a:p>
            <a:pPr algn="ctr"/>
            <a:r>
              <a:rPr lang="en-US" altLang="ko-KR" b="1" dirty="0">
                <a:solidFill>
                  <a:srgbClr val="0000FF"/>
                </a:solidFill>
              </a:rPr>
              <a:t>movement direction</a:t>
            </a:r>
            <a:endParaRPr lang="ko-KR" altLang="en-US" b="1" dirty="0">
              <a:solidFill>
                <a:srgbClr val="0000FF"/>
              </a:solidFill>
            </a:endParaRPr>
          </a:p>
        </p:txBody>
      </p:sp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58B26DF2-4D61-5A1E-FC46-8B879EF473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1679646"/>
              </p:ext>
            </p:extLst>
          </p:nvPr>
        </p:nvGraphicFramePr>
        <p:xfrm>
          <a:off x="177799" y="1971318"/>
          <a:ext cx="7237377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377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  <a:gridCol w="3403600">
                  <a:extLst>
                    <a:ext uri="{9D8B030D-6E8A-4147-A177-3AD203B41FA5}">
                      <a16:colId xmlns:a16="http://schemas.microsoft.com/office/drawing/2014/main" val="2530180893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9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9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32269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[4] = {1, 0, 0, -1};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dc[4] = {0, -1, 1, 0};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bool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IsValidPath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 r, int c, vector&lt;vector&lt;int&gt;&gt;&amp; maze){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size =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maze.size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r &gt;= 0 &amp;&amp; c &gt;= 0 &amp;&amp; r&lt;size &amp;&amp; c&lt;size &amp;&amp; maze[r][c];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bool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FindMazePath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 r, int c, vector&lt;vector&lt;int&gt;&gt;&amp; maze, vector&lt;vector&lt;int&gt;&gt;&amp; path, vector&lt;pair&lt;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int,int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&gt;&gt;&amp; sol){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size =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maze.size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if(r == size-1 &amp;&amp; c == size-1){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path[r][c] = 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return true;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maze[r][c] = 0, path[r][c] = 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for(int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=0;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&lt;4;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int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r_next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r +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int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c_next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c + dc[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if(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IsValidPath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r_next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c_next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maze)){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sol.push_back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({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r_next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c_next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if(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FindMazePath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r_next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c_next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maze, path, sol))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return true;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sol.pop_back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(), path[r][c]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false;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main(void){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vector&lt;vector&lt;int&gt;&gt; maze =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{1, 0, 0, 0},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{1, 1, 0, 1},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{1, 1, 0, 0},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{0, 1, 1, 1}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vector&lt;vector&lt;int&gt;&gt; path(4, vector&lt;int&gt;(4, 0));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vector&lt;pair&lt;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int,int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&gt;&gt; sol;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size =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maze.size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// Print Coordinate of Solution Path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sol.push_back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({0,0});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if(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FindMazePath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(0, 0, maze, path, sol)){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for(auto&amp;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: sol)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"(" &lt;&lt;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i.first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", " &lt;&lt;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i.second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")";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else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"Can't find solution\n";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// Print Path to text image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for(int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=0;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&lt;size;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for(int j=0; j&lt;size;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j++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path[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][j] &lt;&lt; " 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FDA896F1-16B3-1478-DC0D-5BA0E679A449}"/>
              </a:ext>
            </a:extLst>
          </p:cNvPr>
          <p:cNvCxnSpPr>
            <a:cxnSpLocks/>
          </p:cNvCxnSpPr>
          <p:nvPr/>
        </p:nvCxnSpPr>
        <p:spPr>
          <a:xfrm>
            <a:off x="10713756" y="2159796"/>
            <a:ext cx="167604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0AFC6194-F20A-0956-9EC7-574B88CDA710}"/>
              </a:ext>
            </a:extLst>
          </p:cNvPr>
          <p:cNvCxnSpPr>
            <a:cxnSpLocks/>
          </p:cNvCxnSpPr>
          <p:nvPr/>
        </p:nvCxnSpPr>
        <p:spPr>
          <a:xfrm flipH="1">
            <a:off x="10146490" y="2159796"/>
            <a:ext cx="167604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AC6BE38A-9999-F9A6-C479-C4B8FD0E8150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430124" y="2414962"/>
            <a:ext cx="167604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45C621E3-E9B9-1B08-A5B4-ED74C44B683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424217" y="1864629"/>
            <a:ext cx="167604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687296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D85684-43E1-49DE-1839-8952659199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BB818B3-ED36-837C-55D9-CE08411B1BEF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rgbClr val="F4B183"/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4. Backtracking – N Queen (1) 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F885C2D3-9881-7A8B-7645-C70ED0F2B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9926261"/>
              </p:ext>
            </p:extLst>
          </p:nvPr>
        </p:nvGraphicFramePr>
        <p:xfrm>
          <a:off x="177799" y="868119"/>
          <a:ext cx="6725552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2555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83099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N-Queen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Chess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Queen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을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 x N Board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서로 잡아먹지 못하게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개 놓기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Queen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은 가로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세로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대각선을 이동할 수 있음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세로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대각선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해당하는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cell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을 다 지우고 다음 행으로 이동한 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지워지지 않은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cell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queen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놓고 검사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반복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핵심 아이디어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한 행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한 열에는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queen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만 놓을 수 있음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Left diagonal/Right diagonal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특징을 이용하면 대각선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cell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대해 빠르게 처리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각 대각선을 확인하면 대각선에 해당하는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cell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같은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value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가짐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Queen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놓을 수 있으면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1(true),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아니면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0(false)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표시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주의사항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short-circuit evaluation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주의해야 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※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Short Circuit Evaluation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예를 들어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bool y, x = true;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일 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y = x || Function();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수행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y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true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할당되고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fucntion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실행이 되지 않음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Why?  ||(or)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연산에서 왼쪽 피연산자가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true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이면 결과도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true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이므로 오른쪽 피연산자 처리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00E33256-38B0-A6BD-3C24-BDCC002047DD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77912C9-093E-911A-0E1B-C82E4372F704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3D8FFF3-EA11-1349-0442-D7FA4BA5AAE8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38E2DF50-418A-6C56-0B6D-44D79E2CC007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7EEDD2E2-1BAF-D251-2D8B-72BD5473846F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1" name="그림 10">
            <a:extLst>
              <a:ext uri="{FF2B5EF4-FFF2-40B4-BE49-F238E27FC236}">
                <a16:creationId xmlns:a16="http://schemas.microsoft.com/office/drawing/2014/main" id="{0808D682-F4AB-85DD-1001-18345B5ED25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A8D8A365-190E-0D87-F9F4-DF15013B9663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DDC750CE-D570-C344-9926-37D1C716E087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542F75CF-65BE-50F6-C6C1-404FDC6228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6089165"/>
              </p:ext>
            </p:extLst>
          </p:nvPr>
        </p:nvGraphicFramePr>
        <p:xfrm>
          <a:off x="13669514" y="4166963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3BD250A5-F790-A699-FA8C-C60995215CB5}"/>
              </a:ext>
            </a:extLst>
          </p:cNvPr>
          <p:cNvSpPr txBox="1"/>
          <p:nvPr/>
        </p:nvSpPr>
        <p:spPr>
          <a:xfrm>
            <a:off x="12752509" y="3944910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BE54FF0C-333F-8ACD-7FAE-20A26B0F8B29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0405899-1552-5826-A1A6-51E4880A54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5770731"/>
              </p:ext>
            </p:extLst>
          </p:nvPr>
        </p:nvGraphicFramePr>
        <p:xfrm>
          <a:off x="14728996" y="603078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89" name="표 88">
            <a:extLst>
              <a:ext uri="{FF2B5EF4-FFF2-40B4-BE49-F238E27FC236}">
                <a16:creationId xmlns:a16="http://schemas.microsoft.com/office/drawing/2014/main" id="{F8377DDB-2823-E9DA-A911-A424B0CBDB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4892071"/>
              </p:ext>
            </p:extLst>
          </p:nvPr>
        </p:nvGraphicFramePr>
        <p:xfrm>
          <a:off x="7006258" y="868118"/>
          <a:ext cx="4899321" cy="541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932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32269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vector&lt;vector&lt;int&gt;&gt;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NQresult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PrintNQueen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(const vector&lt;vector&lt;int&gt;&gt;&amp; result)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for (const auto &amp;solution : result)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int size =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solution.size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for (int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size;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for (int j = 0; j &lt; size;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j++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 " &lt;&lt; (j == solution[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? "Q" : ".");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bool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NQueenLoop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(vector&lt;vector&lt;int&gt;&gt;&amp;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vector&lt;int&gt;&amp;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ld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vector&lt;int&gt;&amp;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rd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vector&lt;int&gt;&amp; col, int c){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size =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arr.size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if(c == size){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vector&lt;int&gt; v;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for(int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=0;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&lt;size;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for(int j=0; j&lt;size;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j++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if(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][j] == 1)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v.push_back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(j);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NQresult.push_back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return true;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bool res = false;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for(int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=0;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&lt;size;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if(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ld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i+c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!= 1 &amp;&amp;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rd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[i-c+size-1] != 1 &amp;&amp; col[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!= 1){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][c] = 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ld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i+c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=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rd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[i-c+size-1] = col[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= 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res =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NQueenLoop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ld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rd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col, c+1) || res;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][c]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ld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i+c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=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rd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[i-c+size-1] = col[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res;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bool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NQueen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 n){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vector&lt;vector&lt;int&gt;&gt;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(n, vector&lt;int&gt;(n, 0));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max_range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2*n-1;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vector&lt;int&gt;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ld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max_range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0);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vector&lt;int&gt;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rd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max_range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0);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vector&lt;int&gt; col(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max_range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0);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if(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NQueenLoop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ld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rd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col, 0) == false)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return false;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else{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PrintNQueen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NQresult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return true;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937333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DF0795-2FF1-5F54-9054-0E18753D7D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93B32DC-8D71-CF8B-6780-D65CD379F75B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rgbClr val="F4B183"/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4. Backtracking – N Queen (2) 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D127C040-2631-B55D-7E31-B0ECE51F0712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6387B2C-E25D-053B-3D48-C12C5D6ADC7F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817D6C54-E061-A95D-D2B9-464BA9116D08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E595F403-CDCB-A688-7687-E8E0635DA0CD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016C4DBE-02CA-F67F-81B7-3D9280C613C9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1" name="그림 10">
            <a:extLst>
              <a:ext uri="{FF2B5EF4-FFF2-40B4-BE49-F238E27FC236}">
                <a16:creationId xmlns:a16="http://schemas.microsoft.com/office/drawing/2014/main" id="{1024715A-5E04-C5CB-1BCD-429EDFD9B46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56EE5164-462E-40A8-3ECA-62DD284E17FD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42DB9CD5-2BA3-2F2D-20A4-D96827D9DAF7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DD11E3D3-C177-92BB-BBDB-FFA2A560E8D9}"/>
              </a:ext>
            </a:extLst>
          </p:cNvPr>
          <p:cNvGraphicFramePr>
            <a:graphicFrameLocks noGrp="1"/>
          </p:cNvGraphicFramePr>
          <p:nvPr/>
        </p:nvGraphicFramePr>
        <p:xfrm>
          <a:off x="13669514" y="4166963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3E555207-DC7B-0511-701D-6D73F6E9A577}"/>
              </a:ext>
            </a:extLst>
          </p:cNvPr>
          <p:cNvSpPr txBox="1"/>
          <p:nvPr/>
        </p:nvSpPr>
        <p:spPr>
          <a:xfrm>
            <a:off x="12752509" y="3944910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31F4A855-4DEB-470A-8779-4101A836D62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B20E6EF-BB1B-4D56-1076-1A2CCE34DB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6569949"/>
              </p:ext>
            </p:extLst>
          </p:nvPr>
        </p:nvGraphicFramePr>
        <p:xfrm>
          <a:off x="12884135" y="4981771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0" name="표 49">
            <a:extLst>
              <a:ext uri="{FF2B5EF4-FFF2-40B4-BE49-F238E27FC236}">
                <a16:creationId xmlns:a16="http://schemas.microsoft.com/office/drawing/2014/main" id="{CA2EDD36-61FE-7A61-E9A0-A0FF8A6C2E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0075088"/>
              </p:ext>
            </p:extLst>
          </p:nvPr>
        </p:nvGraphicFramePr>
        <p:xfrm>
          <a:off x="1333056" y="1581333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ko-KR" altLang="en-US" sz="11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id="{AB6794F6-2C7F-76E8-7F6A-B49D53BBE0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1511145"/>
              </p:ext>
            </p:extLst>
          </p:nvPr>
        </p:nvGraphicFramePr>
        <p:xfrm>
          <a:off x="5643107" y="1593846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ko-KR" altLang="en-US" sz="11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815CD483-F36E-A995-7F67-FDA91B430403}"/>
              </a:ext>
            </a:extLst>
          </p:cNvPr>
          <p:cNvCxnSpPr>
            <a:cxnSpLocks/>
          </p:cNvCxnSpPr>
          <p:nvPr/>
        </p:nvCxnSpPr>
        <p:spPr>
          <a:xfrm flipV="1">
            <a:off x="1143452" y="1361903"/>
            <a:ext cx="898080" cy="89808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2E5E02A4-ECAD-AA64-2518-962E706D6B5A}"/>
              </a:ext>
            </a:extLst>
          </p:cNvPr>
          <p:cNvCxnSpPr>
            <a:cxnSpLocks/>
          </p:cNvCxnSpPr>
          <p:nvPr/>
        </p:nvCxnSpPr>
        <p:spPr>
          <a:xfrm flipV="1">
            <a:off x="1143452" y="1361903"/>
            <a:ext cx="1334827" cy="1334827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10DF31E1-E369-4AC2-4B51-8EFBA4609AF1}"/>
              </a:ext>
            </a:extLst>
          </p:cNvPr>
          <p:cNvCxnSpPr>
            <a:cxnSpLocks/>
          </p:cNvCxnSpPr>
          <p:nvPr/>
        </p:nvCxnSpPr>
        <p:spPr>
          <a:xfrm flipV="1">
            <a:off x="1143452" y="1361903"/>
            <a:ext cx="1843456" cy="1843456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269D12A7-81B9-0D63-B3A4-A6127D063F2C}"/>
              </a:ext>
            </a:extLst>
          </p:cNvPr>
          <p:cNvCxnSpPr>
            <a:cxnSpLocks/>
          </p:cNvCxnSpPr>
          <p:nvPr/>
        </p:nvCxnSpPr>
        <p:spPr>
          <a:xfrm flipH="1" flipV="1">
            <a:off x="6450989" y="1374416"/>
            <a:ext cx="1760247" cy="1760247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E24DAF4A-8D27-9D9D-3EAB-E99F26919F93}"/>
              </a:ext>
            </a:extLst>
          </p:cNvPr>
          <p:cNvCxnSpPr>
            <a:cxnSpLocks/>
          </p:cNvCxnSpPr>
          <p:nvPr/>
        </p:nvCxnSpPr>
        <p:spPr>
          <a:xfrm flipH="1" flipV="1">
            <a:off x="6874552" y="1374416"/>
            <a:ext cx="1336684" cy="1336684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B9382921-5E6C-B232-A48E-31ED27B9BE9F}"/>
              </a:ext>
            </a:extLst>
          </p:cNvPr>
          <p:cNvCxnSpPr>
            <a:cxnSpLocks/>
          </p:cNvCxnSpPr>
          <p:nvPr/>
        </p:nvCxnSpPr>
        <p:spPr>
          <a:xfrm flipH="1" flipV="1">
            <a:off x="7356609" y="1374416"/>
            <a:ext cx="854627" cy="854627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B2E3DFFA-D6B9-2C7F-0960-8884DF0CC211}"/>
              </a:ext>
            </a:extLst>
          </p:cNvPr>
          <p:cNvSpPr txBox="1"/>
          <p:nvPr/>
        </p:nvSpPr>
        <p:spPr>
          <a:xfrm>
            <a:off x="1192611" y="4093042"/>
            <a:ext cx="2646947" cy="553998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0000FF"/>
                </a:solidFill>
              </a:rPr>
              <a:t>Number of</a:t>
            </a:r>
          </a:p>
          <a:p>
            <a:pPr algn="ctr"/>
            <a:r>
              <a:rPr lang="en-US" altLang="ko-KR" b="1" dirty="0">
                <a:solidFill>
                  <a:srgbClr val="0000FF"/>
                </a:solidFill>
              </a:rPr>
              <a:t> Left Diagonal: 2N-1</a:t>
            </a: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16218B0D-12D4-7D02-1781-41702BE58716}"/>
              </a:ext>
            </a:extLst>
          </p:cNvPr>
          <p:cNvCxnSpPr>
            <a:cxnSpLocks/>
          </p:cNvCxnSpPr>
          <p:nvPr/>
        </p:nvCxnSpPr>
        <p:spPr>
          <a:xfrm rot="5400000">
            <a:off x="261830" y="1840063"/>
            <a:ext cx="125982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614E1B6C-8DC2-5676-E71C-F7FE00D47DA9}"/>
              </a:ext>
            </a:extLst>
          </p:cNvPr>
          <p:cNvCxnSpPr>
            <a:cxnSpLocks/>
          </p:cNvCxnSpPr>
          <p:nvPr/>
        </p:nvCxnSpPr>
        <p:spPr>
          <a:xfrm>
            <a:off x="873134" y="1210152"/>
            <a:ext cx="116839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B552AD0E-7865-6551-EA9E-951E09031702}"/>
              </a:ext>
            </a:extLst>
          </p:cNvPr>
          <p:cNvSpPr txBox="1"/>
          <p:nvPr/>
        </p:nvSpPr>
        <p:spPr>
          <a:xfrm>
            <a:off x="970730" y="868118"/>
            <a:ext cx="9732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col(y)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FEDC3C4-ABBC-F69A-3FF8-7A40728A1358}"/>
              </a:ext>
            </a:extLst>
          </p:cNvPr>
          <p:cNvSpPr txBox="1"/>
          <p:nvPr/>
        </p:nvSpPr>
        <p:spPr>
          <a:xfrm>
            <a:off x="0" y="1636528"/>
            <a:ext cx="9732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row(x)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758F349-6290-44A3-DF0B-A675CB6561A2}"/>
              </a:ext>
            </a:extLst>
          </p:cNvPr>
          <p:cNvSpPr txBox="1"/>
          <p:nvPr/>
        </p:nvSpPr>
        <p:spPr>
          <a:xfrm>
            <a:off x="5496659" y="4093042"/>
            <a:ext cx="3060675" cy="553998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0000FF"/>
                </a:solidFill>
              </a:rPr>
              <a:t>Number of</a:t>
            </a:r>
          </a:p>
          <a:p>
            <a:pPr algn="ctr"/>
            <a:r>
              <a:rPr lang="en-US" altLang="ko-KR" b="1" dirty="0">
                <a:solidFill>
                  <a:srgbClr val="0000FF"/>
                </a:solidFill>
              </a:rPr>
              <a:t> Right Diagonal: 2N-1</a:t>
            </a:r>
            <a:endParaRPr lang="ko-KR" altLang="en-US" b="1" dirty="0">
              <a:solidFill>
                <a:srgbClr val="0000FF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092C6ED-1D73-1214-4323-A2705B440A1B}"/>
              </a:ext>
            </a:extLst>
          </p:cNvPr>
          <p:cNvSpPr txBox="1"/>
          <p:nvPr/>
        </p:nvSpPr>
        <p:spPr>
          <a:xfrm>
            <a:off x="2620167" y="868118"/>
            <a:ext cx="2646947" cy="43088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rgbClr val="00B0F0"/>
                </a:solidFill>
              </a:rPr>
              <a:t>N X N matrix</a:t>
            </a:r>
            <a:endParaRPr lang="ko-KR" altLang="en-US" sz="2800" b="1" dirty="0">
              <a:solidFill>
                <a:srgbClr val="00B0F0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AA092E6-D666-53AB-AF9C-336917E53606}"/>
              </a:ext>
            </a:extLst>
          </p:cNvPr>
          <p:cNvSpPr txBox="1"/>
          <p:nvPr/>
        </p:nvSpPr>
        <p:spPr>
          <a:xfrm>
            <a:off x="536687" y="4733908"/>
            <a:ext cx="4251874" cy="83099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Value: </a:t>
            </a:r>
            <a:r>
              <a:rPr lang="en-US" altLang="ko-KR" b="1" dirty="0" err="1">
                <a:solidFill>
                  <a:srgbClr val="FF0000"/>
                </a:solidFill>
              </a:rPr>
              <a:t>row+col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285750" indent="-285750" algn="ctr">
              <a:buFont typeface="Wingdings" panose="05000000000000000000" pitchFamily="2" charset="2"/>
              <a:buChar char="è"/>
            </a:pPr>
            <a:r>
              <a:rPr lang="en-US" altLang="ko-KR" b="1" dirty="0">
                <a:solidFill>
                  <a:srgbClr val="FF0000"/>
                </a:solidFill>
                <a:sym typeface="Wingdings" panose="05000000000000000000" pitchFamily="2" charset="2"/>
              </a:rPr>
              <a:t>(2N-1) = Size of </a:t>
            </a:r>
            <a:r>
              <a:rPr lang="en-US" altLang="ko-KR" b="1" dirty="0" err="1">
                <a:solidFill>
                  <a:srgbClr val="FF0000"/>
                </a:solidFill>
                <a:sym typeface="Wingdings" panose="05000000000000000000" pitchFamily="2" charset="2"/>
              </a:rPr>
              <a:t>ld</a:t>
            </a:r>
            <a:r>
              <a:rPr lang="en-US" altLang="ko-KR" b="1" dirty="0">
                <a:solidFill>
                  <a:srgbClr val="FF0000"/>
                </a:solidFill>
                <a:sym typeface="Wingdings" panose="05000000000000000000" pitchFamily="2" charset="2"/>
              </a:rPr>
              <a:t> array</a:t>
            </a:r>
          </a:p>
          <a:p>
            <a:pPr marL="285750" indent="-285750" algn="ctr">
              <a:buFont typeface="Wingdings" panose="05000000000000000000" pitchFamily="2" charset="2"/>
              <a:buChar char="è"/>
            </a:pPr>
            <a:r>
              <a:rPr lang="en-US" altLang="ko-KR" b="1" dirty="0">
                <a:solidFill>
                  <a:srgbClr val="FF0000"/>
                </a:solidFill>
                <a:sym typeface="Wingdings" panose="05000000000000000000" pitchFamily="2" charset="2"/>
              </a:rPr>
              <a:t>Value = Index of </a:t>
            </a:r>
            <a:r>
              <a:rPr lang="en-US" altLang="ko-KR" b="1" dirty="0" err="1">
                <a:solidFill>
                  <a:srgbClr val="FF0000"/>
                </a:solidFill>
                <a:sym typeface="Wingdings" panose="05000000000000000000" pitchFamily="2" charset="2"/>
              </a:rPr>
              <a:t>ld</a:t>
            </a:r>
            <a:r>
              <a:rPr lang="en-US" altLang="ko-KR" b="1" dirty="0">
                <a:solidFill>
                  <a:srgbClr val="FF0000"/>
                </a:solidFill>
                <a:sym typeface="Wingdings" panose="05000000000000000000" pitchFamily="2" charset="2"/>
              </a:rPr>
              <a:t>[2N-1]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787EA19-E8F4-AD73-C70B-9F6BC02FDE1B}"/>
              </a:ext>
            </a:extLst>
          </p:cNvPr>
          <p:cNvSpPr txBox="1"/>
          <p:nvPr/>
        </p:nvSpPr>
        <p:spPr>
          <a:xfrm>
            <a:off x="5080954" y="4733908"/>
            <a:ext cx="3625427" cy="83099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Value: row-col+N-1</a:t>
            </a:r>
          </a:p>
          <a:p>
            <a:pPr marL="285750" indent="-285750" algn="ctr">
              <a:buFont typeface="Wingdings" panose="05000000000000000000" pitchFamily="2" charset="2"/>
              <a:buChar char="è"/>
            </a:pPr>
            <a:r>
              <a:rPr lang="en-US" altLang="ko-KR" b="1" dirty="0">
                <a:solidFill>
                  <a:srgbClr val="FF0000"/>
                </a:solidFill>
                <a:sym typeface="Wingdings" panose="05000000000000000000" pitchFamily="2" charset="2"/>
              </a:rPr>
              <a:t>(2N-1) =</a:t>
            </a:r>
            <a:r>
              <a:rPr lang="ko-KR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b="1" dirty="0">
                <a:solidFill>
                  <a:srgbClr val="FF0000"/>
                </a:solidFill>
                <a:sym typeface="Wingdings" panose="05000000000000000000" pitchFamily="2" charset="2"/>
              </a:rPr>
              <a:t>Size of </a:t>
            </a:r>
            <a:r>
              <a:rPr lang="en-US" altLang="ko-KR" b="1" dirty="0" err="1">
                <a:solidFill>
                  <a:srgbClr val="FF0000"/>
                </a:solidFill>
                <a:sym typeface="Wingdings" panose="05000000000000000000" pitchFamily="2" charset="2"/>
              </a:rPr>
              <a:t>rd</a:t>
            </a:r>
            <a:r>
              <a:rPr lang="en-US" altLang="ko-KR" b="1" dirty="0">
                <a:solidFill>
                  <a:srgbClr val="FF0000"/>
                </a:solidFill>
                <a:sym typeface="Wingdings" panose="05000000000000000000" pitchFamily="2" charset="2"/>
              </a:rPr>
              <a:t> array</a:t>
            </a:r>
          </a:p>
          <a:p>
            <a:pPr algn="ctr"/>
            <a:r>
              <a:rPr lang="en-US" altLang="ko-KR" b="1" dirty="0">
                <a:solidFill>
                  <a:srgbClr val="FF0000"/>
                </a:solidFill>
                <a:sym typeface="Wingdings" panose="05000000000000000000" pitchFamily="2" charset="2"/>
              </a:rPr>
              <a:t> Value = Index of </a:t>
            </a:r>
            <a:r>
              <a:rPr lang="en-US" altLang="ko-KR" b="1" dirty="0" err="1">
                <a:solidFill>
                  <a:srgbClr val="FF0000"/>
                </a:solidFill>
                <a:sym typeface="Wingdings" panose="05000000000000000000" pitchFamily="2" charset="2"/>
              </a:rPr>
              <a:t>rd</a:t>
            </a:r>
            <a:r>
              <a:rPr lang="en-US" altLang="ko-KR" b="1" dirty="0">
                <a:solidFill>
                  <a:srgbClr val="FF0000"/>
                </a:solidFill>
                <a:sym typeface="Wingdings" panose="05000000000000000000" pitchFamily="2" charset="2"/>
              </a:rPr>
              <a:t>[2N-1]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9F0CB4C3-2734-642A-F722-F79C8D9E3F87}"/>
              </a:ext>
            </a:extLst>
          </p:cNvPr>
          <p:cNvCxnSpPr>
            <a:cxnSpLocks/>
          </p:cNvCxnSpPr>
          <p:nvPr/>
        </p:nvCxnSpPr>
        <p:spPr>
          <a:xfrm rot="5400000">
            <a:off x="4718668" y="1874069"/>
            <a:ext cx="125982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5EE2F32A-E000-F519-2BE5-C85A34CABD86}"/>
              </a:ext>
            </a:extLst>
          </p:cNvPr>
          <p:cNvCxnSpPr>
            <a:cxnSpLocks/>
          </p:cNvCxnSpPr>
          <p:nvPr/>
        </p:nvCxnSpPr>
        <p:spPr>
          <a:xfrm>
            <a:off x="5329972" y="1244158"/>
            <a:ext cx="116839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0AD6C1A-635A-C690-B8CB-4D792B06DF89}"/>
              </a:ext>
            </a:extLst>
          </p:cNvPr>
          <p:cNvSpPr txBox="1"/>
          <p:nvPr/>
        </p:nvSpPr>
        <p:spPr>
          <a:xfrm>
            <a:off x="5427568" y="902124"/>
            <a:ext cx="9732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col(y)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5FA583F-2666-99BA-8AA7-644D48D252E3}"/>
              </a:ext>
            </a:extLst>
          </p:cNvPr>
          <p:cNvSpPr txBox="1"/>
          <p:nvPr/>
        </p:nvSpPr>
        <p:spPr>
          <a:xfrm>
            <a:off x="4456838" y="1670534"/>
            <a:ext cx="9732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row(x)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7354588A-20C6-F57C-DE1E-3B1E6A5B543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V="1">
            <a:off x="7157447" y="2504311"/>
            <a:ext cx="3553929" cy="498532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EEA384C4-DDB9-A4AA-3E8E-C9DA00B35FAA}"/>
              </a:ext>
            </a:extLst>
          </p:cNvPr>
          <p:cNvSpPr txBox="1"/>
          <p:nvPr/>
        </p:nvSpPr>
        <p:spPr>
          <a:xfrm>
            <a:off x="8928850" y="2229043"/>
            <a:ext cx="341958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/>
              <a:t>Max index(2N-2)</a:t>
            </a:r>
            <a:r>
              <a:rPr lang="ko-KR" altLang="en-US" b="1" dirty="0"/>
              <a:t> 배열 </a:t>
            </a:r>
            <a:r>
              <a:rPr lang="en-US" altLang="ko-KR" b="1" dirty="0"/>
              <a:t>2</a:t>
            </a:r>
            <a:r>
              <a:rPr lang="ko-KR" altLang="en-US" b="1" dirty="0"/>
              <a:t>개</a:t>
            </a:r>
            <a:endParaRPr lang="en-US" altLang="ko-KR" b="1" dirty="0"/>
          </a:p>
          <a:p>
            <a:pPr algn="ctr"/>
            <a:r>
              <a:rPr lang="en-US" altLang="ko-KR" b="1" dirty="0"/>
              <a:t>+</a:t>
            </a:r>
          </a:p>
          <a:p>
            <a:pPr algn="ctr"/>
            <a:r>
              <a:rPr lang="en-US" altLang="ko-KR" b="1" dirty="0"/>
              <a:t>col[N] </a:t>
            </a:r>
            <a:r>
              <a:rPr lang="ko-KR" altLang="en-US" b="1" dirty="0"/>
              <a:t>배열 </a:t>
            </a:r>
            <a:r>
              <a:rPr lang="en-US" altLang="ko-KR" b="1" dirty="0"/>
              <a:t>1</a:t>
            </a:r>
            <a:r>
              <a:rPr lang="ko-KR" altLang="en-US" b="1" dirty="0"/>
              <a:t>개</a:t>
            </a:r>
            <a:endParaRPr lang="en-US" altLang="ko-KR" b="1" dirty="0"/>
          </a:p>
          <a:p>
            <a:pPr algn="ctr"/>
            <a:r>
              <a:rPr lang="ko-KR" altLang="en-US" b="1" dirty="0"/>
              <a:t> </a:t>
            </a:r>
            <a:r>
              <a:rPr lang="en-US" altLang="ko-KR" b="1" dirty="0">
                <a:sym typeface="Wingdings" panose="05000000000000000000" pitchFamily="2" charset="2"/>
              </a:rPr>
              <a:t> </a:t>
            </a:r>
            <a:r>
              <a:rPr lang="ko-KR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공간 복잡도 감소</a:t>
            </a:r>
            <a:endParaRPr lang="en-US" altLang="ko-KR" b="1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algn="ctr"/>
            <a:r>
              <a:rPr lang="en-US" altLang="ko-KR" b="1" dirty="0">
                <a:solidFill>
                  <a:srgbClr val="FF0000"/>
                </a:solidFill>
                <a:sym typeface="Wingdings" panose="05000000000000000000" pitchFamily="2" charset="2"/>
              </a:rPr>
              <a:t>(O(N</a:t>
            </a:r>
            <a:r>
              <a:rPr lang="en-US" altLang="ko-KR" b="1" baseline="30000" dirty="0">
                <a:solidFill>
                  <a:srgbClr val="FF0000"/>
                </a:solidFill>
                <a:sym typeface="Wingdings" panose="05000000000000000000" pitchFamily="2" charset="2"/>
              </a:rPr>
              <a:t>2</a:t>
            </a:r>
            <a:r>
              <a:rPr lang="en-US" altLang="ko-KR" b="1" dirty="0">
                <a:solidFill>
                  <a:srgbClr val="FF0000"/>
                </a:solidFill>
                <a:sym typeface="Wingdings" panose="05000000000000000000" pitchFamily="2" charset="2"/>
              </a:rPr>
              <a:t>)  O(N))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291043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0B31B0-CED0-5CDD-F6C8-B5C91FA1D3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>
            <a:extLst>
              <a:ext uri="{FF2B5EF4-FFF2-40B4-BE49-F238E27FC236}">
                <a16:creationId xmlns:a16="http://schemas.microsoft.com/office/drawing/2014/main" id="{5EF0A774-AC9F-1909-0843-6C384452C17A}"/>
              </a:ext>
            </a:extLst>
          </p:cNvPr>
          <p:cNvGrpSpPr/>
          <p:nvPr/>
        </p:nvGrpSpPr>
        <p:grpSpPr>
          <a:xfrm>
            <a:off x="0" y="0"/>
            <a:ext cx="12192000" cy="1368592"/>
            <a:chOff x="0" y="1453300"/>
            <a:chExt cx="12192000" cy="1373404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D3639A75-0254-60B2-8792-58AADCF5F1D4}"/>
                </a:ext>
              </a:extLst>
            </p:cNvPr>
            <p:cNvSpPr/>
            <p:nvPr/>
          </p:nvSpPr>
          <p:spPr>
            <a:xfrm>
              <a:off x="0" y="1453300"/>
              <a:ext cx="12192000" cy="137340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04FE64E-71E7-EA1C-F0AB-8E18BCB6C126}"/>
                </a:ext>
              </a:extLst>
            </p:cNvPr>
            <p:cNvSpPr txBox="1"/>
            <p:nvPr/>
          </p:nvSpPr>
          <p:spPr>
            <a:xfrm>
              <a:off x="0" y="1544650"/>
              <a:ext cx="12192000" cy="12003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381000">
                      <a:srgbClr val="FF0000">
                        <a:alpha val="40000"/>
                      </a:srgb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Algorithm</a:t>
              </a:r>
              <a:endParaRPr lang="ko-KR" altLang="en-US" sz="7200" b="1" dirty="0">
                <a:solidFill>
                  <a:schemeClr val="bg1"/>
                </a:solidFill>
                <a:effectLst>
                  <a:glow rad="381000">
                    <a:srgbClr val="FF0000">
                      <a:alpha val="40000"/>
                    </a:srgb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6447CEE-A6F0-8789-C138-A221DF32DF90}"/>
              </a:ext>
            </a:extLst>
          </p:cNvPr>
          <p:cNvSpPr txBox="1"/>
          <p:nvPr/>
        </p:nvSpPr>
        <p:spPr>
          <a:xfrm>
            <a:off x="182947" y="1513295"/>
            <a:ext cx="115951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Search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Sorting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Recursion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Backtracking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254000">
                    <a:srgbClr val="0000FF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Greedy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Dynamic Programming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Pattern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Divide and Conquer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Mathematical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Geometric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Bitwise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Randomized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Branch and Bound</a:t>
            </a:r>
            <a:endParaRPr lang="ko-KR" altLang="en-US" sz="2400" b="1" dirty="0">
              <a:solidFill>
                <a:schemeClr val="bg1"/>
              </a:solidFill>
              <a:effectLst>
                <a:glow rad="127000">
                  <a:schemeClr val="tx1">
                    <a:alpha val="40000"/>
                  </a:schemeClr>
                </a:glo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77727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511BF3-1AD5-F69F-1233-3930658771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A03F457D-AE28-569C-E060-612A6D703C05}"/>
              </a:ext>
            </a:extLst>
          </p:cNvPr>
          <p:cNvGraphicFramePr>
            <a:graphicFrameLocks noGrp="1"/>
          </p:cNvGraphicFramePr>
          <p:nvPr/>
        </p:nvGraphicFramePr>
        <p:xfrm>
          <a:off x="5593752" y="3182536"/>
          <a:ext cx="2872393" cy="2400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239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315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9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216879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9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5DB40C7B-4639-F5AD-3446-7C475EBF1E0E}"/>
              </a:ext>
            </a:extLst>
          </p:cNvPr>
          <p:cNvGraphicFramePr>
            <a:graphicFrameLocks noGrp="1"/>
          </p:cNvGraphicFramePr>
          <p:nvPr/>
        </p:nvGraphicFramePr>
        <p:xfrm>
          <a:off x="125127" y="868118"/>
          <a:ext cx="7091647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9164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8466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Quick Sort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요소를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pivot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으로 선택하고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pivot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기준 작은 값을 왼쪽으로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pivot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보다 큰 값을 오른쪽으로 배치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(pivot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보다 현재 요소가 작으면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swap  pivot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보다 작은 값이 연속이면 쓸데없는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swap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반복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쉬운 이해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방법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핵심 아이디어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pivot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보다 작은 값은 왼쪽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큰 값은 오른쪽 이동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요소 이동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-&gt;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배열 분할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반복하는데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 과정을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Tree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형태로 생각해보면 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결국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요소 이동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-&gt;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배열 분할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과정과 재귀 호출을 하면서 자동으로 정렬이 진행됨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재귀 호출 진행 중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배열의 크기가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일 때 정렬이 완료 된다고 생각하면 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분할 정복 알고리즘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대규모 데이터세트에 효율적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오버헤드 낮음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적은 메모리 필요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작은 데이터세트에 부적합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안정적 알고리즘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 ■□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Time complexity = worst case: O(n</a:t>
                      </a:r>
                      <a:r>
                        <a:rPr lang="en-US" altLang="ko-KR" sz="1200" b="1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), average case: O(n log n)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C5EFBD8D-E5BA-1736-8DEE-28E4EB67F35D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827B7BA-CD77-140B-75D7-BFEFFF2EB1EB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FA0D7EFB-C69F-F793-1C55-5C56468A4BA8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6341F3BB-B535-4F0C-259C-EE575634311E}"/>
              </a:ext>
            </a:extLst>
          </p:cNvPr>
          <p:cNvSpPr/>
          <p:nvPr/>
        </p:nvSpPr>
        <p:spPr>
          <a:xfrm>
            <a:off x="0" y="0"/>
            <a:ext cx="12192000" cy="77324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F13243-286A-0582-5B01-13E599CB1EEF}"/>
              </a:ext>
            </a:extLst>
          </p:cNvPr>
          <p:cNvSpPr txBox="1"/>
          <p:nvPr/>
        </p:nvSpPr>
        <p:spPr>
          <a:xfrm>
            <a:off x="0" y="-57750"/>
            <a:ext cx="1137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Greedy –  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8674AD7-959F-FB42-25F0-7654992D4C09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078DB130-0332-FA19-D280-DBF15BEDD402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90540DC1-A0D0-CFCD-7605-4413874A7D9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C15F3C63-BF2C-14A4-F112-7F4687410FC2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34D4932-155B-6DB0-1461-0F16A8FDF5F7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F1317BD2-6400-FF5D-8627-175C7AFEAE30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9FC869BE-AA00-FB87-750F-B5BB2DA41735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2EABF8F6-C398-8028-33D4-5ECD329F924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AFC43189-8214-5442-D7F2-A598FE7BF6A8}"/>
              </a:ext>
            </a:extLst>
          </p:cNvPr>
          <p:cNvGraphicFramePr>
            <a:graphicFrameLocks noGrp="1"/>
          </p:cNvGraphicFramePr>
          <p:nvPr/>
        </p:nvGraphicFramePr>
        <p:xfrm>
          <a:off x="125127" y="3182536"/>
          <a:ext cx="2631406" cy="251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14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3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9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3093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Partition(int *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low, int high){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pivot =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[high];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low;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for (int j = low; j &lt;= high;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j++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if 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[j] &lt; pivot)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Swap(&amp;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++], &amp;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[j]);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Swap(&amp;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], &amp;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[high]);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QuickSort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 *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low, int high){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if (low &lt; high){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int pi = Partition(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low, high);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QuickSort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low, pi - 1);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QuickSort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pi + 1, high);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0CC793C2-6E3E-6B36-A080-DDFAF95DC62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644153" y="1006618"/>
            <a:ext cx="3521176" cy="5632270"/>
          </a:xfrm>
          <a:prstGeom prst="rect">
            <a:avLst/>
          </a:prstGeom>
        </p:spPr>
      </p:pic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694D78A-BA79-7FFE-8C91-CD5202A4BDDF}"/>
              </a:ext>
            </a:extLst>
          </p:cNvPr>
          <p:cNvGraphicFramePr>
            <a:graphicFrameLocks noGrp="1"/>
          </p:cNvGraphicFramePr>
          <p:nvPr/>
        </p:nvGraphicFramePr>
        <p:xfrm>
          <a:off x="2859440" y="3182536"/>
          <a:ext cx="2631406" cy="251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14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3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9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3093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Partition(int *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low, int high){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pivot =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[low];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high;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for(int j = high; j &gt; low; j--)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if(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[j] &gt; pivot)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Swap(&amp;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[j], &amp;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--]);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Swap(&amp;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[low], &amp;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QuickSort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 *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low, int high){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if (low &lt; high){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int pi = Partition(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low, high);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QuickSort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low, pi - 1);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QuickSort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pi + 1, high);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25" name="직사각형 24">
            <a:extLst>
              <a:ext uri="{FF2B5EF4-FFF2-40B4-BE49-F238E27FC236}">
                <a16:creationId xmlns:a16="http://schemas.microsoft.com/office/drawing/2014/main" id="{64098EDF-F49C-14D3-5141-EC81A80800C7}"/>
              </a:ext>
            </a:extLst>
          </p:cNvPr>
          <p:cNvSpPr/>
          <p:nvPr/>
        </p:nvSpPr>
        <p:spPr>
          <a:xfrm>
            <a:off x="6560458" y="3616960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4A05C86-CF3B-6177-BA59-F19B7663F862}"/>
              </a:ext>
            </a:extLst>
          </p:cNvPr>
          <p:cNvSpPr/>
          <p:nvPr/>
        </p:nvSpPr>
        <p:spPr>
          <a:xfrm>
            <a:off x="6698549" y="3616960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BC4E703-2A5F-84BD-2689-E5078E93FEC8}"/>
              </a:ext>
            </a:extLst>
          </p:cNvPr>
          <p:cNvSpPr/>
          <p:nvPr/>
        </p:nvSpPr>
        <p:spPr>
          <a:xfrm>
            <a:off x="6836640" y="3616960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AD72B1F-843A-6594-3B8E-DCA567083465}"/>
              </a:ext>
            </a:extLst>
          </p:cNvPr>
          <p:cNvSpPr/>
          <p:nvPr/>
        </p:nvSpPr>
        <p:spPr>
          <a:xfrm>
            <a:off x="6974731" y="3616960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10E2C27-0EC6-9DA4-CEB4-D129ECB6FF27}"/>
              </a:ext>
            </a:extLst>
          </p:cNvPr>
          <p:cNvSpPr/>
          <p:nvPr/>
        </p:nvSpPr>
        <p:spPr>
          <a:xfrm>
            <a:off x="7112822" y="3616960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A1FEE66-1BC9-2258-BD5A-72F5F8883ED4}"/>
              </a:ext>
            </a:extLst>
          </p:cNvPr>
          <p:cNvSpPr/>
          <p:nvPr/>
        </p:nvSpPr>
        <p:spPr>
          <a:xfrm>
            <a:off x="7250913" y="3616960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C1E7847-F507-19E0-D084-C7A1AF6B026F}"/>
              </a:ext>
            </a:extLst>
          </p:cNvPr>
          <p:cNvSpPr/>
          <p:nvPr/>
        </p:nvSpPr>
        <p:spPr>
          <a:xfrm>
            <a:off x="7389004" y="3616960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984C02D-A3AC-F814-4268-701B3C08E9B7}"/>
              </a:ext>
            </a:extLst>
          </p:cNvPr>
          <p:cNvSpPr/>
          <p:nvPr/>
        </p:nvSpPr>
        <p:spPr>
          <a:xfrm>
            <a:off x="7527097" y="3616960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BDB2F33C-697A-5131-C740-180F932CD0CB}"/>
              </a:ext>
            </a:extLst>
          </p:cNvPr>
          <p:cNvGrpSpPr/>
          <p:nvPr/>
        </p:nvGrpSpPr>
        <p:grpSpPr>
          <a:xfrm>
            <a:off x="7838878" y="3432753"/>
            <a:ext cx="627268" cy="368413"/>
            <a:chOff x="7822464" y="3379113"/>
            <a:chExt cx="627268" cy="368413"/>
          </a:xfrm>
        </p:grpSpPr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72DDF6A9-994A-7E7A-2DE7-5FEBE9EEBB80}"/>
                </a:ext>
              </a:extLst>
            </p:cNvPr>
            <p:cNvGrpSpPr/>
            <p:nvPr/>
          </p:nvGrpSpPr>
          <p:grpSpPr>
            <a:xfrm>
              <a:off x="7822464" y="3379113"/>
              <a:ext cx="521461" cy="215444"/>
              <a:chOff x="7822464" y="3379113"/>
              <a:chExt cx="521461" cy="215444"/>
            </a:xfrm>
          </p:grpSpPr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B9D30847-1007-0E8F-79F0-3C4DA600B349}"/>
                  </a:ext>
                </a:extLst>
              </p:cNvPr>
              <p:cNvSpPr/>
              <p:nvPr/>
            </p:nvSpPr>
            <p:spPr>
              <a:xfrm>
                <a:off x="7822464" y="3432835"/>
                <a:ext cx="108000" cy="108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6C17ACD-0BCB-CFE0-9004-439948B5E400}"/>
                  </a:ext>
                </a:extLst>
              </p:cNvPr>
              <p:cNvSpPr txBox="1"/>
              <p:nvPr/>
            </p:nvSpPr>
            <p:spPr>
              <a:xfrm>
                <a:off x="7872649" y="3379113"/>
                <a:ext cx="471276" cy="21544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800" b="1" dirty="0"/>
                  <a:t>pivot</a:t>
                </a:r>
                <a:endParaRPr lang="ko-KR" altLang="en-US" sz="800" b="1" dirty="0"/>
              </a:p>
            </p:txBody>
          </p:sp>
        </p:grp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2C99CA53-4466-FB6F-FC04-D1358794D729}"/>
                </a:ext>
              </a:extLst>
            </p:cNvPr>
            <p:cNvGrpSpPr/>
            <p:nvPr/>
          </p:nvGrpSpPr>
          <p:grpSpPr>
            <a:xfrm>
              <a:off x="7822464" y="3532082"/>
              <a:ext cx="627268" cy="215444"/>
              <a:chOff x="7822464" y="3498997"/>
              <a:chExt cx="627268" cy="215444"/>
            </a:xfrm>
          </p:grpSpPr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F9B17046-2B6D-32A6-DC9A-2B9D4013D65B}"/>
                  </a:ext>
                </a:extLst>
              </p:cNvPr>
              <p:cNvSpPr/>
              <p:nvPr/>
            </p:nvSpPr>
            <p:spPr>
              <a:xfrm>
                <a:off x="7822464" y="3552719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24C9B24-00CC-054E-99AA-D9C01FF2476D}"/>
                  </a:ext>
                </a:extLst>
              </p:cNvPr>
              <p:cNvSpPr txBox="1"/>
              <p:nvPr/>
            </p:nvSpPr>
            <p:spPr>
              <a:xfrm>
                <a:off x="7872649" y="3498997"/>
                <a:ext cx="577083" cy="21544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800" b="1" dirty="0"/>
                  <a:t>element</a:t>
                </a:r>
                <a:endParaRPr lang="ko-KR" altLang="en-US" sz="800" b="1" dirty="0"/>
              </a:p>
            </p:txBody>
          </p:sp>
        </p:grp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78029D0F-7266-4041-B9B8-0498922F4B28}"/>
              </a:ext>
            </a:extLst>
          </p:cNvPr>
          <p:cNvGrpSpPr/>
          <p:nvPr/>
        </p:nvGrpSpPr>
        <p:grpSpPr>
          <a:xfrm>
            <a:off x="7539111" y="4020228"/>
            <a:ext cx="384184" cy="108000"/>
            <a:chOff x="7539111" y="4020228"/>
            <a:chExt cx="384184" cy="108000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9E094DBB-D96A-12D8-F284-9D88C6D6EC3E}"/>
                </a:ext>
              </a:extLst>
            </p:cNvPr>
            <p:cNvSpPr/>
            <p:nvPr/>
          </p:nvSpPr>
          <p:spPr>
            <a:xfrm>
              <a:off x="7539111" y="4020228"/>
              <a:ext cx="108000" cy="108000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BC173394-7CB8-70DE-D2B1-CDAD37409BF3}"/>
                </a:ext>
              </a:extLst>
            </p:cNvPr>
            <p:cNvSpPr/>
            <p:nvPr/>
          </p:nvSpPr>
          <p:spPr>
            <a:xfrm>
              <a:off x="7677202" y="4020228"/>
              <a:ext cx="108000" cy="1080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CE851A58-9621-2415-08E3-AAB3D5F72814}"/>
                </a:ext>
              </a:extLst>
            </p:cNvPr>
            <p:cNvSpPr/>
            <p:nvPr/>
          </p:nvSpPr>
          <p:spPr>
            <a:xfrm>
              <a:off x="7815295" y="4020228"/>
              <a:ext cx="108000" cy="108000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629B9318-482B-1703-A32E-AF66E66AE758}"/>
              </a:ext>
            </a:extLst>
          </p:cNvPr>
          <p:cNvSpPr/>
          <p:nvPr/>
        </p:nvSpPr>
        <p:spPr>
          <a:xfrm>
            <a:off x="5877568" y="4385836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357F89CB-41A9-B4FE-754B-435D9401F088}"/>
              </a:ext>
            </a:extLst>
          </p:cNvPr>
          <p:cNvSpPr/>
          <p:nvPr/>
        </p:nvSpPr>
        <p:spPr>
          <a:xfrm>
            <a:off x="6015659" y="4385836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CFB00037-1FC3-417A-C9ED-F7BE4D035270}"/>
              </a:ext>
            </a:extLst>
          </p:cNvPr>
          <p:cNvSpPr/>
          <p:nvPr/>
        </p:nvSpPr>
        <p:spPr>
          <a:xfrm>
            <a:off x="6716324" y="4381895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AD8E475A-89E3-A501-3B19-F82973B90450}"/>
              </a:ext>
            </a:extLst>
          </p:cNvPr>
          <p:cNvSpPr/>
          <p:nvPr/>
        </p:nvSpPr>
        <p:spPr>
          <a:xfrm>
            <a:off x="6854415" y="4381895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26D5852C-D233-FC18-1405-034B803BF77A}"/>
              </a:ext>
            </a:extLst>
          </p:cNvPr>
          <p:cNvSpPr/>
          <p:nvPr/>
        </p:nvSpPr>
        <p:spPr>
          <a:xfrm>
            <a:off x="7113264" y="4758978"/>
            <a:ext cx="108000" cy="108000"/>
          </a:xfrm>
          <a:prstGeom prst="rect">
            <a:avLst/>
          </a:prstGeom>
          <a:solidFill>
            <a:srgbClr val="92D050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6C2D8E55-03DC-62C1-48CD-C736BF8C8D42}"/>
              </a:ext>
            </a:extLst>
          </p:cNvPr>
          <p:cNvCxnSpPr/>
          <p:nvPr/>
        </p:nvCxnSpPr>
        <p:spPr>
          <a:xfrm>
            <a:off x="7166822" y="3724960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B7C26398-9B65-8B45-882A-3B44F0AA5725}"/>
              </a:ext>
            </a:extLst>
          </p:cNvPr>
          <p:cNvCxnSpPr>
            <a:cxnSpLocks/>
            <a:endCxn id="74" idx="0"/>
          </p:cNvCxnSpPr>
          <p:nvPr/>
        </p:nvCxnSpPr>
        <p:spPr>
          <a:xfrm>
            <a:off x="7593111" y="4128228"/>
            <a:ext cx="763" cy="630750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9828FE65-49C9-1760-D7E6-E595D3A8484B}"/>
              </a:ext>
            </a:extLst>
          </p:cNvPr>
          <p:cNvCxnSpPr>
            <a:cxnSpLocks/>
            <a:endCxn id="75" idx="0"/>
          </p:cNvCxnSpPr>
          <p:nvPr/>
        </p:nvCxnSpPr>
        <p:spPr>
          <a:xfrm>
            <a:off x="7730020" y="4128228"/>
            <a:ext cx="1945" cy="630750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FA93155D-7456-E019-5FC6-658263708E44}"/>
              </a:ext>
            </a:extLst>
          </p:cNvPr>
          <p:cNvCxnSpPr>
            <a:cxnSpLocks/>
            <a:stCxn id="50" idx="2"/>
            <a:endCxn id="76" idx="0"/>
          </p:cNvCxnSpPr>
          <p:nvPr/>
        </p:nvCxnSpPr>
        <p:spPr>
          <a:xfrm>
            <a:off x="7869295" y="4128228"/>
            <a:ext cx="763" cy="630750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E35D76B2-696E-9259-EEFE-3343DC5630F9}"/>
              </a:ext>
            </a:extLst>
          </p:cNvPr>
          <p:cNvGrpSpPr/>
          <p:nvPr/>
        </p:nvGrpSpPr>
        <p:grpSpPr>
          <a:xfrm>
            <a:off x="7539874" y="4758978"/>
            <a:ext cx="384184" cy="108000"/>
            <a:chOff x="7539111" y="4020228"/>
            <a:chExt cx="384184" cy="108000"/>
          </a:xfrm>
          <a:solidFill>
            <a:srgbClr val="92D050"/>
          </a:solidFill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33671009-4E9F-9C44-FEF4-0A89AA1DFB80}"/>
                </a:ext>
              </a:extLst>
            </p:cNvPr>
            <p:cNvSpPr/>
            <p:nvPr/>
          </p:nvSpPr>
          <p:spPr>
            <a:xfrm>
              <a:off x="7539111" y="4020228"/>
              <a:ext cx="108000" cy="108000"/>
            </a:xfrm>
            <a:prstGeom prst="rect">
              <a:avLst/>
            </a:prstGeom>
            <a:grpFill/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A091284C-AD2B-707F-C0F5-03242A9D0B24}"/>
                </a:ext>
              </a:extLst>
            </p:cNvPr>
            <p:cNvSpPr/>
            <p:nvPr/>
          </p:nvSpPr>
          <p:spPr>
            <a:xfrm>
              <a:off x="7677202" y="4020228"/>
              <a:ext cx="108000" cy="108000"/>
            </a:xfrm>
            <a:prstGeom prst="rect">
              <a:avLst/>
            </a:prstGeom>
            <a:grpFill/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3D1E041A-C7AE-52C8-F549-701013A79557}"/>
                </a:ext>
              </a:extLst>
            </p:cNvPr>
            <p:cNvSpPr/>
            <p:nvPr/>
          </p:nvSpPr>
          <p:spPr>
            <a:xfrm>
              <a:off x="7815295" y="4020228"/>
              <a:ext cx="108000" cy="108000"/>
            </a:xfrm>
            <a:prstGeom prst="rect">
              <a:avLst/>
            </a:prstGeom>
            <a:grpFill/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984EB095-903A-6684-18DC-8185BD423283}"/>
              </a:ext>
            </a:extLst>
          </p:cNvPr>
          <p:cNvSpPr/>
          <p:nvPr/>
        </p:nvSpPr>
        <p:spPr>
          <a:xfrm>
            <a:off x="6716324" y="4758978"/>
            <a:ext cx="108000" cy="108000"/>
          </a:xfrm>
          <a:prstGeom prst="rect">
            <a:avLst/>
          </a:prstGeom>
          <a:solidFill>
            <a:srgbClr val="92D050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2CF69697-575D-BF75-EA07-6C65FC6D972A}"/>
              </a:ext>
            </a:extLst>
          </p:cNvPr>
          <p:cNvSpPr/>
          <p:nvPr/>
        </p:nvSpPr>
        <p:spPr>
          <a:xfrm>
            <a:off x="6854415" y="4758978"/>
            <a:ext cx="108000" cy="108000"/>
          </a:xfrm>
          <a:prstGeom prst="rect">
            <a:avLst/>
          </a:prstGeom>
          <a:solidFill>
            <a:srgbClr val="92D050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8F77DE60-EA92-9C40-D911-E160F94038F8}"/>
              </a:ext>
            </a:extLst>
          </p:cNvPr>
          <p:cNvSpPr/>
          <p:nvPr/>
        </p:nvSpPr>
        <p:spPr>
          <a:xfrm>
            <a:off x="5877568" y="4758978"/>
            <a:ext cx="108000" cy="108000"/>
          </a:xfrm>
          <a:prstGeom prst="rect">
            <a:avLst/>
          </a:prstGeom>
          <a:solidFill>
            <a:srgbClr val="92D050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A2E2F8DF-7A1C-58FF-479A-3C538AA37862}"/>
              </a:ext>
            </a:extLst>
          </p:cNvPr>
          <p:cNvSpPr/>
          <p:nvPr/>
        </p:nvSpPr>
        <p:spPr>
          <a:xfrm>
            <a:off x="6015659" y="4758978"/>
            <a:ext cx="108000" cy="108000"/>
          </a:xfrm>
          <a:prstGeom prst="rect">
            <a:avLst/>
          </a:prstGeom>
          <a:solidFill>
            <a:srgbClr val="92D050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FD969E55-3ED3-289A-A755-72AA3891949B}"/>
              </a:ext>
            </a:extLst>
          </p:cNvPr>
          <p:cNvCxnSpPr>
            <a:cxnSpLocks/>
            <a:stCxn id="56" idx="2"/>
            <a:endCxn id="85" idx="0"/>
          </p:cNvCxnSpPr>
          <p:nvPr/>
        </p:nvCxnSpPr>
        <p:spPr>
          <a:xfrm>
            <a:off x="6770324" y="4489895"/>
            <a:ext cx="0" cy="269083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D60A445F-13E0-3775-3C60-EF3218F6D447}"/>
              </a:ext>
            </a:extLst>
          </p:cNvPr>
          <p:cNvCxnSpPr>
            <a:cxnSpLocks/>
            <a:stCxn id="57" idx="2"/>
            <a:endCxn id="86" idx="0"/>
          </p:cNvCxnSpPr>
          <p:nvPr/>
        </p:nvCxnSpPr>
        <p:spPr>
          <a:xfrm>
            <a:off x="6908415" y="4489895"/>
            <a:ext cx="0" cy="269083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5AE1E0A7-B075-5B6E-1283-0CC58AD1BD85}"/>
              </a:ext>
            </a:extLst>
          </p:cNvPr>
          <p:cNvCxnSpPr>
            <a:cxnSpLocks/>
            <a:stCxn id="55" idx="2"/>
            <a:endCxn id="89" idx="0"/>
          </p:cNvCxnSpPr>
          <p:nvPr/>
        </p:nvCxnSpPr>
        <p:spPr>
          <a:xfrm>
            <a:off x="6069659" y="4493836"/>
            <a:ext cx="0" cy="265142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67F2EFE4-5BD3-BC6C-025A-39A394F53056}"/>
              </a:ext>
            </a:extLst>
          </p:cNvPr>
          <p:cNvCxnSpPr>
            <a:cxnSpLocks/>
            <a:stCxn id="54" idx="2"/>
            <a:endCxn id="88" idx="0"/>
          </p:cNvCxnSpPr>
          <p:nvPr/>
        </p:nvCxnSpPr>
        <p:spPr>
          <a:xfrm>
            <a:off x="5931568" y="4493836"/>
            <a:ext cx="0" cy="265142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3A253BDC-95C5-3ED4-33A6-DB4ADBF815AF}"/>
              </a:ext>
            </a:extLst>
          </p:cNvPr>
          <p:cNvSpPr txBox="1"/>
          <p:nvPr/>
        </p:nvSpPr>
        <p:spPr>
          <a:xfrm>
            <a:off x="5868751" y="3555170"/>
            <a:ext cx="577083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800" b="1" dirty="0">
                <a:solidFill>
                  <a:srgbClr val="FF0000"/>
                </a:solidFill>
              </a:rPr>
              <a:t>Initial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5A98EDF7-4FD1-6A66-6763-E260DC2514FE}"/>
              </a:ext>
            </a:extLst>
          </p:cNvPr>
          <p:cNvSpPr txBox="1"/>
          <p:nvPr/>
        </p:nvSpPr>
        <p:spPr>
          <a:xfrm>
            <a:off x="6510861" y="4906249"/>
            <a:ext cx="946402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800" b="1" dirty="0">
                <a:solidFill>
                  <a:srgbClr val="0000FF"/>
                </a:solidFill>
              </a:rPr>
              <a:t>Sorted Array</a:t>
            </a:r>
            <a:endParaRPr lang="ko-KR" altLang="en-US" sz="800" b="1" dirty="0">
              <a:solidFill>
                <a:srgbClr val="0000FF"/>
              </a:solidFill>
            </a:endParaRPr>
          </a:p>
        </p:txBody>
      </p: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0FE8D7A5-B2B5-5563-6416-96A2CDE51B6C}"/>
              </a:ext>
            </a:extLst>
          </p:cNvPr>
          <p:cNvCxnSpPr>
            <a:cxnSpLocks/>
          </p:cNvCxnSpPr>
          <p:nvPr/>
        </p:nvCxnSpPr>
        <p:spPr>
          <a:xfrm>
            <a:off x="7443056" y="3772223"/>
            <a:ext cx="286964" cy="194734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CF49575A-6C51-C838-2C9F-77FF71A96403}"/>
              </a:ext>
            </a:extLst>
          </p:cNvPr>
          <p:cNvCxnSpPr>
            <a:cxnSpLocks/>
          </p:cNvCxnSpPr>
          <p:nvPr/>
        </p:nvCxnSpPr>
        <p:spPr>
          <a:xfrm>
            <a:off x="7250913" y="3772223"/>
            <a:ext cx="39587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ADC2E836-C0F7-A751-6FC6-9A0F8785CA05}"/>
              </a:ext>
            </a:extLst>
          </p:cNvPr>
          <p:cNvCxnSpPr>
            <a:cxnSpLocks/>
          </p:cNvCxnSpPr>
          <p:nvPr/>
        </p:nvCxnSpPr>
        <p:spPr>
          <a:xfrm>
            <a:off x="7527420" y="3966957"/>
            <a:ext cx="39587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id="{553EA0F9-3C6D-5746-E4C9-8A4734E878D8}"/>
              </a:ext>
            </a:extLst>
          </p:cNvPr>
          <p:cNvCxnSpPr>
            <a:cxnSpLocks/>
          </p:cNvCxnSpPr>
          <p:nvPr/>
        </p:nvCxnSpPr>
        <p:spPr>
          <a:xfrm>
            <a:off x="6560458" y="3772223"/>
            <a:ext cx="52811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2B543128-C728-CE74-D8D2-B86B71C8C39A}"/>
              </a:ext>
            </a:extLst>
          </p:cNvPr>
          <p:cNvCxnSpPr>
            <a:cxnSpLocks/>
          </p:cNvCxnSpPr>
          <p:nvPr/>
        </p:nvCxnSpPr>
        <p:spPr>
          <a:xfrm flipH="1">
            <a:off x="6435214" y="3772223"/>
            <a:ext cx="383557" cy="194734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>
            <a:extLst>
              <a:ext uri="{FF2B5EF4-FFF2-40B4-BE49-F238E27FC236}">
                <a16:creationId xmlns:a16="http://schemas.microsoft.com/office/drawing/2014/main" id="{D04F14E9-75DD-E0B3-E668-0AECB21C5634}"/>
              </a:ext>
            </a:extLst>
          </p:cNvPr>
          <p:cNvCxnSpPr>
            <a:cxnSpLocks/>
          </p:cNvCxnSpPr>
          <p:nvPr/>
        </p:nvCxnSpPr>
        <p:spPr>
          <a:xfrm>
            <a:off x="6171154" y="3966957"/>
            <a:ext cx="52811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" name="그룹 132">
            <a:extLst>
              <a:ext uri="{FF2B5EF4-FFF2-40B4-BE49-F238E27FC236}">
                <a16:creationId xmlns:a16="http://schemas.microsoft.com/office/drawing/2014/main" id="{64A35CBC-1722-025A-E6C7-D7B46E5EDB4D}"/>
              </a:ext>
            </a:extLst>
          </p:cNvPr>
          <p:cNvGrpSpPr/>
          <p:nvPr/>
        </p:nvGrpSpPr>
        <p:grpSpPr>
          <a:xfrm>
            <a:off x="6174600" y="4020228"/>
            <a:ext cx="522273" cy="108000"/>
            <a:chOff x="6174600" y="4024039"/>
            <a:chExt cx="522273" cy="108000"/>
          </a:xfrm>
        </p:grpSpPr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8317BB9A-C5C1-0603-A36D-81F60AE13712}"/>
                </a:ext>
              </a:extLst>
            </p:cNvPr>
            <p:cNvSpPr/>
            <p:nvPr/>
          </p:nvSpPr>
          <p:spPr>
            <a:xfrm>
              <a:off x="6174600" y="4024039"/>
              <a:ext cx="108000" cy="108000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55752D02-D30D-4F6A-8065-D5794D85EFB9}"/>
                </a:ext>
              </a:extLst>
            </p:cNvPr>
            <p:cNvSpPr/>
            <p:nvPr/>
          </p:nvSpPr>
          <p:spPr>
            <a:xfrm>
              <a:off x="6312691" y="4024039"/>
              <a:ext cx="108000" cy="108000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65A97FD5-BE9A-6A83-AF24-BB8262BCCE65}"/>
                </a:ext>
              </a:extLst>
            </p:cNvPr>
            <p:cNvSpPr/>
            <p:nvPr/>
          </p:nvSpPr>
          <p:spPr>
            <a:xfrm>
              <a:off x="6450782" y="4024039"/>
              <a:ext cx="108000" cy="108000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6824057D-036F-9BE1-507F-8EB27121E477}"/>
                </a:ext>
              </a:extLst>
            </p:cNvPr>
            <p:cNvSpPr/>
            <p:nvPr/>
          </p:nvSpPr>
          <p:spPr>
            <a:xfrm>
              <a:off x="6588873" y="4024039"/>
              <a:ext cx="108000" cy="108000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id="{81439229-82A3-890A-0F38-B9067B6C4298}"/>
              </a:ext>
            </a:extLst>
          </p:cNvPr>
          <p:cNvCxnSpPr>
            <a:cxnSpLocks/>
          </p:cNvCxnSpPr>
          <p:nvPr/>
        </p:nvCxnSpPr>
        <p:spPr>
          <a:xfrm>
            <a:off x="6710671" y="4314091"/>
            <a:ext cx="25174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DCD5BF1C-FE0C-9C5E-3A94-466BFDEA6FA4}"/>
              </a:ext>
            </a:extLst>
          </p:cNvPr>
          <p:cNvCxnSpPr>
            <a:cxnSpLocks/>
          </p:cNvCxnSpPr>
          <p:nvPr/>
        </p:nvCxnSpPr>
        <p:spPr>
          <a:xfrm>
            <a:off x="5877568" y="4314091"/>
            <a:ext cx="25174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CA524A91-26ED-EBEF-089C-965510BB77D9}"/>
              </a:ext>
            </a:extLst>
          </p:cNvPr>
          <p:cNvCxnSpPr>
            <a:cxnSpLocks/>
          </p:cNvCxnSpPr>
          <p:nvPr/>
        </p:nvCxnSpPr>
        <p:spPr>
          <a:xfrm flipH="1">
            <a:off x="5993132" y="4205453"/>
            <a:ext cx="441306" cy="113955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화살표 연결선 139">
            <a:extLst>
              <a:ext uri="{FF2B5EF4-FFF2-40B4-BE49-F238E27FC236}">
                <a16:creationId xmlns:a16="http://schemas.microsoft.com/office/drawing/2014/main" id="{337A03F5-D16C-17A8-31D4-B958C7EB7C81}"/>
              </a:ext>
            </a:extLst>
          </p:cNvPr>
          <p:cNvCxnSpPr>
            <a:cxnSpLocks/>
          </p:cNvCxnSpPr>
          <p:nvPr/>
        </p:nvCxnSpPr>
        <p:spPr>
          <a:xfrm>
            <a:off x="6420691" y="4205453"/>
            <a:ext cx="415852" cy="106906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B2F52F4F-D1BB-950C-D41F-5DB8F4E16E2A}"/>
              </a:ext>
            </a:extLst>
          </p:cNvPr>
          <p:cNvCxnSpPr>
            <a:cxnSpLocks/>
          </p:cNvCxnSpPr>
          <p:nvPr/>
        </p:nvCxnSpPr>
        <p:spPr>
          <a:xfrm>
            <a:off x="6171154" y="4205777"/>
            <a:ext cx="52811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994BBD00-E6CC-EB13-986A-8DDA95639269}"/>
              </a:ext>
            </a:extLst>
          </p:cNvPr>
          <p:cNvSpPr/>
          <p:nvPr/>
        </p:nvSpPr>
        <p:spPr>
          <a:xfrm>
            <a:off x="758757" y="1006618"/>
            <a:ext cx="10953345" cy="52774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Modifying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595660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C3F9B4-FF6A-600B-D5A5-A21A27DE2C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>
            <a:extLst>
              <a:ext uri="{FF2B5EF4-FFF2-40B4-BE49-F238E27FC236}">
                <a16:creationId xmlns:a16="http://schemas.microsoft.com/office/drawing/2014/main" id="{1BF2D28F-632C-F5A2-36BD-C83F7C30EAF8}"/>
              </a:ext>
            </a:extLst>
          </p:cNvPr>
          <p:cNvGrpSpPr/>
          <p:nvPr/>
        </p:nvGrpSpPr>
        <p:grpSpPr>
          <a:xfrm>
            <a:off x="0" y="0"/>
            <a:ext cx="12192000" cy="1368592"/>
            <a:chOff x="0" y="1453300"/>
            <a:chExt cx="12192000" cy="1373404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25774A54-56E0-07FE-0255-C2A8F10B496A}"/>
                </a:ext>
              </a:extLst>
            </p:cNvPr>
            <p:cNvSpPr/>
            <p:nvPr/>
          </p:nvSpPr>
          <p:spPr>
            <a:xfrm>
              <a:off x="0" y="1453300"/>
              <a:ext cx="12192000" cy="137340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DA6CB95-18C3-2353-57DA-BF6686135BD5}"/>
                </a:ext>
              </a:extLst>
            </p:cNvPr>
            <p:cNvSpPr txBox="1"/>
            <p:nvPr/>
          </p:nvSpPr>
          <p:spPr>
            <a:xfrm>
              <a:off x="0" y="1544650"/>
              <a:ext cx="12192000" cy="12003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381000">
                      <a:srgbClr val="FF0000">
                        <a:alpha val="40000"/>
                      </a:srgb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Algorithm</a:t>
              </a:r>
              <a:endParaRPr lang="ko-KR" altLang="en-US" sz="7200" b="1" dirty="0">
                <a:solidFill>
                  <a:schemeClr val="bg1"/>
                </a:solidFill>
                <a:effectLst>
                  <a:glow rad="381000">
                    <a:srgbClr val="FF0000">
                      <a:alpha val="40000"/>
                    </a:srgb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04E35FB-BCD2-6AD7-0F20-DCB22B8168B4}"/>
              </a:ext>
            </a:extLst>
          </p:cNvPr>
          <p:cNvSpPr txBox="1"/>
          <p:nvPr/>
        </p:nvSpPr>
        <p:spPr>
          <a:xfrm>
            <a:off x="182947" y="1513295"/>
            <a:ext cx="115951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Search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Sorting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Recursion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Backtracking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Greedy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254000">
                    <a:srgbClr val="0000FF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Dynamic Programming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Pattern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Divide and Conquer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Mathematical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Geometric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Bitwise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Randomized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Branch and Bound</a:t>
            </a:r>
            <a:endParaRPr lang="ko-KR" altLang="en-US" sz="2400" b="1" dirty="0">
              <a:solidFill>
                <a:schemeClr val="bg1"/>
              </a:solidFill>
              <a:effectLst>
                <a:glow rad="127000">
                  <a:schemeClr val="tx1">
                    <a:alpha val="40000"/>
                  </a:schemeClr>
                </a:glo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96109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C897A2-CC02-A3A2-93EB-350F7503D4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>
            <a:extLst>
              <a:ext uri="{FF2B5EF4-FFF2-40B4-BE49-F238E27FC236}">
                <a16:creationId xmlns:a16="http://schemas.microsoft.com/office/drawing/2014/main" id="{4DBE1357-B9B8-0DFE-BC1A-81E2CF94E4EB}"/>
              </a:ext>
            </a:extLst>
          </p:cNvPr>
          <p:cNvGrpSpPr/>
          <p:nvPr/>
        </p:nvGrpSpPr>
        <p:grpSpPr>
          <a:xfrm>
            <a:off x="0" y="0"/>
            <a:ext cx="12192000" cy="1368592"/>
            <a:chOff x="0" y="1453300"/>
            <a:chExt cx="12192000" cy="1373404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DA33D35C-8D6C-ADB2-F7FB-BA33D48E490E}"/>
                </a:ext>
              </a:extLst>
            </p:cNvPr>
            <p:cNvSpPr/>
            <p:nvPr/>
          </p:nvSpPr>
          <p:spPr>
            <a:xfrm>
              <a:off x="0" y="1453300"/>
              <a:ext cx="12192000" cy="137340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A88ED43-F1F3-2DFA-0DAB-8EED55ADF4CB}"/>
                </a:ext>
              </a:extLst>
            </p:cNvPr>
            <p:cNvSpPr txBox="1"/>
            <p:nvPr/>
          </p:nvSpPr>
          <p:spPr>
            <a:xfrm>
              <a:off x="0" y="1544650"/>
              <a:ext cx="12192000" cy="12003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381000">
                      <a:srgbClr val="FF0000">
                        <a:alpha val="40000"/>
                      </a:srgb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Algorithm</a:t>
              </a:r>
              <a:endParaRPr lang="ko-KR" altLang="en-US" sz="7200" b="1" dirty="0">
                <a:solidFill>
                  <a:schemeClr val="bg1"/>
                </a:solidFill>
                <a:effectLst>
                  <a:glow rad="381000">
                    <a:srgbClr val="FF0000">
                      <a:alpha val="40000"/>
                    </a:srgb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AD91158-E285-18E2-C8EA-7B5597CD860F}"/>
              </a:ext>
            </a:extLst>
          </p:cNvPr>
          <p:cNvSpPr txBox="1"/>
          <p:nvPr/>
        </p:nvSpPr>
        <p:spPr>
          <a:xfrm>
            <a:off x="182947" y="1513295"/>
            <a:ext cx="115951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Search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Sorting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Recursion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Backtracking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Greedy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Dynamic Programming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254000">
                    <a:srgbClr val="0000FF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Pattern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Divide and Conquer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Mathematical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Geometric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Bitwise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Randomized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Branch and Bound</a:t>
            </a:r>
            <a:endParaRPr lang="ko-KR" altLang="en-US" sz="2400" b="1" dirty="0">
              <a:solidFill>
                <a:schemeClr val="bg1"/>
              </a:solidFill>
              <a:effectLst>
                <a:glow rad="127000">
                  <a:schemeClr val="tx1">
                    <a:alpha val="40000"/>
                  </a:schemeClr>
                </a:glo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1250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8851534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스택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LIFO(Last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 First Out)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구조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기본작업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push()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pop()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top()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isEmpty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size():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스택 크기 반환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응용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하노이 타워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트리 순회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재고 범위 문제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히스토그램 문제 등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유형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레지스터 스택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소량의 데이터만 처리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높이는 항상 제한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메모리 스택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많은 양의 데이터 처리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유연함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구현 쉬움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효율적 메모리 사용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빠른 액세스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backtracking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지원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Compiler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설계에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제한된 용량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재귀 함수 호출 제한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Random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access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불가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Linked List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이용한 구현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Runtime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시 필요에 따라 확장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축소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추가 메모리 필요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Random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access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불가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Monotonic Stack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지속적 증가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감소 하는 스택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ex) 8, 6, 3, 2, 1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Stack STL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&lt;stack&gt;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헤더 파일 포함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형식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template &lt;class Type, class Container = deque&lt;Type&gt; &gt; class stack;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CB42FF5-5B4B-BDC2-B304-2414C280D4C7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509D34B-E0E8-90C7-BC3D-139F21F4F00F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7BFE464B-2009-7876-F909-B2039CC7F1D7}"/>
              </a:ext>
            </a:extLst>
          </p:cNvPr>
          <p:cNvSpPr/>
          <p:nvPr/>
        </p:nvSpPr>
        <p:spPr>
          <a:xfrm>
            <a:off x="0" y="0"/>
            <a:ext cx="12192000" cy="7732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137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7CB05A4-438D-103B-371E-3FEB7550BB2D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C866BFF6-F8D2-87F6-4B91-1640838C0CD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FF68DF7B-4F14-3C3A-2405-DA2D37CAFA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BF060B97-4E71-1254-9DDA-B3A30BE3377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FCA7455-98B3-2432-8202-24DDE35A38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052075"/>
              </p:ext>
            </p:extLst>
          </p:nvPr>
        </p:nvGraphicFramePr>
        <p:xfrm>
          <a:off x="7855942" y="1137300"/>
          <a:ext cx="3793116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311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608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&lt;iostream&gt;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&lt;stack&gt;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using namespace std;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stack&lt;int&gt; stack;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stack.push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(21);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stack.push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(22);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stack.push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(24);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stack.push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(25);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num=0;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stack.push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(num);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stack.pop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stack.pop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stack.pop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while (!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stack.empty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stack.top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&lt;&lt;" 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stack.pop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C4432911-A9A8-C35F-1114-E8346F46F09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356307" y="4937701"/>
            <a:ext cx="4343551" cy="150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02070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1DAE10-1545-AEED-212A-30855C1816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>
            <a:extLst>
              <a:ext uri="{FF2B5EF4-FFF2-40B4-BE49-F238E27FC236}">
                <a16:creationId xmlns:a16="http://schemas.microsoft.com/office/drawing/2014/main" id="{E34A309A-E3E7-A914-BF9D-3F4DA4F3B47F}"/>
              </a:ext>
            </a:extLst>
          </p:cNvPr>
          <p:cNvGrpSpPr/>
          <p:nvPr/>
        </p:nvGrpSpPr>
        <p:grpSpPr>
          <a:xfrm>
            <a:off x="0" y="0"/>
            <a:ext cx="12192000" cy="1368592"/>
            <a:chOff x="0" y="1453300"/>
            <a:chExt cx="12192000" cy="1373404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25BEA6C8-F88A-4D77-2F6B-7BBA4C9883F2}"/>
                </a:ext>
              </a:extLst>
            </p:cNvPr>
            <p:cNvSpPr/>
            <p:nvPr/>
          </p:nvSpPr>
          <p:spPr>
            <a:xfrm>
              <a:off x="0" y="1453300"/>
              <a:ext cx="12192000" cy="137340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E63E1A0-9BDF-E75C-D5FF-E9A75362E92C}"/>
                </a:ext>
              </a:extLst>
            </p:cNvPr>
            <p:cNvSpPr txBox="1"/>
            <p:nvPr/>
          </p:nvSpPr>
          <p:spPr>
            <a:xfrm>
              <a:off x="0" y="1544650"/>
              <a:ext cx="12192000" cy="12003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381000">
                      <a:srgbClr val="FF0000">
                        <a:alpha val="40000"/>
                      </a:srgb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Algorithm</a:t>
              </a:r>
              <a:endParaRPr lang="ko-KR" altLang="en-US" sz="7200" b="1" dirty="0">
                <a:solidFill>
                  <a:schemeClr val="bg1"/>
                </a:solidFill>
                <a:effectLst>
                  <a:glow rad="381000">
                    <a:srgbClr val="FF0000">
                      <a:alpha val="40000"/>
                    </a:srgb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11BACB7-88F7-256A-299E-1B0423630F13}"/>
              </a:ext>
            </a:extLst>
          </p:cNvPr>
          <p:cNvSpPr txBox="1"/>
          <p:nvPr/>
        </p:nvSpPr>
        <p:spPr>
          <a:xfrm>
            <a:off x="182947" y="1513295"/>
            <a:ext cx="115951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Search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Sorting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Recursion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Backtracking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Greedy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Dynamic Programming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Pattern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254000">
                    <a:srgbClr val="0000FF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Divide and Conquer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Mathematical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Geometric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Bitwise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Randomized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Branch and Bound</a:t>
            </a:r>
            <a:endParaRPr lang="ko-KR" altLang="en-US" sz="2400" b="1" dirty="0">
              <a:solidFill>
                <a:schemeClr val="bg1"/>
              </a:solidFill>
              <a:effectLst>
                <a:glow rad="127000">
                  <a:schemeClr val="tx1">
                    <a:alpha val="40000"/>
                  </a:schemeClr>
                </a:glo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174078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3FAE45-C227-6B13-1C86-8EC8D46610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>
            <a:extLst>
              <a:ext uri="{FF2B5EF4-FFF2-40B4-BE49-F238E27FC236}">
                <a16:creationId xmlns:a16="http://schemas.microsoft.com/office/drawing/2014/main" id="{3284519C-228C-E68F-FB87-02A52C6F6D47}"/>
              </a:ext>
            </a:extLst>
          </p:cNvPr>
          <p:cNvGrpSpPr/>
          <p:nvPr/>
        </p:nvGrpSpPr>
        <p:grpSpPr>
          <a:xfrm>
            <a:off x="0" y="0"/>
            <a:ext cx="12192000" cy="1368592"/>
            <a:chOff x="0" y="1453300"/>
            <a:chExt cx="12192000" cy="1373404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2AE8A8D5-AC42-2D33-7E17-53FF21370A3E}"/>
                </a:ext>
              </a:extLst>
            </p:cNvPr>
            <p:cNvSpPr/>
            <p:nvPr/>
          </p:nvSpPr>
          <p:spPr>
            <a:xfrm>
              <a:off x="0" y="1453300"/>
              <a:ext cx="12192000" cy="137340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ABA8D87-0F90-153A-45F8-3CCA83103B8F}"/>
                </a:ext>
              </a:extLst>
            </p:cNvPr>
            <p:cNvSpPr txBox="1"/>
            <p:nvPr/>
          </p:nvSpPr>
          <p:spPr>
            <a:xfrm>
              <a:off x="0" y="1544650"/>
              <a:ext cx="12192000" cy="12003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381000">
                      <a:srgbClr val="FF0000">
                        <a:alpha val="40000"/>
                      </a:srgb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Algorithm</a:t>
              </a:r>
              <a:endParaRPr lang="ko-KR" altLang="en-US" sz="7200" b="1" dirty="0">
                <a:solidFill>
                  <a:schemeClr val="bg1"/>
                </a:solidFill>
                <a:effectLst>
                  <a:glow rad="381000">
                    <a:srgbClr val="FF0000">
                      <a:alpha val="40000"/>
                    </a:srgb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162DF9D-9602-D4E5-D446-F5480B65EAA3}"/>
              </a:ext>
            </a:extLst>
          </p:cNvPr>
          <p:cNvSpPr txBox="1"/>
          <p:nvPr/>
        </p:nvSpPr>
        <p:spPr>
          <a:xfrm>
            <a:off x="182947" y="1513295"/>
            <a:ext cx="115951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Search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Sorting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Recursion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Backtracking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Greedy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Dynamic Programming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Pattern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Divide and Conquer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254000">
                    <a:srgbClr val="0000FF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Mathematical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Geometric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Bitwise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Randomized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Branch and Bound</a:t>
            </a:r>
            <a:endParaRPr lang="ko-KR" altLang="en-US" sz="2400" b="1" dirty="0">
              <a:solidFill>
                <a:schemeClr val="bg1"/>
              </a:solidFill>
              <a:effectLst>
                <a:glow rad="127000">
                  <a:schemeClr val="tx1">
                    <a:alpha val="40000"/>
                  </a:schemeClr>
                </a:glo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694935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87C057-8A45-C515-A9D3-4C0384741B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>
            <a:extLst>
              <a:ext uri="{FF2B5EF4-FFF2-40B4-BE49-F238E27FC236}">
                <a16:creationId xmlns:a16="http://schemas.microsoft.com/office/drawing/2014/main" id="{AEE7379D-C372-41F9-9E9E-424F34DA3315}"/>
              </a:ext>
            </a:extLst>
          </p:cNvPr>
          <p:cNvGrpSpPr/>
          <p:nvPr/>
        </p:nvGrpSpPr>
        <p:grpSpPr>
          <a:xfrm>
            <a:off x="0" y="0"/>
            <a:ext cx="12192000" cy="1368592"/>
            <a:chOff x="0" y="1453300"/>
            <a:chExt cx="12192000" cy="1373404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5AE7E1F5-8CE0-8773-C447-F58A5E275747}"/>
                </a:ext>
              </a:extLst>
            </p:cNvPr>
            <p:cNvSpPr/>
            <p:nvPr/>
          </p:nvSpPr>
          <p:spPr>
            <a:xfrm>
              <a:off x="0" y="1453300"/>
              <a:ext cx="12192000" cy="137340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57688AC-A7BE-16B7-1FFD-C2B227E7822E}"/>
                </a:ext>
              </a:extLst>
            </p:cNvPr>
            <p:cNvSpPr txBox="1"/>
            <p:nvPr/>
          </p:nvSpPr>
          <p:spPr>
            <a:xfrm>
              <a:off x="0" y="1544650"/>
              <a:ext cx="12192000" cy="12003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381000">
                      <a:srgbClr val="FF0000">
                        <a:alpha val="40000"/>
                      </a:srgb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Algorithm</a:t>
              </a:r>
              <a:endParaRPr lang="ko-KR" altLang="en-US" sz="7200" b="1" dirty="0">
                <a:solidFill>
                  <a:schemeClr val="bg1"/>
                </a:solidFill>
                <a:effectLst>
                  <a:glow rad="381000">
                    <a:srgbClr val="FF0000">
                      <a:alpha val="40000"/>
                    </a:srgb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60FC6F2-36F6-80EE-7A46-1DAE1420C98F}"/>
              </a:ext>
            </a:extLst>
          </p:cNvPr>
          <p:cNvSpPr txBox="1"/>
          <p:nvPr/>
        </p:nvSpPr>
        <p:spPr>
          <a:xfrm>
            <a:off x="182947" y="1513295"/>
            <a:ext cx="115951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Search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Sorting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Recursion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Backtracking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Greedy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Dynamic Programming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Pattern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Divide and Conquer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Mathematical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254000">
                    <a:srgbClr val="0000FF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Geometric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Bitwise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Randomized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Branch and Bound</a:t>
            </a:r>
            <a:endParaRPr lang="ko-KR" altLang="en-US" sz="2400" b="1" dirty="0">
              <a:solidFill>
                <a:schemeClr val="bg1"/>
              </a:solidFill>
              <a:effectLst>
                <a:glow rad="127000">
                  <a:schemeClr val="tx1">
                    <a:alpha val="40000"/>
                  </a:schemeClr>
                </a:glo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862059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044D9F-8420-5CFE-61A5-BC4589EAB0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>
            <a:extLst>
              <a:ext uri="{FF2B5EF4-FFF2-40B4-BE49-F238E27FC236}">
                <a16:creationId xmlns:a16="http://schemas.microsoft.com/office/drawing/2014/main" id="{2535A7AC-5040-9848-1E0B-033C0A6FDF06}"/>
              </a:ext>
            </a:extLst>
          </p:cNvPr>
          <p:cNvGrpSpPr/>
          <p:nvPr/>
        </p:nvGrpSpPr>
        <p:grpSpPr>
          <a:xfrm>
            <a:off x="0" y="0"/>
            <a:ext cx="12192000" cy="1368592"/>
            <a:chOff x="0" y="1453300"/>
            <a:chExt cx="12192000" cy="1373404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335BB2A9-E7AC-E1BB-72E4-7E1CE2A878D9}"/>
                </a:ext>
              </a:extLst>
            </p:cNvPr>
            <p:cNvSpPr/>
            <p:nvPr/>
          </p:nvSpPr>
          <p:spPr>
            <a:xfrm>
              <a:off x="0" y="1453300"/>
              <a:ext cx="12192000" cy="137340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CBB9866-4C76-65A8-DAE1-160432E86BF1}"/>
                </a:ext>
              </a:extLst>
            </p:cNvPr>
            <p:cNvSpPr txBox="1"/>
            <p:nvPr/>
          </p:nvSpPr>
          <p:spPr>
            <a:xfrm>
              <a:off x="0" y="1544650"/>
              <a:ext cx="12192000" cy="12003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381000">
                      <a:srgbClr val="FF0000">
                        <a:alpha val="40000"/>
                      </a:srgb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Algorithm</a:t>
              </a:r>
              <a:endParaRPr lang="ko-KR" altLang="en-US" sz="7200" b="1" dirty="0">
                <a:solidFill>
                  <a:schemeClr val="bg1"/>
                </a:solidFill>
                <a:effectLst>
                  <a:glow rad="381000">
                    <a:srgbClr val="FF0000">
                      <a:alpha val="40000"/>
                    </a:srgb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494F682-0AEE-3BCA-0219-9FBEFE415DE2}"/>
              </a:ext>
            </a:extLst>
          </p:cNvPr>
          <p:cNvSpPr txBox="1"/>
          <p:nvPr/>
        </p:nvSpPr>
        <p:spPr>
          <a:xfrm>
            <a:off x="182947" y="1513295"/>
            <a:ext cx="115951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Search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Sorting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Recursion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Backtracking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Greedy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Dynamic Programming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Pattern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Divide and Conquer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Mathematical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Geometric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254000">
                    <a:srgbClr val="0000FF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Bitwise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Randomized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Branch and Bound</a:t>
            </a:r>
            <a:endParaRPr lang="ko-KR" altLang="en-US" sz="2400" b="1" dirty="0">
              <a:solidFill>
                <a:schemeClr val="bg1"/>
              </a:solidFill>
              <a:effectLst>
                <a:glow rad="127000">
                  <a:schemeClr val="tx1">
                    <a:alpha val="40000"/>
                  </a:schemeClr>
                </a:glo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9220786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B8B9CB-280C-9D0F-5A52-5E62D8DF7A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>
            <a:extLst>
              <a:ext uri="{FF2B5EF4-FFF2-40B4-BE49-F238E27FC236}">
                <a16:creationId xmlns:a16="http://schemas.microsoft.com/office/drawing/2014/main" id="{0C0D6A73-1926-29F6-90A0-F6025D1629AC}"/>
              </a:ext>
            </a:extLst>
          </p:cNvPr>
          <p:cNvGrpSpPr/>
          <p:nvPr/>
        </p:nvGrpSpPr>
        <p:grpSpPr>
          <a:xfrm>
            <a:off x="0" y="0"/>
            <a:ext cx="12192000" cy="1368592"/>
            <a:chOff x="0" y="1453300"/>
            <a:chExt cx="12192000" cy="1373404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F624B4FA-9EC6-2593-C3A1-AFCCF74296DA}"/>
                </a:ext>
              </a:extLst>
            </p:cNvPr>
            <p:cNvSpPr/>
            <p:nvPr/>
          </p:nvSpPr>
          <p:spPr>
            <a:xfrm>
              <a:off x="0" y="1453300"/>
              <a:ext cx="12192000" cy="137340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60118C3-7F88-FE85-4ADD-C0381D96E5DF}"/>
                </a:ext>
              </a:extLst>
            </p:cNvPr>
            <p:cNvSpPr txBox="1"/>
            <p:nvPr/>
          </p:nvSpPr>
          <p:spPr>
            <a:xfrm>
              <a:off x="0" y="1544650"/>
              <a:ext cx="12192000" cy="12003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381000">
                      <a:srgbClr val="FF0000">
                        <a:alpha val="40000"/>
                      </a:srgb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Algorithm</a:t>
              </a:r>
              <a:endParaRPr lang="ko-KR" altLang="en-US" sz="7200" b="1" dirty="0">
                <a:solidFill>
                  <a:schemeClr val="bg1"/>
                </a:solidFill>
                <a:effectLst>
                  <a:glow rad="381000">
                    <a:srgbClr val="FF0000">
                      <a:alpha val="40000"/>
                    </a:srgb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124989C-6F27-342F-8FC5-BB9CE6DF7712}"/>
              </a:ext>
            </a:extLst>
          </p:cNvPr>
          <p:cNvSpPr txBox="1"/>
          <p:nvPr/>
        </p:nvSpPr>
        <p:spPr>
          <a:xfrm>
            <a:off x="182947" y="1513295"/>
            <a:ext cx="115951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Search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Sorting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Recursion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Backtracking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Greedy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Dynamic Programming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Pattern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Divide and Conquer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Mathematical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Geometric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Bitwise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254000">
                    <a:srgbClr val="0000FF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Randomized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Branch and Bound</a:t>
            </a:r>
            <a:endParaRPr lang="ko-KR" altLang="en-US" sz="2400" b="1" dirty="0">
              <a:solidFill>
                <a:schemeClr val="bg1"/>
              </a:solidFill>
              <a:effectLst>
                <a:glow rad="127000">
                  <a:schemeClr val="tx1">
                    <a:alpha val="40000"/>
                  </a:schemeClr>
                </a:glo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342708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F322CE-D291-2E85-0041-DC58FAD253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>
            <a:extLst>
              <a:ext uri="{FF2B5EF4-FFF2-40B4-BE49-F238E27FC236}">
                <a16:creationId xmlns:a16="http://schemas.microsoft.com/office/drawing/2014/main" id="{371DEB84-97BF-A7FB-A4C8-03D6197ABE2B}"/>
              </a:ext>
            </a:extLst>
          </p:cNvPr>
          <p:cNvGrpSpPr/>
          <p:nvPr/>
        </p:nvGrpSpPr>
        <p:grpSpPr>
          <a:xfrm>
            <a:off x="0" y="0"/>
            <a:ext cx="12192000" cy="1368592"/>
            <a:chOff x="0" y="1453300"/>
            <a:chExt cx="12192000" cy="1373404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FDA2D964-347A-6B01-F4A7-33428F8A1F71}"/>
                </a:ext>
              </a:extLst>
            </p:cNvPr>
            <p:cNvSpPr/>
            <p:nvPr/>
          </p:nvSpPr>
          <p:spPr>
            <a:xfrm>
              <a:off x="0" y="1453300"/>
              <a:ext cx="12192000" cy="137340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67D877C-021F-8762-4291-1DFF26725371}"/>
                </a:ext>
              </a:extLst>
            </p:cNvPr>
            <p:cNvSpPr txBox="1"/>
            <p:nvPr/>
          </p:nvSpPr>
          <p:spPr>
            <a:xfrm>
              <a:off x="0" y="1544650"/>
              <a:ext cx="12192000" cy="12003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381000">
                      <a:srgbClr val="FF0000">
                        <a:alpha val="40000"/>
                      </a:srgb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Algorithm</a:t>
              </a:r>
              <a:endParaRPr lang="ko-KR" altLang="en-US" sz="7200" b="1" dirty="0">
                <a:solidFill>
                  <a:schemeClr val="bg1"/>
                </a:solidFill>
                <a:effectLst>
                  <a:glow rad="381000">
                    <a:srgbClr val="FF0000">
                      <a:alpha val="40000"/>
                    </a:srgb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EE6C426-A446-1039-32DF-CEB00854DF6B}"/>
              </a:ext>
            </a:extLst>
          </p:cNvPr>
          <p:cNvSpPr txBox="1"/>
          <p:nvPr/>
        </p:nvSpPr>
        <p:spPr>
          <a:xfrm>
            <a:off x="182947" y="1513295"/>
            <a:ext cx="115951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Search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Sorting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Recursion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Backtracking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Greedy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Dynamic Programming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Pattern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Divide and Conquer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Mathematical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Geometric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Bitwise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Randomized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254000">
                    <a:srgbClr val="0000FF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Branch and Bound</a:t>
            </a:r>
            <a:endParaRPr lang="ko-KR" altLang="en-US" sz="2400" b="1" dirty="0">
              <a:solidFill>
                <a:schemeClr val="bg1"/>
              </a:solidFill>
              <a:effectLst>
                <a:glow rad="254000">
                  <a:srgbClr val="0000FF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359434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순열</a:t>
            </a:r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ko-KR" altLang="en-US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조합 공식 정리</a:t>
            </a:r>
            <a:endParaRPr lang="en-US" altLang="ko-KR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표 8">
                <a:extLst>
                  <a:ext uri="{FF2B5EF4-FFF2-40B4-BE49-F238E27FC236}">
                    <a16:creationId xmlns:a16="http://schemas.microsoft.com/office/drawing/2014/main" id="{9C266657-4740-8092-07AD-4F300A85A0E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2383866"/>
                  </p:ext>
                </p:extLst>
              </p:nvPr>
            </p:nvGraphicFramePr>
            <p:xfrm>
              <a:off x="177800" y="868119"/>
              <a:ext cx="11811000" cy="586155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811000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581208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 </a:t>
                          </a:r>
                          <a:r>
                            <a:rPr lang="ko-KR" altLang="en-US" sz="1200" b="1" kern="12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팩토리얼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: n! = n(n-1)(n-2)…1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  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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서로 다른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개를 나열하는 경우의 수</a:t>
                          </a:r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순열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(Permutation):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/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𝒏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𝑷</m:t>
                                  </m:r>
                                </m:e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𝒓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=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𝒏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!</m:t>
                                  </m:r>
                                </m:num>
                                <m:den>
                                  <m:d>
                                    <m:dPr>
                                      <m:ctrlPr>
                                        <a:rPr lang="en-US" altLang="ko-KR" sz="12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2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𝒏</m:t>
                                      </m:r>
                                      <m:r>
                                        <a:rPr lang="en-US" altLang="ko-KR" sz="12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−</m:t>
                                      </m:r>
                                      <m:r>
                                        <a:rPr lang="en-US" altLang="ko-KR" sz="12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𝒓</m:t>
                                      </m:r>
                                    </m:e>
                                  </m:d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!</m:t>
                                  </m:r>
                                </m:den>
                              </m:f>
                            </m:oMath>
                          </a14:m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  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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서로 다른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 중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r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개를 선택하는 경우의 수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순서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O)</a:t>
                          </a:r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조합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(Combination):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/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𝒏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𝒓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=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𝒏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!</m:t>
                                  </m:r>
                                </m:num>
                                <m:den>
                                  <m:d>
                                    <m:dPr>
                                      <m:ctrlPr>
                                        <a:rPr lang="en-US" altLang="ko-KR" sz="12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2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𝒏</m:t>
                                      </m:r>
                                      <m:r>
                                        <a:rPr lang="en-US" altLang="ko-KR" sz="12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−</m:t>
                                      </m:r>
                                      <m:r>
                                        <a:rPr lang="en-US" altLang="ko-KR" sz="12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𝒓</m:t>
                                      </m:r>
                                    </m:e>
                                  </m:d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! 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𝒓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!</m:t>
                                  </m:r>
                                </m:den>
                              </m:f>
                            </m:oMath>
                          </a14:m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  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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서로 다른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 중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r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개를 선택하는 경우의 수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순서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X)</a:t>
                          </a:r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중복 순열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/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𝒏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𝝅</m:t>
                                  </m:r>
                                </m:e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𝒓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=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𝒏</m:t>
                                  </m:r>
                                </m:e>
                                <m:sup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𝒓</m:t>
                                  </m:r>
                                </m:sup>
                              </m:sSup>
                            </m:oMath>
                          </a14:m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  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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중복 가능한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 중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r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개를 선택하는 경우의 수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순서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O)</a:t>
                          </a:r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중복 조합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/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𝒏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𝑯</m:t>
                                  </m:r>
                                </m:e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𝒓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=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/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𝒏</m:t>
                                  </m:r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+</m:t>
                                  </m:r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𝒓</m:t>
                                  </m:r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</m:t>
                                  </m:r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𝒓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=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(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𝒏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+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𝒓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)!</m:t>
                                  </m:r>
                                </m:num>
                                <m:den>
                                  <m:d>
                                    <m:dPr>
                                      <m:ctrlPr>
                                        <a:rPr lang="en-US" altLang="ko-KR" sz="12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2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𝒏</m:t>
                                      </m:r>
                                      <m:r>
                                        <a:rPr lang="en-US" altLang="ko-KR" sz="12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−</m:t>
                                      </m:r>
                                      <m:r>
                                        <a:rPr lang="en-US" altLang="ko-KR" sz="12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𝟏</m:t>
                                      </m:r>
                                    </m:e>
                                  </m:d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! 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𝒓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!</m:t>
                                  </m:r>
                                </m:den>
                              </m:f>
                            </m:oMath>
                          </a14:m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  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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중복 가능한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 중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r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개를 선택하는 경우의 수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순서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X)</a:t>
                          </a:r>
                          <a:b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</a:b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-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같은 것이 있는 순열</a:t>
                          </a:r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같은 것이 포함된 원소들을 나열하는 경우의 수</a:t>
                          </a:r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en-US" altLang="ko-KR" sz="1200" b="1" kern="12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aaabb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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𝟓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!</m:t>
                                  </m:r>
                                </m:num>
                                <m:den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𝟑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!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!</m:t>
                                  </m:r>
                                </m:den>
                              </m:f>
                              <m:r>
                                <a:rPr lang="en-US" altLang="ko-KR" sz="1200" b="1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>
                                <a:rPr lang="en-US" altLang="ko-KR" sz="1200" b="1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𝟏𝟎</m:t>
                              </m:r>
                            </m:oMath>
                          </a14:m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원 순열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𝒏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!</m:t>
                                  </m:r>
                                </m:num>
                                <m:den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𝒏</m:t>
                                  </m:r>
                                </m:den>
                              </m:f>
                              <m:r>
                                <a:rPr lang="en-US" altLang="ko-KR" sz="1200" b="1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𝒏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−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e>
                              </m:d>
                              <m:r>
                                <a:rPr lang="en-US" altLang="ko-KR" sz="1200" b="1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!</m:t>
                              </m:r>
                            </m:oMath>
                          </a14:m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  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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원 모양 테이블에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개의 원소를 나열하는 경우의 수</a:t>
                          </a:r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-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염주 순열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𝒏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!</m:t>
                                  </m:r>
                                </m:num>
                                <m:den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𝒏</m:t>
                                  </m:r>
                                </m:den>
                              </m:f>
                              <m:r>
                                <a:rPr lang="en-US" altLang="ko-KR" sz="1200" b="1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ctrlPr>
                                        <a:rPr lang="en-US" altLang="ko-KR" sz="12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2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  <m:t>𝒏</m:t>
                                      </m:r>
                                      <m:r>
                                        <a:rPr lang="en-US" altLang="ko-KR" sz="12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  <m:t>−</m:t>
                                      </m:r>
                                      <m:r>
                                        <a:rPr lang="en-US" altLang="ko-KR" sz="12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  <m:t>𝟏</m:t>
                                      </m:r>
                                    </m:e>
                                  </m:d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!</m:t>
                                  </m:r>
                                </m:num>
                                <m:den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</m:den>
                              </m:f>
                            </m:oMath>
                          </a14:m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  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 n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개의 서로 다른 종류의 구슬로 목걸이를 만드는 경우의 수</a:t>
                          </a:r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-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최단거리 경우의 수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(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𝒄𝒐𝒍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+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𝒓𝒐𝒘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)!</m:t>
                                  </m:r>
                                </m:num>
                                <m:den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𝒄𝒐𝒍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! 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𝒓𝒐𝒘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!</m:t>
                                  </m:r>
                                </m:den>
                              </m:f>
                            </m:oMath>
                          </a14:m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집합의 분할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: S(n, k)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  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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서로 다른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개를 똑같은 상자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k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개에 넣는 경우의 수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빈상자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X)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ex) n=6, k=2 </a:t>
                          </a:r>
                          <a:r>
                            <a:rPr lang="ko-KR" altLang="en-US" sz="1200" b="1" kern="12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일때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/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𝟔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𝟓</m:t>
                                  </m:r>
                                </m:sub>
                              </m:sSub>
                              <m:r>
                                <a:rPr lang="en-US" altLang="ko-KR" sz="1200" b="1" i="1" kern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/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𝟔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/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𝟔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𝟒</m:t>
                                  </m:r>
                                </m:sub>
                              </m:sSub>
                              <m:r>
                                <a:rPr lang="en-US" altLang="ko-KR" sz="1200" b="1" i="1" kern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/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𝟔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/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𝟔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𝟑</m:t>
                                  </m:r>
                                </m:sub>
                              </m:sSub>
                              <m:r>
                                <a:rPr lang="en-US" altLang="ko-KR" sz="1200" b="1" i="1" kern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/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𝟔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𝟑</m:t>
                                  </m:r>
                                </m:sub>
                              </m:sSub>
                              <m:r>
                                <a:rPr lang="en-US" altLang="ko-KR" sz="1200" b="1" i="1" kern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</m:t>
                              </m:r>
                              <m:r>
                                <a:rPr lang="en-US" altLang="ko-KR" sz="1200" b="1" i="1" kern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𝟑𝟏</m:t>
                              </m:r>
                            </m:oMath>
                          </a14:m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자연수의 분할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: P(n, k)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  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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똑같은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개를 똑같이 생긴 상자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k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개에 넣는 경우의 수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빈상자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X)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P(n, k) = P(n-k, 1) + P(n-k, 2) + … + P(n-k, k)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-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이항 정리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(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𝒂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+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𝒃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𝒏</m:t>
                                  </m:r>
                                </m:sup>
                              </m:sSup>
                              <m:r>
                                <a:rPr lang="en-US" altLang="ko-KR" sz="1200" b="1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/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𝒏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𝟎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𝟎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p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𝒏</m:t>
                                  </m:r>
                                </m:sup>
                              </m:sSup>
                              <m:r>
                                <a:rPr lang="en-US" altLang="ko-KR" sz="1200" b="1" i="1" kern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/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𝒏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p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𝒏</m:t>
                                  </m:r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</m:t>
                                  </m:r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+ … +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/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𝒏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𝒏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𝒏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p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𝟎</m:t>
                                  </m:r>
                                </m:sup>
                              </m:sSup>
                            </m:oMath>
                          </a14:m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  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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</m:e>
                                <m:sup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𝒏</m:t>
                                  </m:r>
                                </m:sup>
                              </m:sSup>
                              <m:r>
                                <a:rPr lang="en-US" altLang="ko-KR" sz="1200" b="1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= </m:t>
                              </m:r>
                              <m:sSup>
                                <m:sSupPr>
                                  <m:ctrlP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(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+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𝒏</m:t>
                                  </m:r>
                                </m:sup>
                              </m:sSup>
                              <m:r>
                                <a:rPr lang="en-US" altLang="ko-KR" sz="1200" b="1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= 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𝒓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=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𝟎</m:t>
                                  </m:r>
                                </m:sub>
                                <m:sup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𝒏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ko-KR" sz="1200" b="1" i="1" kern="1200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/>
                                    <m:sub>
                                      <m:r>
                                        <a:rPr lang="en-US" altLang="ko-KR" sz="1200" b="1" i="1" kern="1200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𝒏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ko-KR" sz="1200" b="1" i="1" kern="1200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1" i="1" kern="1200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𝑪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𝒓</m:t>
                                      </m:r>
                                    </m:sub>
                                  </m:sSub>
                                </m:e>
                              </m:nary>
                            </m:oMath>
                          </a14:m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  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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</m:e>
                                <m:sup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𝒏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−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sup>
                              </m:sSup>
                              <m:r>
                                <a:rPr lang="en-US" altLang="ko-KR" sz="1200" b="1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=</m:t>
                              </m:r>
                            </m:oMath>
                          </a14:m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홀수 조합 또는 짝수 조합의 총합</a:t>
                          </a:r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  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 0 = +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짝수 조합의 총합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–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홀수 조합의 총합</a:t>
                          </a:r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표 8">
                <a:extLst>
                  <a:ext uri="{FF2B5EF4-FFF2-40B4-BE49-F238E27FC236}">
                    <a16:creationId xmlns:a16="http://schemas.microsoft.com/office/drawing/2014/main" id="{9C266657-4740-8092-07AD-4F300A85A0E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2383866"/>
                  </p:ext>
                </p:extLst>
              </p:nvPr>
            </p:nvGraphicFramePr>
            <p:xfrm>
              <a:off x="177800" y="868119"/>
              <a:ext cx="11811000" cy="586155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811000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586155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55" t="-208" r="-258" b="-12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84574901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Depth First Search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6175899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DFS 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트리나 그래프를 순회하는데 사용되는 기술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Backtracking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Traversal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가장 깊은 노드를 먼저 방문 후 형제 노드가 없으면 상위 노드로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역추적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Inoder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좌측 자식 노드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부모 노드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우측 자식 노드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Preorder 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부모 노드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좌측 자식 노드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우측 자식 노드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Posetorder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좌측 자식 노드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우측 자식 노드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부모 노드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246035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>
            <a:extLst>
              <a:ext uri="{FF2B5EF4-FFF2-40B4-BE49-F238E27FC236}">
                <a16:creationId xmlns:a16="http://schemas.microsoft.com/office/drawing/2014/main" id="{C4BAF9F5-9C8C-2016-D92E-57C37AD4F88C}"/>
              </a:ext>
            </a:extLst>
          </p:cNvPr>
          <p:cNvGrpSpPr/>
          <p:nvPr/>
        </p:nvGrpSpPr>
        <p:grpSpPr>
          <a:xfrm>
            <a:off x="0" y="-4812"/>
            <a:ext cx="12192000" cy="1373404"/>
            <a:chOff x="0" y="84708"/>
            <a:chExt cx="12192000" cy="1373404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67713E3A-59BA-841D-F4D9-A96CF09CB40E}"/>
                </a:ext>
              </a:extLst>
            </p:cNvPr>
            <p:cNvSpPr/>
            <p:nvPr/>
          </p:nvSpPr>
          <p:spPr>
            <a:xfrm>
              <a:off x="0" y="84708"/>
              <a:ext cx="12192000" cy="137340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3BB6766-840E-527D-35AB-EB40DA27F340}"/>
                </a:ext>
              </a:extLst>
            </p:cNvPr>
            <p:cNvSpPr txBox="1"/>
            <p:nvPr/>
          </p:nvSpPr>
          <p:spPr>
            <a:xfrm>
              <a:off x="0" y="171246"/>
              <a:ext cx="12192000" cy="120032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ctr">
                <a:defRPr sz="7200" b="1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</a:lstStyle>
            <a:p>
              <a:r>
                <a:rPr lang="en-US" altLang="ko-KR" dirty="0"/>
                <a:t>Data Structure</a:t>
              </a:r>
              <a:endParaRPr lang="ko-KR" altLang="en-US" dirty="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F4CD13C2-68AE-A6D8-9483-1B67751D38C4}"/>
              </a:ext>
            </a:extLst>
          </p:cNvPr>
          <p:cNvGrpSpPr/>
          <p:nvPr/>
        </p:nvGrpSpPr>
        <p:grpSpPr>
          <a:xfrm>
            <a:off x="0" y="1371300"/>
            <a:ext cx="12192000" cy="1373404"/>
            <a:chOff x="0" y="1453300"/>
            <a:chExt cx="12192000" cy="1373404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4EB73F6F-8334-87D9-670F-DE73AFFFFAC9}"/>
                </a:ext>
              </a:extLst>
            </p:cNvPr>
            <p:cNvSpPr/>
            <p:nvPr/>
          </p:nvSpPr>
          <p:spPr>
            <a:xfrm>
              <a:off x="0" y="1453300"/>
              <a:ext cx="12192000" cy="137340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841C81F-F809-E451-67D6-F890668E7D0D}"/>
                </a:ext>
              </a:extLst>
            </p:cNvPr>
            <p:cNvSpPr txBox="1"/>
            <p:nvPr/>
          </p:nvSpPr>
          <p:spPr>
            <a:xfrm>
              <a:off x="0" y="1544650"/>
              <a:ext cx="12192000" cy="12003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Algorithm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694E40E3-B3F2-84FA-07A9-B37D0BC55AA6}"/>
              </a:ext>
            </a:extLst>
          </p:cNvPr>
          <p:cNvGrpSpPr/>
          <p:nvPr/>
        </p:nvGrpSpPr>
        <p:grpSpPr>
          <a:xfrm>
            <a:off x="0" y="2739892"/>
            <a:ext cx="12192000" cy="1373404"/>
            <a:chOff x="0" y="2827006"/>
            <a:chExt cx="12192000" cy="1373404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981F6332-504B-7D5D-1199-B705AE1CEAFD}"/>
                </a:ext>
              </a:extLst>
            </p:cNvPr>
            <p:cNvSpPr/>
            <p:nvPr/>
          </p:nvSpPr>
          <p:spPr>
            <a:xfrm>
              <a:off x="0" y="2827006"/>
              <a:ext cx="12192000" cy="137340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5487D21-77BD-3783-A046-77E81356775C}"/>
                </a:ext>
              </a:extLst>
            </p:cNvPr>
            <p:cNvSpPr txBox="1"/>
            <p:nvPr/>
          </p:nvSpPr>
          <p:spPr>
            <a:xfrm>
              <a:off x="0" y="2913544"/>
              <a:ext cx="12192000" cy="120032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OS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804D63F4-804E-FA62-CE2E-AC98074E89F3}"/>
              </a:ext>
            </a:extLst>
          </p:cNvPr>
          <p:cNvGrpSpPr/>
          <p:nvPr/>
        </p:nvGrpSpPr>
        <p:grpSpPr>
          <a:xfrm>
            <a:off x="0" y="4116004"/>
            <a:ext cx="12192000" cy="1373404"/>
            <a:chOff x="0" y="4195900"/>
            <a:chExt cx="12192000" cy="1373404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96EF1324-D2D4-7FDA-598F-496AE13328BF}"/>
                </a:ext>
              </a:extLst>
            </p:cNvPr>
            <p:cNvSpPr/>
            <p:nvPr/>
          </p:nvSpPr>
          <p:spPr>
            <a:xfrm>
              <a:off x="0" y="4195900"/>
              <a:ext cx="12192000" cy="137340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F3DC2DC-C5AA-74A1-295C-65FFF02FC961}"/>
                </a:ext>
              </a:extLst>
            </p:cNvPr>
            <p:cNvSpPr txBox="1"/>
            <p:nvPr/>
          </p:nvSpPr>
          <p:spPr>
            <a:xfrm>
              <a:off x="0" y="4282438"/>
              <a:ext cx="12192000" cy="120032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DB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9A269831-8503-FAED-768B-B462465DB5B0}"/>
              </a:ext>
            </a:extLst>
          </p:cNvPr>
          <p:cNvGrpSpPr/>
          <p:nvPr/>
        </p:nvGrpSpPr>
        <p:grpSpPr>
          <a:xfrm>
            <a:off x="0" y="5484596"/>
            <a:ext cx="12192000" cy="1373404"/>
            <a:chOff x="0" y="5569304"/>
            <a:chExt cx="12192000" cy="1373404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4DF5A9A9-5D71-F1A3-292D-F9D7E5F7D52C}"/>
                </a:ext>
              </a:extLst>
            </p:cNvPr>
            <p:cNvSpPr/>
            <p:nvPr/>
          </p:nvSpPr>
          <p:spPr>
            <a:xfrm>
              <a:off x="0" y="5569304"/>
              <a:ext cx="12192000" cy="137340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7D4C8CF-F870-31E3-0D74-5B6E7C443930}"/>
                </a:ext>
              </a:extLst>
            </p:cNvPr>
            <p:cNvSpPr txBox="1"/>
            <p:nvPr/>
          </p:nvSpPr>
          <p:spPr>
            <a:xfrm>
              <a:off x="0" y="5655842"/>
              <a:ext cx="12192000" cy="120032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ETC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7820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7552661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FIFO(First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 First Out)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구조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기본작업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enqueue()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dequeue()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front()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rear()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isEmpty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isFull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size()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응용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BFS,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소비자들이 리소스 공유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(CPU, Disk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스케줄링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프로세스 간 비동기 통신 등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유형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Circular Queue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Priority Queue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Deque(Double Ended Queue)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배열 큐 장점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구현 용이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대용량 데이터 관리 용이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삽입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삭제 용이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배열 큐 단점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정적 크기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Deque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회문 검사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그래프 순회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작업 스케줄러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다단계 실행 취소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다시 실행 등에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CB42FF5-5B4B-BDC2-B304-2414C280D4C7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509D34B-E0E8-90C7-BC3D-139F21F4F00F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7BFE464B-2009-7876-F909-B2039CC7F1D7}"/>
              </a:ext>
            </a:extLst>
          </p:cNvPr>
          <p:cNvSpPr/>
          <p:nvPr/>
        </p:nvSpPr>
        <p:spPr>
          <a:xfrm>
            <a:off x="0" y="0"/>
            <a:ext cx="12192000" cy="7732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137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Queue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7CB05A4-438D-103B-371E-3FEB7550BB2D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C866BFF6-F8D2-87F6-4B91-1640838C0CD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FF68DF7B-4F14-3C3A-2405-DA2D37CAFA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BF060B97-4E71-1254-9DDA-B3A30BE3377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9FAFF52E-9DF0-DD28-1864-9C78FAEA8F1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9FFFA"/>
              </a:clrFrom>
              <a:clrTo>
                <a:srgbClr val="F9FF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73850" y="1074527"/>
            <a:ext cx="5124450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493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167043"/>
              </p:ext>
            </p:extLst>
          </p:nvPr>
        </p:nvGraphicFramePr>
        <p:xfrm>
          <a:off x="177800" y="868119"/>
          <a:ext cx="11811000" cy="594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이진트리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최상위 노드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(root),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최하위 노드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(leaf)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응용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허프만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코딩 트리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데이터 압축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스프레드 시트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우선순위 큐 구현 및 최대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최소 검색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인코딩 및 디코딩 작업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요소를 빠르게 정렬하거나 검색할 때 활용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순회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Depth First Search(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중간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node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순회 이름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Preorder Traversal(cur-&gt;left-&gt;right)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Inorder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Traversal(left -&gt;cur-&gt;right)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Postorder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Traversal(left-&gt;right-&gt;cur)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Breadth First Search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Level Order Traversal(root-&gt;leaf, left-&gt;right)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Boundary Traversal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Diagonal Traversal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속성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Level x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있는 최대 노드 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en-US" altLang="ko-KR" sz="1200" b="1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(root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레벨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0)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높이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 최대 노드 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en-US" altLang="ko-KR" sz="1200" b="1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-1  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높이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깊이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 root-&gt;leaf)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 노드가 있는 이진 트리에서 가능한 최소 높이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레벨은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log</a:t>
                      </a:r>
                      <a:r>
                        <a:rPr lang="en-US" altLang="ko-KR" sz="12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(N+1)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leaf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노드가 있으면 최소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|Log</a:t>
                      </a:r>
                      <a:r>
                        <a:rPr lang="en-US" altLang="ko-KR" sz="12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N|+1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레벨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0/2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개의 자식이 있는 노드만 있는 트리에서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leaf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노드의 수는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개의 자식이 있는 노드 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+1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Perfect binary tree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간선 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노드 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-1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자식 수에 따른 이진 트리 유형</a:t>
                      </a:r>
                      <a:b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</a:b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Full Binary Tree: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자식 노드가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0/2 </a:t>
                      </a:r>
                      <a:b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</a:b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Degenerate Binary Tree: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내부 노드가 하나의 자식 노드만 가짐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Skewed Binary Tree: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왼쪽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오른쪽으로 치우친 트리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level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완료에 따른 이진 트리 유형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Complete Binary Tree: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마지막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level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제외하고 다 채워 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Perfect Binary Tree: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모든 내부 노드에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개의 자식이 있고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모든 리프 노드가 동일한 레벨에 있는 트리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(leaf node = internal node +1)(height = 2</a:t>
                      </a:r>
                      <a:r>
                        <a:rPr lang="en-US" altLang="ko-KR" sz="1200" b="1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h+1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-1, h=0~)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Balanced Binary Tree: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트리의 높이가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O(Log N)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CB42FF5-5B4B-BDC2-B304-2414C280D4C7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509D34B-E0E8-90C7-BC3D-139F21F4F00F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7BFE464B-2009-7876-F909-B2039CC7F1D7}"/>
              </a:ext>
            </a:extLst>
          </p:cNvPr>
          <p:cNvSpPr/>
          <p:nvPr/>
        </p:nvSpPr>
        <p:spPr>
          <a:xfrm>
            <a:off x="0" y="0"/>
            <a:ext cx="12192000" cy="7732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137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Binary Tree - (1)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7CB05A4-438D-103B-371E-3FEB7550BB2D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C866BFF6-F8D2-87F6-4B91-1640838C0CD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FF68DF7B-4F14-3C3A-2405-DA2D37CAFA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BF060B97-4E71-1254-9DDA-B3A30BE3377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E8C6A33-58DC-B406-C9EF-5BC6F0E54F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9988105"/>
              </p:ext>
            </p:extLst>
          </p:nvPr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4" name="그림 13">
            <a:extLst>
              <a:ext uri="{FF2B5EF4-FFF2-40B4-BE49-F238E27FC236}">
                <a16:creationId xmlns:a16="http://schemas.microsoft.com/office/drawing/2014/main" id="{8D07E90E-501E-4F6C-6615-B2EB7F882D4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57544" y="1006618"/>
            <a:ext cx="6385194" cy="3218002"/>
          </a:xfrm>
          <a:prstGeom prst="rect">
            <a:avLst/>
          </a:prstGeom>
        </p:spPr>
      </p:pic>
      <p:sp>
        <p:nvSpPr>
          <p:cNvPr id="16" name="왼쪽 중괄호 15">
            <a:extLst>
              <a:ext uri="{FF2B5EF4-FFF2-40B4-BE49-F238E27FC236}">
                <a16:creationId xmlns:a16="http://schemas.microsoft.com/office/drawing/2014/main" id="{6E482158-2811-ADF2-3EF5-A5EEA320873C}"/>
              </a:ext>
            </a:extLst>
          </p:cNvPr>
          <p:cNvSpPr/>
          <p:nvPr/>
        </p:nvSpPr>
        <p:spPr>
          <a:xfrm>
            <a:off x="6434667" y="1829428"/>
            <a:ext cx="127000" cy="1464105"/>
          </a:xfrm>
          <a:prstGeom prst="leftBrace">
            <a:avLst/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왼쪽 중괄호 18">
            <a:extLst>
              <a:ext uri="{FF2B5EF4-FFF2-40B4-BE49-F238E27FC236}">
                <a16:creationId xmlns:a16="http://schemas.microsoft.com/office/drawing/2014/main" id="{AAFFFECB-6A80-9C03-7D52-BF011BA83B91}"/>
              </a:ext>
            </a:extLst>
          </p:cNvPr>
          <p:cNvSpPr/>
          <p:nvPr/>
        </p:nvSpPr>
        <p:spPr>
          <a:xfrm>
            <a:off x="6434667" y="3631066"/>
            <a:ext cx="127000" cy="60401"/>
          </a:xfrm>
          <a:prstGeom prst="lef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96C2684-C134-156C-ABB1-9F47B2BCA45E}"/>
              </a:ext>
            </a:extLst>
          </p:cNvPr>
          <p:cNvSpPr txBox="1"/>
          <p:nvPr/>
        </p:nvSpPr>
        <p:spPr>
          <a:xfrm>
            <a:off x="6083300" y="1458827"/>
            <a:ext cx="679805" cy="323165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050" b="1" dirty="0">
                <a:solidFill>
                  <a:srgbClr val="0000FF"/>
                </a:solidFill>
              </a:rPr>
              <a:t>Internal Node</a:t>
            </a:r>
            <a:endParaRPr lang="ko-KR" altLang="en-US" sz="1050" b="1" dirty="0">
              <a:solidFill>
                <a:srgbClr val="0000FF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C99D44-FC76-B4EB-7D64-D214BDF10E8D}"/>
              </a:ext>
            </a:extLst>
          </p:cNvPr>
          <p:cNvSpPr txBox="1"/>
          <p:nvPr/>
        </p:nvSpPr>
        <p:spPr>
          <a:xfrm>
            <a:off x="6083299" y="3829966"/>
            <a:ext cx="679805" cy="323165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050" b="1" dirty="0">
                <a:solidFill>
                  <a:srgbClr val="FF0000"/>
                </a:solidFill>
              </a:rPr>
              <a:t>External Node</a:t>
            </a:r>
            <a:endParaRPr lang="ko-KR" altLang="en-US" sz="105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547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3891803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노드 값에 따른 이진 트리 유형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Binary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Search Tree: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값 오름차순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왼쪽 자식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-&gt;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부모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-&gt;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오른쪽 자식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AVL Tree: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Balacned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BST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Red-Black Tree: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각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노드에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색상값을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저장하는 추가 비트가 있는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Balanced BST,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균형 완벽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X, O(log N)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B Tree: Balancing Tree,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대량의 데이터 저장 및 검색할 수 있는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DB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file system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사용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상위 노드 가질 수 있는 자식 노드 수 제한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O(log N)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B+ Tree: B Tree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변형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데이터 항목이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leaf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노드에 저장되고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내부 노드에는 데이터 항목을 인덱싱하고 찾기 위한 키만 포함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Segment Tree: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간격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세그먼트에 대한 정보를 저장하는데 사용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정적 구조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수정할 수 없는 구조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), O(N log N)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Catalan Number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n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개의 노드로 구성할 수 있는 이진 트리 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레이블이 없는 트리 수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T(n) = (2n)! / ((n+1)!n!)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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레이블이 지정된 트리 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 T(n) * n!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트리 합성은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Inorder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다른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order traversal </a:t>
                      </a:r>
                      <a:r>
                        <a:rPr lang="ko-KR" altLang="en-US" sz="1200" b="1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만 가능</a:t>
                      </a:r>
                      <a:endParaRPr lang="en-US" altLang="ko-KR" sz="1200" b="1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CB42FF5-5B4B-BDC2-B304-2414C280D4C7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509D34B-E0E8-90C7-BC3D-139F21F4F00F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7BFE464B-2009-7876-F909-B2039CC7F1D7}"/>
              </a:ext>
            </a:extLst>
          </p:cNvPr>
          <p:cNvSpPr/>
          <p:nvPr/>
        </p:nvSpPr>
        <p:spPr>
          <a:xfrm>
            <a:off x="0" y="0"/>
            <a:ext cx="12192000" cy="7732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137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Binary Tree - (2)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7CB05A4-438D-103B-371E-3FEB7550BB2D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C866BFF6-F8D2-87F6-4B91-1640838C0CD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FF68DF7B-4F14-3C3A-2405-DA2D37CAFA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BF060B97-4E71-1254-9DDA-B3A30BE3377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E8C6A33-58DC-B406-C9EF-5BC6F0E54F17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30FBD488-987E-C66E-520E-DDAC88F4DB8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750530" y="4432133"/>
            <a:ext cx="4127443" cy="2067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888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13487</TotalTime>
  <Words>17773</Words>
  <Application>Microsoft Office PowerPoint</Application>
  <PresentationFormat>와이드스크린</PresentationFormat>
  <Paragraphs>2438</Paragraphs>
  <Slides>68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68</vt:i4>
      </vt:variant>
    </vt:vector>
  </HeadingPairs>
  <TitlesOfParts>
    <vt:vector size="74" baseType="lpstr">
      <vt:lpstr>맑은 고딕</vt:lpstr>
      <vt:lpstr>Arial</vt:lpstr>
      <vt:lpstr>Cambria Math</vt:lpstr>
      <vt:lpstr>Times New Roman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성호 김</dc:creator>
  <cp:lastModifiedBy>성호 김</cp:lastModifiedBy>
  <cp:revision>460</cp:revision>
  <dcterms:created xsi:type="dcterms:W3CDTF">2023-11-29T11:04:36Z</dcterms:created>
  <dcterms:modified xsi:type="dcterms:W3CDTF">2024-02-19T13:33:54Z</dcterms:modified>
</cp:coreProperties>
</file>