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340" r:id="rId2"/>
    <p:sldId id="402" r:id="rId3"/>
    <p:sldId id="493" r:id="rId4"/>
    <p:sldId id="494" r:id="rId5"/>
    <p:sldId id="507" r:id="rId6"/>
    <p:sldId id="508" r:id="rId7"/>
    <p:sldId id="503" r:id="rId8"/>
    <p:sldId id="504" r:id="rId9"/>
    <p:sldId id="505" r:id="rId10"/>
    <p:sldId id="506" r:id="rId11"/>
    <p:sldId id="533" r:id="rId12"/>
    <p:sldId id="528" r:id="rId13"/>
    <p:sldId id="522" r:id="rId14"/>
    <p:sldId id="523" r:id="rId15"/>
    <p:sldId id="535" r:id="rId16"/>
    <p:sldId id="536" r:id="rId17"/>
    <p:sldId id="510" r:id="rId18"/>
    <p:sldId id="524" r:id="rId19"/>
    <p:sldId id="540" r:id="rId20"/>
    <p:sldId id="541" r:id="rId21"/>
    <p:sldId id="509" r:id="rId22"/>
    <p:sldId id="539" r:id="rId23"/>
    <p:sldId id="537" r:id="rId24"/>
    <p:sldId id="538" r:id="rId25"/>
    <p:sldId id="521" r:id="rId26"/>
    <p:sldId id="519" r:id="rId27"/>
    <p:sldId id="514" r:id="rId28"/>
    <p:sldId id="516" r:id="rId29"/>
    <p:sldId id="520" r:id="rId30"/>
    <p:sldId id="511" r:id="rId31"/>
    <p:sldId id="515" r:id="rId32"/>
    <p:sldId id="518" r:id="rId33"/>
    <p:sldId id="512" r:id="rId34"/>
    <p:sldId id="513" r:id="rId35"/>
    <p:sldId id="517" r:id="rId36"/>
    <p:sldId id="525" r:id="rId37"/>
    <p:sldId id="526" r:id="rId38"/>
    <p:sldId id="527" r:id="rId39"/>
    <p:sldId id="529" r:id="rId40"/>
    <p:sldId id="530" r:id="rId41"/>
    <p:sldId id="531" r:id="rId42"/>
    <p:sldId id="532" r:id="rId43"/>
    <p:sldId id="534" r:id="rId44"/>
    <p:sldId id="542" r:id="rId45"/>
    <p:sldId id="543" r:id="rId46"/>
    <p:sldId id="544" r:id="rId47"/>
    <p:sldId id="545" r:id="rId48"/>
    <p:sldId id="546" r:id="rId49"/>
    <p:sldId id="547" r:id="rId50"/>
    <p:sldId id="548" r:id="rId51"/>
    <p:sldId id="549" r:id="rId52"/>
    <p:sldId id="550" r:id="rId53"/>
    <p:sldId id="551" r:id="rId54"/>
    <p:sldId id="552" r:id="rId55"/>
    <p:sldId id="553" r:id="rId56"/>
    <p:sldId id="554" r:id="rId57"/>
    <p:sldId id="555" r:id="rId58"/>
    <p:sldId id="556" r:id="rId59"/>
    <p:sldId id="557" r:id="rId60"/>
    <p:sldId id="558" r:id="rId61"/>
    <p:sldId id="559" r:id="rId62"/>
    <p:sldId id="560" r:id="rId63"/>
    <p:sldId id="561" r:id="rId64"/>
    <p:sldId id="562" r:id="rId65"/>
    <p:sldId id="563" r:id="rId66"/>
    <p:sldId id="564" r:id="rId67"/>
    <p:sldId id="565" r:id="rId68"/>
    <p:sldId id="403" r:id="rId69"/>
    <p:sldId id="404" r:id="rId70"/>
    <p:sldId id="501" r:id="rId71"/>
    <p:sldId id="502" r:id="rId72"/>
    <p:sldId id="405" r:id="rId7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C21DBED-9962-49FE-A0E0-FA0AC8D5A6B4}">
          <p14:sldIdLst>
            <p14:sldId id="340"/>
            <p14:sldId id="402"/>
            <p14:sldId id="493"/>
          </p14:sldIdLst>
        </p14:section>
        <p14:section name="Glossary of Terms" id="{F9230807-EC0D-4F51-BCED-36D3DB2B4E42}">
          <p14:sldIdLst>
            <p14:sldId id="494"/>
          </p14:sldIdLst>
        </p14:section>
        <p14:section name="Voltage" id="{AA925435-DCB7-45F0-B13D-E4B20CB6CC93}">
          <p14:sldIdLst>
            <p14:sldId id="507"/>
          </p14:sldIdLst>
        </p14:section>
        <p14:section name="Power" id="{FDF4BD56-1E5C-4ADF-AC4E-D616207C9588}">
          <p14:sldIdLst>
            <p14:sldId id="508"/>
          </p14:sldIdLst>
        </p14:section>
        <p14:section name="Current" id="{ED53B355-8413-4705-8BE9-8AC036359DDE}">
          <p14:sldIdLst>
            <p14:sldId id="503"/>
          </p14:sldIdLst>
        </p14:section>
        <p14:section name="Ohm's Law" id="{5C93D4F8-CD80-4881-BC87-F76D6321255F}">
          <p14:sldIdLst>
            <p14:sldId id="504"/>
          </p14:sldIdLst>
        </p14:section>
        <p14:section name="Resistance" id="{2F59C427-912C-40B8-9E75-966FB914B069}">
          <p14:sldIdLst>
            <p14:sldId id="505"/>
            <p14:sldId id="506"/>
            <p14:sldId id="533"/>
          </p14:sldIdLst>
        </p14:section>
        <p14:section name="Kirchhoff's Law" id="{678337B1-BDC5-4A52-9780-1708EBACC5A0}">
          <p14:sldIdLst>
            <p14:sldId id="528"/>
          </p14:sldIdLst>
        </p14:section>
        <p14:section name="Capacitor" id="{2BADCDCE-6EEC-47DC-B4A0-2689F08CFB19}">
          <p14:sldIdLst>
            <p14:sldId id="522"/>
            <p14:sldId id="523"/>
            <p14:sldId id="535"/>
            <p14:sldId id="536"/>
          </p14:sldIdLst>
        </p14:section>
        <p14:section name="Capacitance" id="{2952E6EE-611F-42E6-9A14-B2ABA2F4DEF6}">
          <p14:sldIdLst>
            <p14:sldId id="510"/>
          </p14:sldIdLst>
        </p14:section>
        <p14:section name="Inductor" id="{A89B4A6B-1353-4458-93E5-77E4DB31A19F}">
          <p14:sldIdLst>
            <p14:sldId id="524"/>
            <p14:sldId id="540"/>
            <p14:sldId id="541"/>
          </p14:sldIdLst>
        </p14:section>
        <p14:section name="Inductance" id="{A0F44850-B087-48E8-8D96-C0CD37809C34}">
          <p14:sldIdLst>
            <p14:sldId id="509"/>
            <p14:sldId id="539"/>
          </p14:sldIdLst>
        </p14:section>
        <p14:section name="Reactance&amp;Impedance" id="{50CEE0CF-8202-4B66-B327-5DC1932483F8}">
          <p14:sldIdLst>
            <p14:sldId id="537"/>
            <p14:sldId id="538"/>
          </p14:sldIdLst>
        </p14:section>
        <p14:section name="Sinusoidal Wave" id="{BD3270BC-F64C-4C95-B1D7-53930E837520}">
          <p14:sldIdLst>
            <p14:sldId id="521"/>
          </p14:sldIdLst>
        </p14:section>
        <p14:section name="(Right/Left) Hand Rule" id="{9D1A950C-8DCA-4E36-9D15-AA5AB825BAE5}">
          <p14:sldIdLst>
            <p14:sldId id="519"/>
          </p14:sldIdLst>
        </p14:section>
        <p14:section name="Magnetic Field" id="{30B5D271-1449-4637-9A0F-5DCD8080371C}">
          <p14:sldIdLst>
            <p14:sldId id="514"/>
          </p14:sldIdLst>
        </p14:section>
        <p14:section name="Magnetic Flux" id="{BF139501-8C69-455B-93AC-5BB8D389A0BB}">
          <p14:sldIdLst>
            <p14:sldId id="516"/>
          </p14:sldIdLst>
        </p14:section>
        <p14:section name="Biot-Savart Law" id="{59A089A5-DEF0-4825-A8D9-182B653D801E}">
          <p14:sldIdLst>
            <p14:sldId id="520"/>
          </p14:sldIdLst>
        </p14:section>
        <p14:section name="Permeability" id="{A524D948-D0A9-453B-BC5C-EF08D0B6E740}">
          <p14:sldIdLst>
            <p14:sldId id="511"/>
          </p14:sldIdLst>
        </p14:section>
        <p14:section name="Electric Field" id="{DBF07CD3-CEC3-4CA4-A676-44E73F6FBF52}">
          <p14:sldIdLst>
            <p14:sldId id="515"/>
          </p14:sldIdLst>
        </p14:section>
        <p14:section name="Permittivity" id="{09C9ECB4-EBCB-4DBD-BFC7-7A28EB6BC0E8}">
          <p14:sldIdLst>
            <p14:sldId id="518"/>
          </p14:sldIdLst>
        </p14:section>
        <p14:section name="Maxwell's Equations" id="{5AC53181-D3D6-4D72-9BF4-29743017B379}">
          <p14:sldIdLst>
            <p14:sldId id="512"/>
          </p14:sldIdLst>
        </p14:section>
        <p14:section name="Vector Field" id="{F7D00A2B-9FE9-4EB5-BE20-18013E715EA5}">
          <p14:sldIdLst>
            <p14:sldId id="513"/>
          </p14:sldIdLst>
        </p14:section>
        <p14:section name="Tensor" id="{27E04596-64D6-40C5-84DE-822273970CCF}">
          <p14:sldIdLst>
            <p14:sldId id="517"/>
          </p14:sldIdLst>
        </p14:section>
        <p14:section name="Battery" id="{C32777FE-312B-407A-95FE-5F93DE645C85}">
          <p14:sldIdLst>
            <p14:sldId id="525"/>
            <p14:sldId id="526"/>
          </p14:sldIdLst>
        </p14:section>
        <p14:section name="Fuse" id="{96F666D2-4111-4382-ABB7-CA0C9F656998}">
          <p14:sldIdLst>
            <p14:sldId id="527"/>
          </p14:sldIdLst>
        </p14:section>
        <p14:section name="Push Button" id="{44BD7A08-1EE7-4787-AB3A-9C8E57AEDE15}">
          <p14:sldIdLst>
            <p14:sldId id="529"/>
          </p14:sldIdLst>
        </p14:section>
        <p14:section name="Switch" id="{A1F815B4-2AE7-4451-BC5B-DC894E1E0CCB}">
          <p14:sldIdLst>
            <p14:sldId id="530"/>
          </p14:sldIdLst>
        </p14:section>
        <p14:section name="Rotary Encoder" id="{6A0EFC0A-4DE4-4B60-9F4A-30DCCAAC2D01}">
          <p14:sldIdLst>
            <p14:sldId id="531"/>
          </p14:sldIdLst>
        </p14:section>
        <p14:section name="Relay" id="{BB5E7E1A-36BC-4440-8BCD-F6BFBD40C1A0}">
          <p14:sldIdLst>
            <p14:sldId id="532"/>
          </p14:sldIdLst>
        </p14:section>
        <p14:section name="Potentiometer" id="{EDF7A95E-5B8C-4D68-828C-7909416CBEB7}">
          <p14:sldIdLst>
            <p14:sldId id="534"/>
          </p14:sldIdLst>
        </p14:section>
        <p14:section name="AC-AC Transformer" id="{EACBD632-48A0-41AA-8708-629BEF3F69CB}">
          <p14:sldIdLst>
            <p14:sldId id="542"/>
            <p14:sldId id="543"/>
          </p14:sldIdLst>
        </p14:section>
        <p14:section name="AC-DC Power Supply" id="{880C8992-E3BF-4F12-B226-1028B7081801}">
          <p14:sldIdLst>
            <p14:sldId id="544"/>
          </p14:sldIdLst>
        </p14:section>
        <p14:section name="DC-DC Converter" id="{F657D495-5EF7-410B-8A75-2B7A4FBB47B7}">
          <p14:sldIdLst>
            <p14:sldId id="545"/>
            <p14:sldId id="546"/>
          </p14:sldIdLst>
        </p14:section>
        <p14:section name="DC-AC Inverter" id="{899CD71D-73ED-42A4-BDF9-8901935E5E57}">
          <p14:sldIdLst>
            <p14:sldId id="547"/>
          </p14:sldIdLst>
        </p14:section>
        <p14:section name="Voltage Regulator" id="{672A5E09-1E0D-4517-AA22-5491662E54DE}">
          <p14:sldIdLst>
            <p14:sldId id="548"/>
          </p14:sldIdLst>
        </p14:section>
        <p14:section name="Electromagnet" id="{65FB6A76-512E-448F-9E3E-4BF2F148579D}">
          <p14:sldIdLst>
            <p14:sldId id="549"/>
          </p14:sldIdLst>
        </p14:section>
        <p14:section name="Solenoid" id="{310262C2-75E2-413E-BEE7-F29E169C996F}">
          <p14:sldIdLst>
            <p14:sldId id="550"/>
          </p14:sldIdLst>
        </p14:section>
        <p14:section name="DC Motor" id="{B7919485-6DEC-461C-AC0F-E18D78DCD004}">
          <p14:sldIdLst>
            <p14:sldId id="551"/>
            <p14:sldId id="552"/>
          </p14:sldIdLst>
        </p14:section>
        <p14:section name="AC Motor" id="{640FF430-F383-432D-B349-FF36BDC775B8}">
          <p14:sldIdLst>
            <p14:sldId id="553"/>
            <p14:sldId id="554"/>
            <p14:sldId id="555"/>
          </p14:sldIdLst>
        </p14:section>
        <p14:section name="Servo Motor" id="{8543E91F-B7E4-4AFC-BB04-EE2CFC1750FE}">
          <p14:sldIdLst>
            <p14:sldId id="556"/>
          </p14:sldIdLst>
        </p14:section>
        <p14:section name="Step Motor" id="{22921EC7-CA46-4071-BFFD-206378A307B3}">
          <p14:sldIdLst>
            <p14:sldId id="557"/>
            <p14:sldId id="558"/>
          </p14:sldIdLst>
        </p14:section>
        <p14:section name="Diode" id="{061FD6A3-797D-4D0E-9B96-2EAC443CAF9A}">
          <p14:sldIdLst>
            <p14:sldId id="559"/>
            <p14:sldId id="560"/>
          </p14:sldIdLst>
        </p14:section>
        <p14:section name="Unijunction Transistor" id="{613B4EFD-408F-479D-8F2E-6BC87CA4E030}">
          <p14:sldIdLst>
            <p14:sldId id="561"/>
          </p14:sldIdLst>
        </p14:section>
        <p14:section name="Bipolar Transistor" id="{941D568E-941B-460A-9B35-08F1FC00705F}">
          <p14:sldIdLst>
            <p14:sldId id="562"/>
            <p14:sldId id="563"/>
          </p14:sldIdLst>
        </p14:section>
        <p14:section name="Field-Effect Transistor" id="{E162141A-2697-4BF3-81CA-92D8EB2030B3}">
          <p14:sldIdLst>
            <p14:sldId id="564"/>
          </p14:sldIdLst>
        </p14:section>
        <p14:section name="Field-Effect Transistor" id="{FEB9DF32-A0A7-48E0-A2AD-FB5A71A26043}">
          <p14:sldIdLst>
            <p14:sldId id="565"/>
          </p14:sldIdLst>
        </p14:section>
        <p14:section name="Back Up" id="{E52C5227-7C71-486C-A9FE-476D494E579C}">
          <p14:sldIdLst>
            <p14:sldId id="403"/>
            <p14:sldId id="404"/>
            <p14:sldId id="501"/>
            <p14:sldId id="502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4B183"/>
    <a:srgbClr val="33CC33"/>
    <a:srgbClr val="009900"/>
    <a:srgbClr val="76717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1" autoAdjust="0"/>
    <p:restoredTop sz="93020" autoAdjust="0"/>
  </p:normalViewPr>
  <p:slideViewPr>
    <p:cSldViewPr snapToGrid="0">
      <p:cViewPr>
        <p:scale>
          <a:sx n="50" d="100"/>
          <a:sy n="50" d="100"/>
        </p:scale>
        <p:origin x="1160" y="96"/>
      </p:cViewPr>
      <p:guideLst>
        <p:guide orient="horz" pos="2160"/>
        <p:guide pos="3840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7AC13-9DD4-4399-8160-642204A02976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44C0A-982C-4E8F-9B87-952B32707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95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912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https://blog.naver.com/lagrange0115/220665397730</a:t>
            </a:r>
          </a:p>
          <a:p>
            <a:r>
              <a:rPr lang="en-US" altLang="ko-KR" dirty="0"/>
              <a:t>https://ko.wikipedia.org/wiki/%EC%B6%95%EC%A0%84%EA%B8%B0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5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https://blog.naver.com/lagrange0115/220665397730</a:t>
            </a:r>
          </a:p>
          <a:p>
            <a:r>
              <a:rPr lang="en-US" altLang="ko-KR" dirty="0"/>
              <a:t>https://ko.wikipedia.org/wiki/%EC%B6%95%EC%A0%84%EA%B8%B0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539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https://blog.naver.com/lagrange0115/220665397730</a:t>
            </a:r>
          </a:p>
          <a:p>
            <a:r>
              <a:rPr lang="en-US" altLang="ko-KR" dirty="0"/>
              <a:t>https://ko.wikipedia.org/wiki/%EC%B6%95%EC%A0%84%EA%B8%B0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189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https://blog.naver.com/lagrange0115/220665397730</a:t>
            </a:r>
          </a:p>
          <a:p>
            <a:r>
              <a:rPr lang="en-US" altLang="ko-KR" dirty="0"/>
              <a:t>https://ko.wikipedia.org/wiki/%EC%B6%95%EC%A0%84%EA%B8%B0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475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https://namu.wiki/w/%EC%BB%A4%ED%8C%A8%EC%8B%9C%ED%84%B0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580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https://blog.naver.com/lagrange0115/220669704174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764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https://blog.naver.com/lagrange0115/220669704174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187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https://blog.naver.com/lagrange0115/220669704174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800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https://ko.wikipedia.org/wiki/%EC%9C%A0%EB%8F%84%EA%B3%84%EC%88%98</a:t>
            </a:r>
          </a:p>
          <a:p>
            <a:r>
              <a:rPr lang="en-US" altLang="ko-KR" dirty="0"/>
              <a:t>https://ko.wikipedia.org/wiki/%EA%B8%B0%EC%A0%84%EB%A0%A5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362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https://ko.wikipedia.org/wiki/%EC%9C%A0%EB%8F%84%EA%B3%84%EC%88%98</a:t>
            </a:r>
          </a:p>
          <a:p>
            <a:r>
              <a:rPr lang="en-US" altLang="ko-KR" dirty="0"/>
              <a:t>https://ko.wikipedia.org/wiki/%EA%B8%B0%EC%A0%84%EB%A0%A5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52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https://ko.wikipedia.org/wiki/%EC%A0%84%EC%9C%84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717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https://ko.wikipedia.org/wiki/%EB%B0%98%EC%9D%91%EC%A0%80%ED%95%AD</a:t>
            </a:r>
          </a:p>
          <a:p>
            <a:r>
              <a:rPr lang="en-US" altLang="ko-KR" dirty="0"/>
              <a:t>https://blog.naver.com/PostView.naver?blogId=applepop&amp;logNo=220733037385</a:t>
            </a:r>
          </a:p>
          <a:p>
            <a:r>
              <a:rPr lang="en-US" altLang="ko-KR" dirty="0"/>
              <a:t>https://blog.naver.com/lagrange0115/222076599725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498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https://ko.wikipedia.org/wiki/%EB%B0%98%EC%9D%91%EC%A0%80%ED%95%AD</a:t>
            </a:r>
          </a:p>
          <a:p>
            <a:r>
              <a:rPr lang="en-US" altLang="ko-KR" dirty="0"/>
              <a:t>https://blog.naver.com/PostView.naver?blogId=applepop&amp;logNo=220733037385</a:t>
            </a:r>
          </a:p>
          <a:p>
            <a:r>
              <a:rPr lang="en-US" altLang="ko-KR" dirty="0"/>
              <a:t>https://blog.naver.com/lagrange0115/222076599725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67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https://m.blog.naver.com/lagrange0115/221144510601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5011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https://ko.wikipedia.org/wiki/%EC%98%A4%EB%A5%B8%EC%86%90_%EB%B2%95%EC%B9%99</a:t>
            </a:r>
          </a:p>
          <a:p>
            <a:r>
              <a:rPr lang="en-US" altLang="ko-KR" dirty="0"/>
              <a:t>https://blog.naver.com/bjgim21/220231374695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6555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https://ko.wikipedia.org/wiki/%EC%9E%90%EA%B8%B0%EC%9E%A5</a:t>
            </a:r>
          </a:p>
          <a:p>
            <a:r>
              <a:rPr lang="en-US" altLang="ko-KR" dirty="0"/>
              <a:t>https://ko.wikipedia.org/wiki/%EB%A1%9C%EB%9F%B0%EC%B8%A0_%ED%9E%98</a:t>
            </a:r>
          </a:p>
          <a:p>
            <a:r>
              <a:rPr lang="en-US" altLang="ko-KR" dirty="0"/>
              <a:t>https://ko.wikipedia.org/wiki/%EB%A1%9C%EB%9F%B0%EC%B8%A0_%EB%B3%80%ED%99%98</a:t>
            </a:r>
          </a:p>
          <a:p>
            <a:r>
              <a:rPr lang="en-US" altLang="ko-KR" dirty="0"/>
              <a:t>https://ko.wikipedia.org/wiki/%EC%A0%90%EC%A0%84%ED</a:t>
            </a:r>
            <a:r>
              <a:rPr lang="en-US" altLang="ko-KR"/>
              <a:t>%95%98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34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https://ko.wikipedia.org/wiki/%EC%9E%90%EA%B8%B0_%EC%84%A0%EC%86%8D</a:t>
            </a:r>
          </a:p>
          <a:p>
            <a:r>
              <a:rPr lang="en-US" altLang="ko-KR" dirty="0"/>
              <a:t>https://ko.wikipedia.org/wiki/%EA%B0%80%EC%9A%B0%EC%8A%A4_%EC%9E%90%EA%B8%B0_%EB%B2%95%EC%B9%99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0022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https://ko.wikipedia.org/wiki/%EB%B9%84%EC%98%A4-%EC%82%AC%EB%B0%94%EB%A5%B4_%EB%B2%95%EC%B9%99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756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https://ko.wikipedia.org/wiki/%ED%88%AC%EC%9E%90%EC%9C%A8</a:t>
            </a:r>
          </a:p>
          <a:p>
            <a:r>
              <a:rPr lang="en-US" altLang="ko-KR" dirty="0"/>
              <a:t>https://ko.wikipedia.org/wiki/%EC%9E%90%EA%B8%B0%ED%99%94</a:t>
            </a:r>
          </a:p>
          <a:p>
            <a:r>
              <a:rPr lang="en-US" altLang="ko-KR" dirty="0"/>
              <a:t>https://m.blog.naver.com/jsrhim516/221730434743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4007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https://ko.wikipedia.org/wiki/%EC%A0%84%EA%B8%B0%EC%9E%A5</a:t>
            </a:r>
          </a:p>
          <a:p>
            <a:r>
              <a:rPr lang="en-US" altLang="ko-KR" dirty="0"/>
              <a:t>https://ko.wikipedia.org/wiki/%EC%A0%84%EA%B8%B0_%EC%8C%8D%EA%B7%B9%EC%9E%90_%EB%AA%A8%EB%A9%98%ED%8A%B8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063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https://ko.wikipedia.org/wiki/%EC%9C%A0%EC%A0%84%EC%9C%A8</a:t>
            </a:r>
          </a:p>
          <a:p>
            <a:r>
              <a:rPr lang="en-US" altLang="ko-KR" dirty="0"/>
              <a:t>https://ko.wikipedia.org/wiki/%EB%B3%80%EC%9C%84%EC%9E%A5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713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0612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https://ko.wikipedia.org/wiki/%EB%A7%A5%EC%8A%A4%EC%9B%B0_%EB%B0%A9%EC%A0%95%EC%8B%9D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1487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https://ko.wikipedia.org/wiki/%EB%B2%A1%ED%84%B0%EC%9E%A5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019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https://ko.wikipedia.org/wiki/%ED%85%90%EC%84%9C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4140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6228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57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6921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9872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7277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3237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881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https://ko.wikipedia.org/wiki/%EC%BF%A8%EB%A1%B1_%EB%B2%95%EC%B9%99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774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5430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955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7186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839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0620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560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5799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4876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3244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96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1136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0086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99870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0401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3877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1863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2121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2037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3698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5148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192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9525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87872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90699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21020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http://www.kocw.net/home/cview.do?cid=c58350a6c4eef831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1080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http://www.kocw.net/home/cview.do?cid=c58350a6c4eef831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48801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053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29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316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82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C634-1328-2829-ACA9-CDFEEE9E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766D1-583B-68B2-0635-1473295E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E022-B214-6656-F153-FB9470F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4E6-4ACE-46EE-A5F5-E055F57E4E3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08FB-38AC-6E42-C82D-6D0F9E5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8405-1D9B-AC1E-BBBE-90B561D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BD5-0B1A-4F7B-9E91-3A77B4CF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3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저항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(Resistance)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9879923"/>
                  </p:ext>
                </p:extLst>
              </p:nvPr>
            </p:nvGraphicFramePr>
            <p:xfrm>
              <a:off x="83626" y="868117"/>
              <a:ext cx="12006774" cy="59215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 종류에 따른 특징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복합 소재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정확도가 낮음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(10%),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상수가 높고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인덕턴스가 낮음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과부하 조건에 덜 민감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피막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온도에 따른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변화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미세한 노이즈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 피막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온도에 따른 작은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변화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노이즈 강인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작은 오차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(1%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정밀 측정기기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고급 오디오 등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복합 소재보다 높은 인덕턴스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권선형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열에 강하고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잡음에 강함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(1%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시멘트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열에 강하고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급 대전력으로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Array: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공통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다수 저항을 통해 연결하여 사용할 때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라디오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오디오 볼륨 조절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SMD: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구조 단순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소형 제작 가능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노이즈 심함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고전력에 취약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디지털 회로에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도체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비례하고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반비례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𝝆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𝝈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𝝆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(rho) 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(Resistivity),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비저항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물질이 전류의 흐름을 얼마나 잘 방해하는지를 나타내는 물리적 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재료의 고유 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물질의 종류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온도에 따라 달라짐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𝝆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𝑺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금속은 일반적으로 저항률이 낮고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절연체는 저항률이 높음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대부분 금속은 온도가 상승하면 저항률 증가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반도체의 경우 온도 상승 시 저항률 감소 경향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대표값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(1.68×10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알루미늄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(2.82×10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(2.44×10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실리콘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(2.3×10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~10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14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(sigma) 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저항률의 역수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도체가 전류를 얼마나 잘 통과시키는지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S/m (S: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지멘스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피막 저항의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코딩 내부에 나선형 홈이 있는데 홈의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길수록 저항 증가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홈의 너비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클수록 저항 감소 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 온도의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저항과 온도 관계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온도에 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증가에 따라 금속 내 원자들이 진동하여 전자 이동 방해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R(T) =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(1+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(T-T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[R(t):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현재 온도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 온도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(Temperature Coefficient of Resistance, TCR)]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계수는 재료에 따라 다르고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금속의 경우 양수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반도체의 저항과 온도 관계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온도에 반비례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증가에 따라 전자와 정공이 더 많이 생성되기 때문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R(T) =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Eg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/k/T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[R(T):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현재 온도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R0: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 온도에서의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Eg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밴드갭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k: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볼츠만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절대 온도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9879923"/>
                  </p:ext>
                </p:extLst>
              </p:nvPr>
            </p:nvGraphicFramePr>
            <p:xfrm>
              <a:off x="83626" y="868117"/>
              <a:ext cx="12006774" cy="59215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2150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6" r="-254" b="-8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1470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저항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(Resistance)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6883815"/>
                  </p:ext>
                </p:extLst>
              </p:nvPr>
            </p:nvGraphicFramePr>
            <p:xfrm>
              <a:off x="83626" y="868117"/>
              <a:ext cx="120067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스너버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(Snubber):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대형 유도성 부하를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스위칭하는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스위치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릴레이의 접점을 보호하기 위해 사용되며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조합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Voltage Coefficient):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변화의 함수로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발생하는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변화를 서술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저항체가 탄소 기반일 때 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𝟏𝟎𝟎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 정격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정격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정격 전압의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10%,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실제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연결에 따른 저항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직렬 연결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(n=1, 2, 3, ...)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𝒕𝒐𝒕𝒂𝒍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=1, 2, 3, ...)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 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𝒕𝒐𝒕𝒂𝒍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(n=1, 2, 3, ...) 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다른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저항의 개수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같은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∗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𝐧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(Wi: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 저항의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저항의 개수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정격 전력이 같은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고전력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저항기 대신 저전력 저항기를 병렬로 연결하여 대체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Ex) 5W 50Ω 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0.5W 500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10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개로 대체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총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 동일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주의사항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저항에 걸리는 전력은 저항의 정격 전력의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75%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이하로 설정해야 안전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잡음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(Noise)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전압과 전류에 비례하므로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저잡음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회로는 낮은 전압에서 저전력 저항을 사용해야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6883815"/>
                  </p:ext>
                </p:extLst>
              </p:nvPr>
            </p:nvGraphicFramePr>
            <p:xfrm>
              <a:off x="83626" y="868117"/>
              <a:ext cx="120067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331" r="-254" b="-8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71088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키르히호프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법칙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(Kirchhoff’s Law)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324267"/>
              </p:ext>
            </p:extLst>
          </p:nvPr>
        </p:nvGraphicFramePr>
        <p:xfrm>
          <a:off x="83626" y="868117"/>
          <a:ext cx="9862693" cy="3678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26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784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키르히호프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(Kirchhoff’s Law)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KCL(Kirchhoff’s Current Law)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회로 내 임의의 노드에서 들어오는 전류의 합은 나가는 전류의 합과 동일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전하의 보존 법칙을 기초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KVL(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Kircchhoff’s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Voltage Law)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회로 내 임의의 폐회로에서 각 소자의 전압 강하의 합은 폐회로를 따라 순환할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에너지 보존 법칙을 기초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810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커패시터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/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축전기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(Capacitor/</a:t>
            </a:r>
            <a:r>
              <a:rPr lang="en-US" altLang="ko-KR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Condensor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9818899"/>
                  </p:ext>
                </p:extLst>
              </p:nvPr>
            </p:nvGraphicFramePr>
            <p:xfrm>
              <a:off x="83626" y="868117"/>
              <a:ext cx="11994074" cy="5824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(Capacitor)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정전용량을 전기적 퍼텐셜 에너지로 저장하는 장치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수동소자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F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패럿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1V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전압이 걸렸을 때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전하를 잡아 둘 수 있는 능력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일반적으로 판매되는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값은 허용 오차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20%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기준으로 중첩되는 부분을 최소화하는 방향으로 숫자 선택됨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(Ex. 1.0, 1.5, 2.2, 3.3, 4.7, 6.8, 10)[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20%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일반적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허용 오차가 더 낮은 제품들도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𝝐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(A: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판 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판 사이 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.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𝟎𝟖𝟖𝟓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𝑲𝑨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판 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 두께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(cm), K: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연결에 따른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용량 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직렬 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 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b>
                              </m:sSub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Conducrive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Plate):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개의 금속 도체로 구성되고 전하를 저장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(Dielectric):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도체판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사이에 위치한 절연체 물질로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전기장을 강화하고 전하의 축적을 도움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 종류에 따라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특성과 용도가 달라짐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전압이 높을 때 충전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전압이 낮을 때 방전하여 전원 전압과 동일한 크기의 전위차를 유지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직류 전원에 연결하면 충전 동안 전류 크기가 감소하다 전류가 흐르지 못하게 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변화에 저항해 전압의 급격한 변화를 방지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(Inductor)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전류 변화에 대해서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(Capacitance):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저장할 수 있는 전하의 양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정격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(Voltage Rating):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안전하게 견딜 수 있는 최대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등가 직렬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(Equivalent Series Resistance):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내부의 저항 성분을 나타내며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낮을수록 좋은 성능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 손실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(Dissipation Factor):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커패시터에서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손실되는 에너지를 나타내며 낮을수록 효율 높음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 장치에서 일시적인 전력 공급에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신호 필터링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신호를 통과시키고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저주파 신호를 차단하는 역할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직류 차단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통과 성질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타이밍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RC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회로에서 타이머나 펄스 생성기에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조절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평활화하여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일정한 전압을 유지하는데 도움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수학적 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𝑰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𝒅𝑽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𝝉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𝝉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RC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𝒐𝒖𝒕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(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𝒆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𝑹𝑪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증가할수록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수렴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9818899"/>
                  </p:ext>
                </p:extLst>
              </p:nvPr>
            </p:nvGraphicFramePr>
            <p:xfrm>
              <a:off x="83626" y="868117"/>
              <a:ext cx="11994074" cy="5824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246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09" r="-203" b="-40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810108A7-7A55-0BDF-46FC-F0E74A2D88DC}"/>
              </a:ext>
            </a:extLst>
          </p:cNvPr>
          <p:cNvSpPr/>
          <p:nvPr/>
        </p:nvSpPr>
        <p:spPr>
          <a:xfrm>
            <a:off x="11228239" y="2040100"/>
            <a:ext cx="702733" cy="457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0CFF2A-DC3C-3ADC-1B87-257D8706CB36}"/>
              </a:ext>
            </a:extLst>
          </p:cNvPr>
          <p:cNvSpPr/>
          <p:nvPr/>
        </p:nvSpPr>
        <p:spPr>
          <a:xfrm>
            <a:off x="11228238" y="1862452"/>
            <a:ext cx="702733" cy="17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기호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4B353B0-5383-BD5E-9F45-F30279E1227D}"/>
              </a:ext>
            </a:extLst>
          </p:cNvPr>
          <p:cNvGrpSpPr/>
          <p:nvPr/>
        </p:nvGrpSpPr>
        <p:grpSpPr>
          <a:xfrm>
            <a:off x="11438570" y="2208281"/>
            <a:ext cx="282068" cy="120835"/>
            <a:chOff x="11245296" y="1475288"/>
            <a:chExt cx="282068" cy="12083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9BFB765-4F43-AACB-FCB4-508FDAD09776}"/>
                </a:ext>
              </a:extLst>
            </p:cNvPr>
            <p:cNvGrpSpPr/>
            <p:nvPr/>
          </p:nvGrpSpPr>
          <p:grpSpPr>
            <a:xfrm>
              <a:off x="11245296" y="1475288"/>
              <a:ext cx="120835" cy="120835"/>
              <a:chOff x="11245296" y="1475288"/>
              <a:chExt cx="120835" cy="120835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DF4561B2-8B92-5CB3-8FA5-3F685F6A1C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305714" y="1475289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D7653895-08B7-9EA8-0FB4-E78C2E8966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1804" y="1475288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95E836A-ACEC-CEE0-5F88-71709C9EFAEB}"/>
                </a:ext>
              </a:extLst>
            </p:cNvPr>
            <p:cNvGrpSpPr/>
            <p:nvPr/>
          </p:nvGrpSpPr>
          <p:grpSpPr>
            <a:xfrm>
              <a:off x="11401833" y="1475288"/>
              <a:ext cx="125531" cy="120835"/>
              <a:chOff x="11401833" y="1475288"/>
              <a:chExt cx="125531" cy="120835"/>
            </a:xfrm>
          </p:grpSpPr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5E52ED92-F946-9C4B-5959-AB50BA9E518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66947" y="1475289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01BD1931-32E8-EB89-C477-6BB98DD211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01833" y="1475288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81880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커패시터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/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축전기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(Capacitor/</a:t>
            </a:r>
            <a:r>
              <a:rPr lang="en-US" altLang="ko-KR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Condensor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)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90749"/>
                  </p:ext>
                </p:extLst>
              </p:nvPr>
            </p:nvGraphicFramePr>
            <p:xfrm>
              <a:off x="83626" y="868117"/>
              <a:ext cx="11994074" cy="594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 종류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유전체가 다름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세라믹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소형 전자 회로에서 주로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응답이 좋고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안정성 우수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노이즈를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통과시키는 용도로 많이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적층 세라믹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특성과 주파수 특성이 양호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소형이기에 바이패스용으로 많이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띠 부분 음극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화살표가 가리키는 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 장치에 주로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큰 용량 제공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낮은 주파수 특성이 있어 정류회로에서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저주파 바이패스 용으로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플라스틱 필름을 유전체로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안정성 높음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고전압에서도 사용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마일러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(Mylar)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가장 저가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정밀도 낮음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고주파회로와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발진회로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등에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폴리프로필렌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오디오 커플링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주로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띠 부분 양극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탄탈륨을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유전체로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안정성과 신뢰성 제공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특성과 주파수 특성이 전해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커패시터보다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우수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커플링에 부적합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spike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형상 전류가 없음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변화에 의한 용량 변화가 엄격하거나 주파수가 높고 신호 파형이 중요한 회로에 쓰임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군사용 및 고성능 전자기기에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(Bipolar):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단일 패키지에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전해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직렬로 연결한 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음극끼리 마주봄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0VDC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상하로 요동칠 때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               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유극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사용하기에 적합하지 않은 오디오 회로에서 주로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강도가 약함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표면에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BP(Bipolar) / NP(Nonpolarized)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라고 표기됨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원통형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(Cylindrical capacitor)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동축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리드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(Axial lead):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양쪽 끝에 각 단자가 붙은 형태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래디얼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리드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(Radial lead):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단자가 한 쪽 끝에 붙어 있음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 기판에 쉽게 삽입되어 많이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디스크형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(Disc capacitor):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래디얼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리드형이고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주황색 절연 세라믹 화합물 케이스로 포장됨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직사각 태블릿형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유전체는 전해질층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세라믹 화합물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플라스틱 필름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폴리에스터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폴리카보네이트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폴리프로필렌 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또는 종이로 이루어져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알루미늄 판 사이에 전해액이 묻은 종이를 넣고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돌돌말아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원통형으로 만듦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폴리에스터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많이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 상수와 단위 부피당 용량이 가장 높음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 에서 많이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원통형은 기생 인덕턴스 발생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        [de]coupling, bypass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용으로 흔히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안정성과 낮은 전력 누설이 필요한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또는 높은 전류에서 사용은 적합하지 않음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폴리카보네이트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측면에서 안정적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고정 주파수를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필요로하는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필터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타이밍 회로에 적합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군사 규격에 적합하나 비쌈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폴리프로필렌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열에 취약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전력 손실 계수가 매우 낮아 높은 주파수에서 높은 전력을 다룰 수 있음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확성기의 크로스오버 회로에 많이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    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공급기의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스위칭으로도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박막 유전체를 이용하는 다른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커패시터에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비해 크기가 큰 경향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마일라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폴리에스터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그 밖 플라스틱 필름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오디오 회로에서 많이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전압제한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[100VDC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문제가 되지 않아 양극성 특징은 장점으로 작용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양극에 병렬로 저항기를 놓으면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저항이 제한하는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방전률로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저항기를 통해 방전되고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저항기를 통해 충전하면 저항기는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제한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(Time constant):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커패시터에서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충전되는 전류와 공급되는 전압 사이의 차가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63%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될 때까지의 걸리는 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𝑹𝑪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전압을 인가하면 금속판의 극성이 전압 극성에 따라 변하고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전류가 흐르는 것으로 보임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전류를 통과시킴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크기에 따라 일부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주파수는 차단하고 다른 주파수는 통과시킴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일반적으로 크기가 작은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높은 주파수를 더 효과적으로 통과시킴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소량의 전류 서지로도 전하를 채울 수 있기 때문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(Inductive Reactance)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적용하면 복잡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90749"/>
                  </p:ext>
                </p:extLst>
              </p:nvPr>
            </p:nvGraphicFramePr>
            <p:xfrm>
              <a:off x="83626" y="868117"/>
              <a:ext cx="11994074" cy="594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436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05" r="-203" b="-7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21222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커패시터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/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축전기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(Capacitor/</a:t>
            </a:r>
            <a:r>
              <a:rPr lang="en-US" altLang="ko-KR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Condensor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)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2111143"/>
                  </p:ext>
                </p:extLst>
              </p:nvPr>
            </p:nvGraphicFramePr>
            <p:xfrm>
              <a:off x="83626" y="868117"/>
              <a:ext cx="11994074" cy="53972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전원과 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(Capacitive Reactance)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전류에 대해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가지는 저항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𝒏𝒇𝑪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f: AC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f=0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무한대가 되고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전류를 통과시킬 때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이론적으로 무한대 저항을 갖음을 의미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또는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증가하면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감소하고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신호는 고주파수에서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특히 소형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사용할 때 덜 감소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(Inductive Reactance)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보임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구조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물질적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재질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도선의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그 밖의 요소에 따라 달라짐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주파수에 따라 증가하는 경향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공진 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(Resonant Frequency):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교차점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등가 직렬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(Equivalent Series Resistance, ESR)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이상적인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순수하게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리액턴스만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있고 저항은 없음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ESR: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이상적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직렬로 연결한 저항이라 가정하고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이상적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동일한 기능으로 동일하게 작용하도록 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Q-factor(Quality factor):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𝑸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𝑪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𝑬𝑺𝑹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주파수에 따라 크게 변하므로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팩터는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대략적인 가이드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팩터와는 다른 것임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바이패스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(Bypass capacitor = Decoupling capacitor)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보통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0.1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uF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정도의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디지털 칩의 전원 입력 핀 근처에 놓아 고주파 스파이크나 잡음을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흐르게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커플링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(Coupling capacitor): 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차단되도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회로의 한 부분에서 다른 부분으로 펄스 전송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파형 모양이 변할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고대역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필터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복합 파형에서 낮은 주파수를 차단하고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신호만 전송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저대역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필터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디커플링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이용해 높은 주파수 성분을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흘리고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저주파수 성분을 보존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저주파 신호가 선명해짐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다이오드를 이용해 반대 극성의 신호를 제거하고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충방전을 통해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작용 수행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스너버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(Snubber):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스위치의 접점을 급격히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부식시키는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아크 방전으로부터 스위치 보호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아크 방전은 스위치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푸시 버튼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유도성 부하를 제어하는 릴레이에서 발생할 수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10A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 또는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또는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DC(100 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심각한 문제가 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스위치가 열리면 유도성 부하로 유지된 자기장이 무너져 전류의 서지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또는 순기전력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(Forward EMF)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발생하는데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스너버는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서지를 흡수해 스위치 접점 보호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스위치가 다시 닫힐 때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방전되지만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저항이 전류 흐름을 제한하면서 스위치를 다시 한 번 보호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일반적으로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0.1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uF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125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VAC/200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규격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100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0.5 W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 저항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DC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회로에서는 다이오드를 사용하지만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회로에서 다이오드를 사용할 수 없어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스너버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유도성 부하 근처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2111143"/>
                  </p:ext>
                </p:extLst>
              </p:nvPr>
            </p:nvGraphicFramePr>
            <p:xfrm>
              <a:off x="83626" y="868117"/>
              <a:ext cx="11994074" cy="53972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39724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26" r="-203" b="-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497D839B-62E8-2C98-ACF9-CAC53E6D23B1}"/>
              </a:ext>
            </a:extLst>
          </p:cNvPr>
          <p:cNvGrpSpPr/>
          <p:nvPr/>
        </p:nvGrpSpPr>
        <p:grpSpPr>
          <a:xfrm>
            <a:off x="10467900" y="945486"/>
            <a:ext cx="1467694" cy="1079980"/>
            <a:chOff x="9784506" y="1985014"/>
            <a:chExt cx="1467694" cy="107998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78C4E0E-0D33-4454-B57C-259812E50DB6}"/>
                </a:ext>
              </a:extLst>
            </p:cNvPr>
            <p:cNvSpPr/>
            <p:nvPr/>
          </p:nvSpPr>
          <p:spPr>
            <a:xfrm>
              <a:off x="9801974" y="2181159"/>
              <a:ext cx="1450226" cy="8838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18A6B5-A25F-5C62-9A1C-94CE1A659D39}"/>
                </a:ext>
              </a:extLst>
            </p:cNvPr>
            <p:cNvSpPr/>
            <p:nvPr/>
          </p:nvSpPr>
          <p:spPr>
            <a:xfrm>
              <a:off x="9801972" y="1985014"/>
              <a:ext cx="1450226" cy="19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고대역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필터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43EE855-77A9-36D5-6752-D60EC4EE0536}"/>
                </a:ext>
              </a:extLst>
            </p:cNvPr>
            <p:cNvGrpSpPr/>
            <p:nvPr/>
          </p:nvGrpSpPr>
          <p:grpSpPr>
            <a:xfrm>
              <a:off x="10197445" y="2274471"/>
              <a:ext cx="953146" cy="233592"/>
              <a:chOff x="11242011" y="1475288"/>
              <a:chExt cx="493053" cy="120835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0B33A785-CC1B-7498-AD96-0687F1D9C35D}"/>
                  </a:ext>
                </a:extLst>
              </p:cNvPr>
              <p:cNvGrpSpPr/>
              <p:nvPr/>
            </p:nvGrpSpPr>
            <p:grpSpPr>
              <a:xfrm>
                <a:off x="11242011" y="1475288"/>
                <a:ext cx="120835" cy="120835"/>
                <a:chOff x="11242011" y="1475288"/>
                <a:chExt cx="120835" cy="120835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DF3AFA6A-DFE9-82B5-F6D1-0B98ED2991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1302429" y="1475289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E4A42EE3-07EF-45D4-6FF7-2C94F0C98A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61804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62EF5B5A-ADF5-8D35-5A8D-11115D85CF1E}"/>
                  </a:ext>
                </a:extLst>
              </p:cNvPr>
              <p:cNvGrpSpPr/>
              <p:nvPr/>
            </p:nvGrpSpPr>
            <p:grpSpPr>
              <a:xfrm>
                <a:off x="11401833" y="1475288"/>
                <a:ext cx="333231" cy="120835"/>
                <a:chOff x="11401833" y="1475288"/>
                <a:chExt cx="333231" cy="120835"/>
              </a:xfrm>
            </p:grpSpPr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8ECF78B5-6458-68EA-E1F6-FB1327AA83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03902" y="1535707"/>
                  <a:ext cx="3311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08B1C28B-3F76-FA9B-F91E-4B3AC4528D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01833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5D07EF5-2CB3-E57D-FABE-C8B1274491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03806" y="2919608"/>
              <a:ext cx="9467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17C56F-BC87-350D-29FB-26A4B25A14BD}"/>
                </a:ext>
              </a:extLst>
            </p:cNvPr>
            <p:cNvSpPr txBox="1"/>
            <p:nvPr/>
          </p:nvSpPr>
          <p:spPr>
            <a:xfrm>
              <a:off x="9784506" y="2786567"/>
              <a:ext cx="4764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GND</a:t>
              </a:r>
              <a:endParaRPr lang="ko-KR" altLang="en-US" sz="1000" b="1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7C113E1-7FE5-31F7-C83E-33DF3213C91A}"/>
                </a:ext>
              </a:extLst>
            </p:cNvPr>
            <p:cNvGrpSpPr/>
            <p:nvPr/>
          </p:nvGrpSpPr>
          <p:grpSpPr>
            <a:xfrm rot="5400000">
              <a:off x="10536786" y="2583826"/>
              <a:ext cx="530276" cy="141287"/>
              <a:chOff x="11325121" y="1447352"/>
              <a:chExt cx="530276" cy="141287"/>
            </a:xfrm>
          </p:grpSpPr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50CF5FE0-D33E-9C08-B415-2D807C537C5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794980" y="1460007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BE018D0-28E7-AAB8-D775-E2FD1D674D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385539" y="1464747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8F777656-8435-66B1-275E-369635C7D720}"/>
                  </a:ext>
                </a:extLst>
              </p:cNvPr>
              <p:cNvSpPr/>
              <p:nvPr/>
            </p:nvSpPr>
            <p:spPr>
              <a:xfrm>
                <a:off x="11444536" y="1447352"/>
                <a:ext cx="295274" cy="141287"/>
              </a:xfrm>
              <a:custGeom>
                <a:avLst/>
                <a:gdLst>
                  <a:gd name="connsiteX0" fmla="*/ 0 w 296862"/>
                  <a:gd name="connsiteY0" fmla="*/ 79375 h 141287"/>
                  <a:gd name="connsiteX1" fmla="*/ 46037 w 296862"/>
                  <a:gd name="connsiteY1" fmla="*/ 0 h 141287"/>
                  <a:gd name="connsiteX2" fmla="*/ 85725 w 296862"/>
                  <a:gd name="connsiteY2" fmla="*/ 141287 h 141287"/>
                  <a:gd name="connsiteX3" fmla="*/ 138112 w 296862"/>
                  <a:gd name="connsiteY3" fmla="*/ 4762 h 141287"/>
                  <a:gd name="connsiteX4" fmla="*/ 180975 w 296862"/>
                  <a:gd name="connsiteY4" fmla="*/ 138112 h 141287"/>
                  <a:gd name="connsiteX5" fmla="*/ 233362 w 296862"/>
                  <a:gd name="connsiteY5" fmla="*/ 6350 h 141287"/>
                  <a:gd name="connsiteX6" fmla="*/ 266700 w 296862"/>
                  <a:gd name="connsiteY6" fmla="*/ 138112 h 141287"/>
                  <a:gd name="connsiteX7" fmla="*/ 296862 w 296862"/>
                  <a:gd name="connsiteY7" fmla="*/ 65087 h 141287"/>
                  <a:gd name="connsiteX0" fmla="*/ 0 w 295274"/>
                  <a:gd name="connsiteY0" fmla="*/ 79375 h 141287"/>
                  <a:gd name="connsiteX1" fmla="*/ 46037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303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938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274" h="141287">
                    <a:moveTo>
                      <a:pt x="0" y="79375"/>
                    </a:moveTo>
                    <a:lnTo>
                      <a:pt x="36512" y="0"/>
                    </a:lnTo>
                    <a:lnTo>
                      <a:pt x="85725" y="141287"/>
                    </a:lnTo>
                    <a:lnTo>
                      <a:pt x="138112" y="4762"/>
                    </a:lnTo>
                    <a:lnTo>
                      <a:pt x="179387" y="138112"/>
                    </a:lnTo>
                    <a:lnTo>
                      <a:pt x="228600" y="6350"/>
                    </a:lnTo>
                    <a:lnTo>
                      <a:pt x="266700" y="138112"/>
                    </a:lnTo>
                    <a:cubicBezTo>
                      <a:pt x="276754" y="113770"/>
                      <a:pt x="285220" y="98954"/>
                      <a:pt x="295274" y="7461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736373-AF45-38BC-25A3-97EE85D43FE1}"/>
                </a:ext>
              </a:extLst>
            </p:cNvPr>
            <p:cNvSpPr txBox="1"/>
            <p:nvPr/>
          </p:nvSpPr>
          <p:spPr>
            <a:xfrm>
              <a:off x="9802139" y="2251408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신호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EFF7AB2-5965-2F9D-9B7F-03D2D28FC4C3}"/>
              </a:ext>
            </a:extLst>
          </p:cNvPr>
          <p:cNvGrpSpPr/>
          <p:nvPr/>
        </p:nvGrpSpPr>
        <p:grpSpPr>
          <a:xfrm>
            <a:off x="10467898" y="2141053"/>
            <a:ext cx="1467694" cy="1079980"/>
            <a:chOff x="10467898" y="2141053"/>
            <a:chExt cx="1467694" cy="107998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ADE60B9-95F4-AB87-6198-12164CA1CAE2}"/>
                </a:ext>
              </a:extLst>
            </p:cNvPr>
            <p:cNvSpPr/>
            <p:nvPr/>
          </p:nvSpPr>
          <p:spPr>
            <a:xfrm>
              <a:off x="10485366" y="2337198"/>
              <a:ext cx="1450226" cy="8838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F6D93B0-AFA2-CAE2-0791-82AF4637EAB6}"/>
                </a:ext>
              </a:extLst>
            </p:cNvPr>
            <p:cNvSpPr/>
            <p:nvPr/>
          </p:nvSpPr>
          <p:spPr>
            <a:xfrm>
              <a:off x="10485364" y="2141053"/>
              <a:ext cx="1450226" cy="19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저대역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필터</a:t>
              </a: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4228B24-B009-2DAE-94A7-5CAFEC9EC4B6}"/>
                </a:ext>
              </a:extLst>
            </p:cNvPr>
            <p:cNvGrpSpPr/>
            <p:nvPr/>
          </p:nvGrpSpPr>
          <p:grpSpPr>
            <a:xfrm rot="5400000">
              <a:off x="11272729" y="2690179"/>
              <a:ext cx="517482" cy="233592"/>
              <a:chOff x="11242011" y="1475288"/>
              <a:chExt cx="259988" cy="120835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3275C755-B7BD-5EEF-D77B-3A387C9DA0C5}"/>
                  </a:ext>
                </a:extLst>
              </p:cNvPr>
              <p:cNvGrpSpPr/>
              <p:nvPr/>
            </p:nvGrpSpPr>
            <p:grpSpPr>
              <a:xfrm>
                <a:off x="11242011" y="1475288"/>
                <a:ext cx="120835" cy="120835"/>
                <a:chOff x="11242011" y="1475288"/>
                <a:chExt cx="120835" cy="120835"/>
              </a:xfrm>
            </p:grpSpPr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1211612B-885A-BDAD-2F99-DB086C59D4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1302429" y="1475289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EF2A76F2-A0FB-B90F-8E41-BD60886E66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61804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BF1F04FD-6958-4ECA-1A40-AE86020B9116}"/>
                  </a:ext>
                </a:extLst>
              </p:cNvPr>
              <p:cNvGrpSpPr/>
              <p:nvPr/>
            </p:nvGrpSpPr>
            <p:grpSpPr>
              <a:xfrm>
                <a:off x="11401833" y="1475288"/>
                <a:ext cx="100166" cy="120835"/>
                <a:chOff x="11401833" y="1475288"/>
                <a:chExt cx="100166" cy="120835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AD74144B-EAB7-EA85-4D9A-21B883958D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03902" y="1535707"/>
                  <a:ext cx="980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436E3D7-812E-BE38-4DE6-1DCE18BF54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01833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E6448AFA-80AD-2D2B-207B-13D157F952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87198" y="3075647"/>
              <a:ext cx="9467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9D9A413-3D39-5DA3-71E0-8D75DB328252}"/>
                </a:ext>
              </a:extLst>
            </p:cNvPr>
            <p:cNvSpPr txBox="1"/>
            <p:nvPr/>
          </p:nvSpPr>
          <p:spPr>
            <a:xfrm>
              <a:off x="10467898" y="2942606"/>
              <a:ext cx="4764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GND</a:t>
              </a:r>
              <a:endParaRPr lang="ko-KR" altLang="en-US" sz="10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DEB92DE-A80F-67D1-72ED-AEB162D7DE54}"/>
                </a:ext>
              </a:extLst>
            </p:cNvPr>
            <p:cNvSpPr txBox="1"/>
            <p:nvPr/>
          </p:nvSpPr>
          <p:spPr>
            <a:xfrm>
              <a:off x="10485531" y="2407447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신호</a:t>
              </a: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4FD95FAE-7010-8F81-EB9F-A5C78B72FA49}"/>
                </a:ext>
              </a:extLst>
            </p:cNvPr>
            <p:cNvGrpSpPr/>
            <p:nvPr/>
          </p:nvGrpSpPr>
          <p:grpSpPr>
            <a:xfrm>
              <a:off x="10880838" y="2472857"/>
              <a:ext cx="953149" cy="141287"/>
              <a:chOff x="11325121" y="1447352"/>
              <a:chExt cx="953149" cy="141287"/>
            </a:xfrm>
          </p:grpSpPr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A96CFA7A-49FF-B181-E1FD-4CFA6FBA7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4562" y="1520425"/>
                <a:ext cx="5437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1D9881C0-9BDA-EB20-2D62-EF1757D9D14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385539" y="1464747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31551C17-C9D9-3C8D-060D-597E4D189FFE}"/>
                  </a:ext>
                </a:extLst>
              </p:cNvPr>
              <p:cNvSpPr/>
              <p:nvPr/>
            </p:nvSpPr>
            <p:spPr>
              <a:xfrm>
                <a:off x="11444536" y="1447352"/>
                <a:ext cx="295274" cy="141287"/>
              </a:xfrm>
              <a:custGeom>
                <a:avLst/>
                <a:gdLst>
                  <a:gd name="connsiteX0" fmla="*/ 0 w 296862"/>
                  <a:gd name="connsiteY0" fmla="*/ 79375 h 141287"/>
                  <a:gd name="connsiteX1" fmla="*/ 46037 w 296862"/>
                  <a:gd name="connsiteY1" fmla="*/ 0 h 141287"/>
                  <a:gd name="connsiteX2" fmla="*/ 85725 w 296862"/>
                  <a:gd name="connsiteY2" fmla="*/ 141287 h 141287"/>
                  <a:gd name="connsiteX3" fmla="*/ 138112 w 296862"/>
                  <a:gd name="connsiteY3" fmla="*/ 4762 h 141287"/>
                  <a:gd name="connsiteX4" fmla="*/ 180975 w 296862"/>
                  <a:gd name="connsiteY4" fmla="*/ 138112 h 141287"/>
                  <a:gd name="connsiteX5" fmla="*/ 233362 w 296862"/>
                  <a:gd name="connsiteY5" fmla="*/ 6350 h 141287"/>
                  <a:gd name="connsiteX6" fmla="*/ 266700 w 296862"/>
                  <a:gd name="connsiteY6" fmla="*/ 138112 h 141287"/>
                  <a:gd name="connsiteX7" fmla="*/ 296862 w 296862"/>
                  <a:gd name="connsiteY7" fmla="*/ 65087 h 141287"/>
                  <a:gd name="connsiteX0" fmla="*/ 0 w 295274"/>
                  <a:gd name="connsiteY0" fmla="*/ 79375 h 141287"/>
                  <a:gd name="connsiteX1" fmla="*/ 46037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303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938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274" h="141287">
                    <a:moveTo>
                      <a:pt x="0" y="79375"/>
                    </a:moveTo>
                    <a:lnTo>
                      <a:pt x="36512" y="0"/>
                    </a:lnTo>
                    <a:lnTo>
                      <a:pt x="85725" y="141287"/>
                    </a:lnTo>
                    <a:lnTo>
                      <a:pt x="138112" y="4762"/>
                    </a:lnTo>
                    <a:lnTo>
                      <a:pt x="179387" y="138112"/>
                    </a:lnTo>
                    <a:lnTo>
                      <a:pt x="228600" y="6350"/>
                    </a:lnTo>
                    <a:lnTo>
                      <a:pt x="266700" y="138112"/>
                    </a:lnTo>
                    <a:cubicBezTo>
                      <a:pt x="276754" y="113770"/>
                      <a:pt x="285220" y="98954"/>
                      <a:pt x="295274" y="7461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BE71BD2-59D2-675E-7EFD-8DF3692D4537}"/>
              </a:ext>
            </a:extLst>
          </p:cNvPr>
          <p:cNvGrpSpPr/>
          <p:nvPr/>
        </p:nvGrpSpPr>
        <p:grpSpPr>
          <a:xfrm>
            <a:off x="10467896" y="4073486"/>
            <a:ext cx="1467694" cy="1079980"/>
            <a:chOff x="10467896" y="4073486"/>
            <a:chExt cx="1467694" cy="107998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DA7BFC1-893F-F5CD-C7E5-854F44FF3159}"/>
                </a:ext>
              </a:extLst>
            </p:cNvPr>
            <p:cNvSpPr/>
            <p:nvPr/>
          </p:nvSpPr>
          <p:spPr>
            <a:xfrm>
              <a:off x="10485364" y="4269631"/>
              <a:ext cx="1450226" cy="8838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5AB5CF9-1C72-03D8-F58F-8CFBA110AF3C}"/>
                </a:ext>
              </a:extLst>
            </p:cNvPr>
            <p:cNvSpPr/>
            <p:nvPr/>
          </p:nvSpPr>
          <p:spPr>
            <a:xfrm>
              <a:off x="10485362" y="4073486"/>
              <a:ext cx="1450226" cy="19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평활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FA0E559-A7D5-4910-0EA4-B16F8A6C0D89}"/>
                </a:ext>
              </a:extLst>
            </p:cNvPr>
            <p:cNvGrpSpPr/>
            <p:nvPr/>
          </p:nvGrpSpPr>
          <p:grpSpPr>
            <a:xfrm rot="5400000">
              <a:off x="11272727" y="4622612"/>
              <a:ext cx="517482" cy="233592"/>
              <a:chOff x="11242011" y="1475288"/>
              <a:chExt cx="259988" cy="120835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3269D839-F5DB-4470-B2ED-8E805B14D57E}"/>
                  </a:ext>
                </a:extLst>
              </p:cNvPr>
              <p:cNvGrpSpPr/>
              <p:nvPr/>
            </p:nvGrpSpPr>
            <p:grpSpPr>
              <a:xfrm>
                <a:off x="11242011" y="1475288"/>
                <a:ext cx="120835" cy="120835"/>
                <a:chOff x="11242011" y="1475288"/>
                <a:chExt cx="120835" cy="120835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35C13494-382A-27D7-B893-9155254148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1302429" y="1475289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57742588-ACD0-6706-9D8E-6E31275A34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61804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9C1ADD43-B04E-BBC0-A6BE-8367DFE49F0E}"/>
                  </a:ext>
                </a:extLst>
              </p:cNvPr>
              <p:cNvGrpSpPr/>
              <p:nvPr/>
            </p:nvGrpSpPr>
            <p:grpSpPr>
              <a:xfrm>
                <a:off x="11401833" y="1475288"/>
                <a:ext cx="100166" cy="120835"/>
                <a:chOff x="11401833" y="1475288"/>
                <a:chExt cx="100166" cy="120835"/>
              </a:xfrm>
            </p:grpSpPr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001430D0-F15A-1039-720D-930DD667C6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03902" y="1535707"/>
                  <a:ext cx="980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CB364D45-D52B-7076-B683-F05C2CB0A7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01833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42F8692F-69F7-CF59-079D-F49983D1D7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87196" y="5008080"/>
              <a:ext cx="9467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1497428-33E5-A18E-1E7F-F223B818C8E0}"/>
                </a:ext>
              </a:extLst>
            </p:cNvPr>
            <p:cNvSpPr txBox="1"/>
            <p:nvPr/>
          </p:nvSpPr>
          <p:spPr>
            <a:xfrm>
              <a:off x="10467896" y="4875039"/>
              <a:ext cx="4764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GND</a:t>
              </a:r>
              <a:endParaRPr lang="ko-KR" altLang="en-US" sz="1000" b="1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206C57E-1AD5-E466-ADE2-7C8465CD9CF0}"/>
                </a:ext>
              </a:extLst>
            </p:cNvPr>
            <p:cNvSpPr txBox="1"/>
            <p:nvPr/>
          </p:nvSpPr>
          <p:spPr>
            <a:xfrm>
              <a:off x="10485529" y="4339880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신호</a:t>
              </a: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FFFE0B5-FD3F-EC98-82EC-41240F56B9BD}"/>
                </a:ext>
              </a:extLst>
            </p:cNvPr>
            <p:cNvCxnSpPr>
              <a:cxnSpLocks/>
            </p:cNvCxnSpPr>
            <p:nvPr/>
          </p:nvCxnSpPr>
          <p:spPr>
            <a:xfrm>
              <a:off x="11145460" y="4478363"/>
              <a:ext cx="6885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16957A30-5F2A-5589-1744-5658375C36F5}"/>
                </a:ext>
              </a:extLst>
            </p:cNvPr>
            <p:cNvCxnSpPr>
              <a:cxnSpLocks/>
            </p:cNvCxnSpPr>
            <p:nvPr/>
          </p:nvCxnSpPr>
          <p:spPr>
            <a:xfrm>
              <a:off x="10880836" y="4478339"/>
              <a:ext cx="365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3EE37708-38A3-4286-3E3C-AF8A38AD87DC}"/>
                </a:ext>
              </a:extLst>
            </p:cNvPr>
            <p:cNvGrpSpPr/>
            <p:nvPr/>
          </p:nvGrpSpPr>
          <p:grpSpPr>
            <a:xfrm>
              <a:off x="11012418" y="4398697"/>
              <a:ext cx="133041" cy="167517"/>
              <a:chOff x="10872718" y="4405047"/>
              <a:chExt cx="133041" cy="167517"/>
            </a:xfrm>
          </p:grpSpPr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C0548FA5-B227-3DE5-B017-220812CFDB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97636" y="4405047"/>
                <a:ext cx="0" cy="1675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이등변 삼각형 74">
                <a:extLst>
                  <a:ext uri="{FF2B5EF4-FFF2-40B4-BE49-F238E27FC236}">
                    <a16:creationId xmlns:a16="http://schemas.microsoft.com/office/drawing/2014/main" id="{97E44954-4646-DE23-C766-7058E0D5A536}"/>
                  </a:ext>
                </a:extLst>
              </p:cNvPr>
              <p:cNvSpPr/>
              <p:nvPr/>
            </p:nvSpPr>
            <p:spPr>
              <a:xfrm rot="5400000">
                <a:off x="10855481" y="4422285"/>
                <a:ext cx="167516" cy="133041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1154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커패시터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/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축전기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(Capacitor/</a:t>
            </a:r>
            <a:r>
              <a:rPr lang="en-US" altLang="ko-KR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Condensor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) 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7274196"/>
                  </p:ext>
                </p:extLst>
              </p:nvPr>
            </p:nvGraphicFramePr>
            <p:xfrm>
              <a:off x="83626" y="868118"/>
              <a:ext cx="11994074" cy="40215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53350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주의사항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성능 유지를 위해 전기적 전위차를 요구하기 때문에 규격보다 낮은 전압을 피해야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극성이 있는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반대 방향으로 연결하면 실질적으로 저항이 없는 상태가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동작 전압을 초과하면 유전체 파괴될 수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스파크 또는 아크 방전이 일어나 단락 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전압의 최대값은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정격 전압의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70%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이하로 설정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누설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(Charge leakage)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발생하기 쉬우므로 전하 충전이 오래 걸리는 곳에 부적합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 메모리 효과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유전흡수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Dielectric absorption):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방전되고 회로와의 연결이 끊어진 후 전해질이 이전 전압의 일부를 표시하는 현상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단층 세라믹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커패시터에서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자주 발생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ESR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갖는다는 것은 전력을 열로 방출한다는 의미이며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전류도 열을 발생시킴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일반 부품 온도는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85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진동이 심한 환경에서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클램프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/C-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클램프를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사용해 고정시켜 보호해야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(Variable Capacitor)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흔히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회로를 조정하는데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𝒇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𝑳𝑪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(f: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(1GHz)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만드는데 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 제한으로 타이밍 회로에 부적합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주의사항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트리머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조정 시 음의 단자와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연결하지 않은 상태에서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조정 시 금속 드라이버로 인해 잘못된 값으로 조정될 수 있음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플라스틱 드라이버 사용할 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트리머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커패시터에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오버코트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(Overcoat),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폭 페인트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(Lock paint)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오버코트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고무 재질의 접착제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조립을 마친 부품 위에 발라 습기나 진동으로부터 부품 보호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록 페인트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소량의 페인트로 조절 나사에 발라 설정을 마친 나사가 회전하는 것을 방지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shielding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외부 영향 차단해야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근처에 손을 가져가면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커패시턴스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값이 변할 수 있음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7274196"/>
                  </p:ext>
                </p:extLst>
              </p:nvPr>
            </p:nvGraphicFramePr>
            <p:xfrm>
              <a:off x="83626" y="868118"/>
              <a:ext cx="11994074" cy="40215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02158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303" r="-203" b="-10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188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정전용량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(Capacitance)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4932956"/>
                  </p:ext>
                </p:extLst>
              </p:nvPr>
            </p:nvGraphicFramePr>
            <p:xfrm>
              <a:off x="83626" y="868117"/>
              <a:ext cx="9862693" cy="42720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6269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(Capacitance)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한 도체에 전하가 축적될 때 도체와 다른 도체 사이의 전위차를 나타내는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도체 사이에 전하를 저장하는 능력을 나타내는 물리적 속성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캐패시터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(Capacitor)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전하를 저장하고 방출하는 역할 설명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F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패럿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𝑸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저장된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도체와 그 사이의 절연체로 구성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도체는 전하를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절연체는 전하의 이동을 막으면서 전기장 형성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캐패시터는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도체에 전하를 저장하고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저장된 전하량은 두 도체 사이의 전위차에 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캐패시터는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전기 에너지를 전기장에 저장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용량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 = 0.5 CV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(W: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저장된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밀도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 = 0.5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자유 공간의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총량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𝑼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𝝐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𝑬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𝒅𝑽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전기장이 차지하는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𝐂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𝜺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𝜺</m:t>
                              </m:r>
                              <m:r>
                                <a:rPr lang="en-US" altLang="ko-KR" sz="1200" b="1" i="0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𝐫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자유 공간의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[8.854 × 10-12 F/m],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유전체의 상대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도체의 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 사이의 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정전용량의 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𝒊𝒄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𝒅𝒗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전하와의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Q = CV (Q: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필터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타이밍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4932956"/>
                  </p:ext>
                </p:extLst>
              </p:nvPr>
            </p:nvGraphicFramePr>
            <p:xfrm>
              <a:off x="83626" y="868117"/>
              <a:ext cx="9862693" cy="42720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6269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2720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4" t="-285" r="-309" b="-9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39879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인덕터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(Inductor)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632656"/>
                  </p:ext>
                </p:extLst>
              </p:nvPr>
            </p:nvGraphicFramePr>
            <p:xfrm>
              <a:off x="83626" y="868117"/>
              <a:ext cx="12019474" cy="52165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(Inductor)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에너지를 자기 에너지 형태로 저장하는 부품으로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주로 코일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(Coil)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형태로 제작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전류가 흐르는 도선이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감겨있는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형태로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생성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심재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내부에 위치한 자성 물질로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세기를 증가시키고 공기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페라이트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등 여러 재질로 만들어질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(Air core)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주파수에서 사용됨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손실이 적고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성능 우수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철심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(Iron core)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인덕턴스 제공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 장치 같은 저주파 응용 분야에 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페라이트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(Ferrite core)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응용 분야에서 주로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손실 적고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넓은 주파수 범위에서 사용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토로이달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(Toroidal)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누설이 적고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인덕턴스 제공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자레이터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(Gyrator):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조항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이용해 코일 기반 인덕터의 기능 일부를 구현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반도체는 회로에 따라 트랜지스터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효과를 유도하지 않아 포화나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히스테리시스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같은 문제를 일으키지 않고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역기전력 발생하지 않음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신호를 약화시킨 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서서히 낮춰 인덕터의 기능을 흉내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크기가 커서 사용할 수 없을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신호 품질이 중요할 때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인덕터는 접지할 필요가 없지만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자이레이터는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접지 연결이 필요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기생 효과 없이 높은 인덕턴스 구현 가능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정확한 캘리브레이션 가능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다른 부품에 영향을 미치는 자기장 발생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에너지를 저장하는 능력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𝝁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𝑵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자성 재료의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감긴 횟수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(Resistance):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도선의 저항 성분을 나타내며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도선의 재료와 길이에 의해 결정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품질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(Q-Factor):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인덕터의 효율성을 나타내며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값이 높을수록 낮은 에너지 손실을 의미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인덕턴스와 저항의 비율로 계산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𝑸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포화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(Saturation Current):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코어가 포화상태에 도달하는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초과 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 급격히 감소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필터링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저주파 신호를 통과시키고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신호를 차단하는 역할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스위칭 전원 공급 장치에서 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전압을 변환하는데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제한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전류의 급격한 변화를 방지해 회로 보호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변압기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632656"/>
                  </p:ext>
                </p:extLst>
              </p:nvPr>
            </p:nvGraphicFramePr>
            <p:xfrm>
              <a:off x="83626" y="868117"/>
              <a:ext cx="12019474" cy="52165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21652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33" r="-253" b="-8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6" name="그룹 75">
            <a:extLst>
              <a:ext uri="{FF2B5EF4-FFF2-40B4-BE49-F238E27FC236}">
                <a16:creationId xmlns:a16="http://schemas.microsoft.com/office/drawing/2014/main" id="{DA9D46E9-FD8F-B49E-A8B0-E1648EDF43EE}"/>
              </a:ext>
            </a:extLst>
          </p:cNvPr>
          <p:cNvGrpSpPr/>
          <p:nvPr/>
        </p:nvGrpSpPr>
        <p:grpSpPr>
          <a:xfrm>
            <a:off x="10807515" y="993443"/>
            <a:ext cx="1164025" cy="1737056"/>
            <a:chOff x="10688982" y="1095043"/>
            <a:chExt cx="1164025" cy="17370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59479A9-20B7-B1E5-0B3A-E6F2A9E26850}"/>
                </a:ext>
              </a:extLst>
            </p:cNvPr>
            <p:cNvSpPr/>
            <p:nvPr/>
          </p:nvSpPr>
          <p:spPr>
            <a:xfrm>
              <a:off x="10688983" y="1272690"/>
              <a:ext cx="1164024" cy="15594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4EB319D-09A7-E9F8-A275-A413F8F6E807}"/>
                </a:ext>
              </a:extLst>
            </p:cNvPr>
            <p:cNvSpPr/>
            <p:nvPr/>
          </p:nvSpPr>
          <p:spPr>
            <a:xfrm>
              <a:off x="10688982" y="1095043"/>
              <a:ext cx="1164024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2022BE11-DB68-C929-AC0D-2C79AF6ECC83}"/>
                </a:ext>
              </a:extLst>
            </p:cNvPr>
            <p:cNvGrpSpPr/>
            <p:nvPr/>
          </p:nvGrpSpPr>
          <p:grpSpPr>
            <a:xfrm>
              <a:off x="11599433" y="1802452"/>
              <a:ext cx="71868" cy="381300"/>
              <a:chOff x="453865" y="2303972"/>
              <a:chExt cx="100745" cy="534509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79A6F237-73DB-69D2-129C-A363A1550A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102EA609-1427-D907-2642-A61D8E599F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원호 41">
                <a:extLst>
                  <a:ext uri="{FF2B5EF4-FFF2-40B4-BE49-F238E27FC236}">
                    <a16:creationId xmlns:a16="http://schemas.microsoft.com/office/drawing/2014/main" id="{76016AE0-B828-9DFC-4B1B-746C8F9D3E01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8187E5A-11C0-1CBC-9692-223C43B5798E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원호 44">
                <a:extLst>
                  <a:ext uri="{FF2B5EF4-FFF2-40B4-BE49-F238E27FC236}">
                    <a16:creationId xmlns:a16="http://schemas.microsoft.com/office/drawing/2014/main" id="{0C2360E3-ED48-2AC2-28F6-41A234B0BFB5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원호 45">
                <a:extLst>
                  <a:ext uri="{FF2B5EF4-FFF2-40B4-BE49-F238E27FC236}">
                    <a16:creationId xmlns:a16="http://schemas.microsoft.com/office/drawing/2014/main" id="{CE61B6A9-3968-030F-AA0A-7A28C5B6325A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82C2A9CB-0BEF-B970-4D23-E62232903769}"/>
                </a:ext>
              </a:extLst>
            </p:cNvPr>
            <p:cNvGrpSpPr/>
            <p:nvPr/>
          </p:nvGrpSpPr>
          <p:grpSpPr>
            <a:xfrm>
              <a:off x="11599433" y="2339800"/>
              <a:ext cx="71868" cy="381300"/>
              <a:chOff x="453865" y="2303972"/>
              <a:chExt cx="100745" cy="534509"/>
            </a:xfrm>
          </p:grpSpPr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28B70709-156E-D0B6-8D42-B92E2C6CAC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C90274EF-8B0B-A8F3-61DF-BD8DF3C9A7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원호 56">
                <a:extLst>
                  <a:ext uri="{FF2B5EF4-FFF2-40B4-BE49-F238E27FC236}">
                    <a16:creationId xmlns:a16="http://schemas.microsoft.com/office/drawing/2014/main" id="{05E71E05-4EA3-1BA1-C4B6-7EDFBB30912B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원호 57">
                <a:extLst>
                  <a:ext uri="{FF2B5EF4-FFF2-40B4-BE49-F238E27FC236}">
                    <a16:creationId xmlns:a16="http://schemas.microsoft.com/office/drawing/2014/main" id="{A7D44162-DC77-3965-4CA1-1702F3FD46C0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41940CA2-6042-713C-96E3-FFEA43DE56BF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원호 59">
                <a:extLst>
                  <a:ext uri="{FF2B5EF4-FFF2-40B4-BE49-F238E27FC236}">
                    <a16:creationId xmlns:a16="http://schemas.microsoft.com/office/drawing/2014/main" id="{D774F562-A130-8CD0-D3F2-00860551447A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93334A4A-97AC-4CDF-8DFA-8EA28AC20937}"/>
                </a:ext>
              </a:extLst>
            </p:cNvPr>
            <p:cNvGrpSpPr/>
            <p:nvPr/>
          </p:nvGrpSpPr>
          <p:grpSpPr>
            <a:xfrm>
              <a:off x="11599433" y="1329092"/>
              <a:ext cx="71868" cy="381300"/>
              <a:chOff x="453865" y="2303972"/>
              <a:chExt cx="100745" cy="534509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B2C9895C-215C-E739-785E-999858CBA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C514A756-0E89-5CE1-948B-CD904F0CF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29EA63FC-88EE-BDE9-1462-81CCC6664F03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원호 64">
                <a:extLst>
                  <a:ext uri="{FF2B5EF4-FFF2-40B4-BE49-F238E27FC236}">
                    <a16:creationId xmlns:a16="http://schemas.microsoft.com/office/drawing/2014/main" id="{C2E20243-A5F2-3E23-A987-88C627374120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원호 65">
                <a:extLst>
                  <a:ext uri="{FF2B5EF4-FFF2-40B4-BE49-F238E27FC236}">
                    <a16:creationId xmlns:a16="http://schemas.microsoft.com/office/drawing/2014/main" id="{5C23F06D-B4D9-31E5-4B4C-92A13D423159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C0A34C1B-946D-B4A9-E5D1-ED17A036AC5A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00677CB-A14B-8CD6-F589-5B4D14C94560}"/>
                </a:ext>
              </a:extLst>
            </p:cNvPr>
            <p:cNvSpPr txBox="1"/>
            <p:nvPr/>
          </p:nvSpPr>
          <p:spPr>
            <a:xfrm>
              <a:off x="10778689" y="1885253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고체 코어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C53BCA3-701E-C218-5FFC-BEC85C139C07}"/>
                </a:ext>
              </a:extLst>
            </p:cNvPr>
            <p:cNvSpPr txBox="1"/>
            <p:nvPr/>
          </p:nvSpPr>
          <p:spPr>
            <a:xfrm>
              <a:off x="10688982" y="2357502"/>
              <a:ext cx="9284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고체 코어</a:t>
              </a:r>
              <a:endParaRPr lang="en-US" altLang="ko-KR" sz="1000" b="1" dirty="0"/>
            </a:p>
            <a:p>
              <a:pPr algn="ctr"/>
              <a:r>
                <a:rPr lang="en-US" altLang="ko-KR" sz="1000" b="1" dirty="0"/>
                <a:t>(+</a:t>
              </a:r>
              <a:r>
                <a:rPr lang="ko-KR" altLang="en-US" sz="1000" b="1" dirty="0"/>
                <a:t>금속 입자</a:t>
              </a:r>
              <a:r>
                <a:rPr lang="en-US" altLang="ko-KR" sz="1000" b="1" dirty="0"/>
                <a:t>)</a:t>
              </a:r>
              <a:endParaRPr lang="ko-KR" altLang="en-US" sz="1000" b="1" dirty="0"/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CD2F709C-6840-793E-0CB7-A319F381A675}"/>
                </a:ext>
              </a:extLst>
            </p:cNvPr>
            <p:cNvCxnSpPr>
              <a:cxnSpLocks/>
            </p:cNvCxnSpPr>
            <p:nvPr/>
          </p:nvCxnSpPr>
          <p:spPr>
            <a:xfrm>
              <a:off x="11700283" y="1872100"/>
              <a:ext cx="0" cy="225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F2A14F2A-641A-2164-6362-186FAD6F9E5B}"/>
                </a:ext>
              </a:extLst>
            </p:cNvPr>
            <p:cNvCxnSpPr>
              <a:cxnSpLocks/>
            </p:cNvCxnSpPr>
            <p:nvPr/>
          </p:nvCxnSpPr>
          <p:spPr>
            <a:xfrm>
              <a:off x="11732033" y="1872100"/>
              <a:ext cx="0" cy="225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F5A36BB-AA09-A586-4B44-F36ED4882057}"/>
                </a:ext>
              </a:extLst>
            </p:cNvPr>
            <p:cNvCxnSpPr>
              <a:cxnSpLocks/>
            </p:cNvCxnSpPr>
            <p:nvPr/>
          </p:nvCxnSpPr>
          <p:spPr>
            <a:xfrm>
              <a:off x="11700283" y="2414285"/>
              <a:ext cx="0" cy="2254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F4EE41CC-3F0E-7AB8-3681-37FD8476A79E}"/>
                </a:ext>
              </a:extLst>
            </p:cNvPr>
            <p:cNvCxnSpPr>
              <a:cxnSpLocks/>
            </p:cNvCxnSpPr>
            <p:nvPr/>
          </p:nvCxnSpPr>
          <p:spPr>
            <a:xfrm>
              <a:off x="11732033" y="2414285"/>
              <a:ext cx="0" cy="2254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2FAFC59-F5B1-171A-81C7-C3A041A80F08}"/>
                </a:ext>
              </a:extLst>
            </p:cNvPr>
            <p:cNvSpPr txBox="1"/>
            <p:nvPr/>
          </p:nvSpPr>
          <p:spPr>
            <a:xfrm>
              <a:off x="10778689" y="1411345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공기 코어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5BDE9F8-03FD-9B7B-901B-1CA47501561A}"/>
              </a:ext>
            </a:extLst>
          </p:cNvPr>
          <p:cNvGrpSpPr/>
          <p:nvPr/>
        </p:nvGrpSpPr>
        <p:grpSpPr>
          <a:xfrm>
            <a:off x="10743412" y="3183646"/>
            <a:ext cx="669293" cy="120835"/>
            <a:chOff x="11245296" y="1475288"/>
            <a:chExt cx="669293" cy="12083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F9E0B61-B61E-44B9-A9A0-4E82FEB980F0}"/>
                </a:ext>
              </a:extLst>
            </p:cNvPr>
            <p:cNvGrpSpPr/>
            <p:nvPr/>
          </p:nvGrpSpPr>
          <p:grpSpPr>
            <a:xfrm>
              <a:off x="11245296" y="1475288"/>
              <a:ext cx="120835" cy="120835"/>
              <a:chOff x="11245296" y="1475288"/>
              <a:chExt cx="120835" cy="120835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13C0A05F-666F-2C5F-FB33-34CF89C9ADE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305714" y="1475289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CF3B0D83-2AC9-4AE1-89AC-621311CAD6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1804" y="1475288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028F6D3-2AE6-C05B-14A9-48A0232B3D87}"/>
                </a:ext>
              </a:extLst>
            </p:cNvPr>
            <p:cNvGrpSpPr/>
            <p:nvPr/>
          </p:nvGrpSpPr>
          <p:grpSpPr>
            <a:xfrm>
              <a:off x="11401833" y="1475288"/>
              <a:ext cx="512756" cy="120835"/>
              <a:chOff x="11401833" y="1475288"/>
              <a:chExt cx="512756" cy="120835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65CFC8B1-808F-DB9B-2799-38270005D8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06530" y="1535707"/>
                <a:ext cx="5080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A93C7C93-8035-9AA1-BB7A-31486A1140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01833" y="1475288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549956C-308E-1A7D-54AF-722CB6713FCB}"/>
              </a:ext>
            </a:extLst>
          </p:cNvPr>
          <p:cNvGrpSpPr/>
          <p:nvPr/>
        </p:nvGrpSpPr>
        <p:grpSpPr>
          <a:xfrm>
            <a:off x="10798411" y="3351122"/>
            <a:ext cx="614292" cy="75126"/>
            <a:chOff x="10837424" y="1447352"/>
            <a:chExt cx="1155275" cy="141287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8D5B251-3D59-8349-DC19-A628881874F7}"/>
                </a:ext>
              </a:extLst>
            </p:cNvPr>
            <p:cNvCxnSpPr>
              <a:cxnSpLocks/>
            </p:cNvCxnSpPr>
            <p:nvPr/>
          </p:nvCxnSpPr>
          <p:spPr>
            <a:xfrm>
              <a:off x="10837424" y="1525165"/>
              <a:ext cx="6085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1C089C55-FF4B-5228-D0BF-A656EBF04E76}"/>
                </a:ext>
              </a:extLst>
            </p:cNvPr>
            <p:cNvSpPr/>
            <p:nvPr/>
          </p:nvSpPr>
          <p:spPr>
            <a:xfrm>
              <a:off x="11444536" y="1447352"/>
              <a:ext cx="295274" cy="141287"/>
            </a:xfrm>
            <a:custGeom>
              <a:avLst/>
              <a:gdLst>
                <a:gd name="connsiteX0" fmla="*/ 0 w 296862"/>
                <a:gd name="connsiteY0" fmla="*/ 79375 h 141287"/>
                <a:gd name="connsiteX1" fmla="*/ 46037 w 296862"/>
                <a:gd name="connsiteY1" fmla="*/ 0 h 141287"/>
                <a:gd name="connsiteX2" fmla="*/ 85725 w 296862"/>
                <a:gd name="connsiteY2" fmla="*/ 141287 h 141287"/>
                <a:gd name="connsiteX3" fmla="*/ 138112 w 296862"/>
                <a:gd name="connsiteY3" fmla="*/ 4762 h 141287"/>
                <a:gd name="connsiteX4" fmla="*/ 180975 w 296862"/>
                <a:gd name="connsiteY4" fmla="*/ 138112 h 141287"/>
                <a:gd name="connsiteX5" fmla="*/ 233362 w 296862"/>
                <a:gd name="connsiteY5" fmla="*/ 6350 h 141287"/>
                <a:gd name="connsiteX6" fmla="*/ 266700 w 296862"/>
                <a:gd name="connsiteY6" fmla="*/ 138112 h 141287"/>
                <a:gd name="connsiteX7" fmla="*/ 296862 w 296862"/>
                <a:gd name="connsiteY7" fmla="*/ 65087 h 141287"/>
                <a:gd name="connsiteX0" fmla="*/ 0 w 295274"/>
                <a:gd name="connsiteY0" fmla="*/ 79375 h 141287"/>
                <a:gd name="connsiteX1" fmla="*/ 46037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33362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33362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73037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79387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274" h="141287">
                  <a:moveTo>
                    <a:pt x="0" y="79375"/>
                  </a:moveTo>
                  <a:lnTo>
                    <a:pt x="36512" y="0"/>
                  </a:lnTo>
                  <a:lnTo>
                    <a:pt x="85725" y="141287"/>
                  </a:lnTo>
                  <a:lnTo>
                    <a:pt x="138112" y="4762"/>
                  </a:lnTo>
                  <a:lnTo>
                    <a:pt x="179387" y="138112"/>
                  </a:lnTo>
                  <a:lnTo>
                    <a:pt x="228600" y="6350"/>
                  </a:lnTo>
                  <a:lnTo>
                    <a:pt x="266700" y="138112"/>
                  </a:lnTo>
                  <a:cubicBezTo>
                    <a:pt x="276754" y="113770"/>
                    <a:pt x="285220" y="98954"/>
                    <a:pt x="295274" y="7461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887B52F-4BEE-A42A-DF1B-76019C6E91B6}"/>
                </a:ext>
              </a:extLst>
            </p:cNvPr>
            <p:cNvCxnSpPr>
              <a:cxnSpLocks/>
            </p:cNvCxnSpPr>
            <p:nvPr/>
          </p:nvCxnSpPr>
          <p:spPr>
            <a:xfrm>
              <a:off x="11734759" y="1525165"/>
              <a:ext cx="2579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0AE8F8C-49A1-967E-44BE-4C057B7801D6}"/>
              </a:ext>
            </a:extLst>
          </p:cNvPr>
          <p:cNvCxnSpPr>
            <a:cxnSpLocks/>
          </p:cNvCxnSpPr>
          <p:nvPr/>
        </p:nvCxnSpPr>
        <p:spPr>
          <a:xfrm flipH="1">
            <a:off x="11619763" y="3322087"/>
            <a:ext cx="1215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CEBBC54-439E-3243-E2E7-17CC9ED551C9}"/>
              </a:ext>
            </a:extLst>
          </p:cNvPr>
          <p:cNvCxnSpPr>
            <a:cxnSpLocks/>
          </p:cNvCxnSpPr>
          <p:nvPr/>
        </p:nvCxnSpPr>
        <p:spPr>
          <a:xfrm>
            <a:off x="11741317" y="3093587"/>
            <a:ext cx="0" cy="234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AE6D9FF-5D34-FB4C-154B-8600D856EB3B}"/>
              </a:ext>
            </a:extLst>
          </p:cNvPr>
          <p:cNvGrpSpPr/>
          <p:nvPr/>
        </p:nvGrpSpPr>
        <p:grpSpPr>
          <a:xfrm>
            <a:off x="10927165" y="3244066"/>
            <a:ext cx="121554" cy="497122"/>
            <a:chOff x="9469548" y="2197434"/>
            <a:chExt cx="121554" cy="497122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E34BCA7-2907-D61C-A483-AAB22C4310F8}"/>
                </a:ext>
              </a:extLst>
            </p:cNvPr>
            <p:cNvGrpSpPr/>
            <p:nvPr/>
          </p:nvGrpSpPr>
          <p:grpSpPr>
            <a:xfrm rot="5400000">
              <a:off x="9297480" y="2396528"/>
              <a:ext cx="473313" cy="75126"/>
              <a:chOff x="10965453" y="1447352"/>
              <a:chExt cx="890140" cy="141287"/>
            </a:xfrm>
          </p:grpSpPr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1D8E1EC-542C-9837-9353-D79984B8DE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205705" y="1284912"/>
                <a:ext cx="0" cy="4805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591167A-6C33-8E5D-BD68-39480B433109}"/>
                  </a:ext>
                </a:extLst>
              </p:cNvPr>
              <p:cNvSpPr/>
              <p:nvPr/>
            </p:nvSpPr>
            <p:spPr>
              <a:xfrm>
                <a:off x="11444536" y="1447352"/>
                <a:ext cx="295274" cy="141287"/>
              </a:xfrm>
              <a:custGeom>
                <a:avLst/>
                <a:gdLst>
                  <a:gd name="connsiteX0" fmla="*/ 0 w 296862"/>
                  <a:gd name="connsiteY0" fmla="*/ 79375 h 141287"/>
                  <a:gd name="connsiteX1" fmla="*/ 46037 w 296862"/>
                  <a:gd name="connsiteY1" fmla="*/ 0 h 141287"/>
                  <a:gd name="connsiteX2" fmla="*/ 85725 w 296862"/>
                  <a:gd name="connsiteY2" fmla="*/ 141287 h 141287"/>
                  <a:gd name="connsiteX3" fmla="*/ 138112 w 296862"/>
                  <a:gd name="connsiteY3" fmla="*/ 4762 h 141287"/>
                  <a:gd name="connsiteX4" fmla="*/ 180975 w 296862"/>
                  <a:gd name="connsiteY4" fmla="*/ 138112 h 141287"/>
                  <a:gd name="connsiteX5" fmla="*/ 233362 w 296862"/>
                  <a:gd name="connsiteY5" fmla="*/ 6350 h 141287"/>
                  <a:gd name="connsiteX6" fmla="*/ 266700 w 296862"/>
                  <a:gd name="connsiteY6" fmla="*/ 138112 h 141287"/>
                  <a:gd name="connsiteX7" fmla="*/ 296862 w 296862"/>
                  <a:gd name="connsiteY7" fmla="*/ 65087 h 141287"/>
                  <a:gd name="connsiteX0" fmla="*/ 0 w 295274"/>
                  <a:gd name="connsiteY0" fmla="*/ 79375 h 141287"/>
                  <a:gd name="connsiteX1" fmla="*/ 46037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303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938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274" h="141287">
                    <a:moveTo>
                      <a:pt x="0" y="79375"/>
                    </a:moveTo>
                    <a:lnTo>
                      <a:pt x="36512" y="0"/>
                    </a:lnTo>
                    <a:lnTo>
                      <a:pt x="85725" y="141287"/>
                    </a:lnTo>
                    <a:lnTo>
                      <a:pt x="138112" y="4762"/>
                    </a:lnTo>
                    <a:lnTo>
                      <a:pt x="179387" y="138112"/>
                    </a:lnTo>
                    <a:lnTo>
                      <a:pt x="228600" y="6350"/>
                    </a:lnTo>
                    <a:lnTo>
                      <a:pt x="266700" y="138112"/>
                    </a:lnTo>
                    <a:cubicBezTo>
                      <a:pt x="276754" y="113770"/>
                      <a:pt x="285220" y="98954"/>
                      <a:pt x="295274" y="7461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D7D93767-6825-1316-ABAC-FB69DF59211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795176" y="1464747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EDD1BFE-F822-7A3F-EC00-E9FF71284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9548" y="2670743"/>
              <a:ext cx="12155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70D7CF7-7288-EB46-C548-DD21436E80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92435" y="2694556"/>
              <a:ext cx="7926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079835C-FB41-73D4-C8D1-FB5A2FBDA328}"/>
              </a:ext>
            </a:extLst>
          </p:cNvPr>
          <p:cNvCxnSpPr>
            <a:cxnSpLocks/>
          </p:cNvCxnSpPr>
          <p:nvPr/>
        </p:nvCxnSpPr>
        <p:spPr>
          <a:xfrm>
            <a:off x="10749762" y="3111289"/>
            <a:ext cx="0" cy="1327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33F2CBB-5B35-BE0C-0205-1F29E726E9D1}"/>
              </a:ext>
            </a:extLst>
          </p:cNvPr>
          <p:cNvCxnSpPr>
            <a:cxnSpLocks/>
          </p:cNvCxnSpPr>
          <p:nvPr/>
        </p:nvCxnSpPr>
        <p:spPr>
          <a:xfrm>
            <a:off x="11340636" y="3398573"/>
            <a:ext cx="0" cy="1193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5757719-63B7-A9EF-B22E-825CA1742962}"/>
              </a:ext>
            </a:extLst>
          </p:cNvPr>
          <p:cNvCxnSpPr>
            <a:cxnSpLocks/>
          </p:cNvCxnSpPr>
          <p:nvPr/>
        </p:nvCxnSpPr>
        <p:spPr>
          <a:xfrm>
            <a:off x="11680540" y="3316007"/>
            <a:ext cx="0" cy="1953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58C91F1-12B9-D3A6-2587-58A5D47B9B6B}"/>
              </a:ext>
            </a:extLst>
          </p:cNvPr>
          <p:cNvCxnSpPr>
            <a:cxnSpLocks/>
          </p:cNvCxnSpPr>
          <p:nvPr/>
        </p:nvCxnSpPr>
        <p:spPr>
          <a:xfrm flipH="1">
            <a:off x="11335601" y="3511399"/>
            <a:ext cx="344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10BCA6D-AE0D-9B57-A7AA-08B3925344A3}"/>
              </a:ext>
            </a:extLst>
          </p:cNvPr>
          <p:cNvCxnSpPr>
            <a:cxnSpLocks/>
          </p:cNvCxnSpPr>
          <p:nvPr/>
        </p:nvCxnSpPr>
        <p:spPr>
          <a:xfrm>
            <a:off x="10804058" y="3246407"/>
            <a:ext cx="0" cy="1422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55B9490-9B4C-92C1-FA1C-B60DEDFFA34B}"/>
              </a:ext>
            </a:extLst>
          </p:cNvPr>
          <p:cNvSpPr/>
          <p:nvPr/>
        </p:nvSpPr>
        <p:spPr>
          <a:xfrm>
            <a:off x="10636423" y="3009911"/>
            <a:ext cx="213977" cy="1011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5983958-A40F-12A3-2460-F8412A1DC23C}"/>
              </a:ext>
            </a:extLst>
          </p:cNvPr>
          <p:cNvSpPr/>
          <p:nvPr/>
        </p:nvSpPr>
        <p:spPr>
          <a:xfrm>
            <a:off x="11634328" y="3011425"/>
            <a:ext cx="213977" cy="1011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출력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66288A-8F90-69C1-CB90-AB21E4889B93}"/>
              </a:ext>
            </a:extLst>
          </p:cNvPr>
          <p:cNvGrpSpPr/>
          <p:nvPr/>
        </p:nvGrpSpPr>
        <p:grpSpPr>
          <a:xfrm>
            <a:off x="11384790" y="3206710"/>
            <a:ext cx="234973" cy="228598"/>
            <a:chOff x="11384790" y="3206710"/>
            <a:chExt cx="234973" cy="228598"/>
          </a:xfrm>
        </p:grpSpPr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7CFB13C0-D339-7DE8-A95E-7ADB6BD82998}"/>
                </a:ext>
              </a:extLst>
            </p:cNvPr>
            <p:cNvSpPr/>
            <p:nvPr/>
          </p:nvSpPr>
          <p:spPr>
            <a:xfrm rot="5400000">
              <a:off x="11401935" y="3217480"/>
              <a:ext cx="228598" cy="207058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02538E5-561F-3457-1A49-FE286952E78B}"/>
                </a:ext>
              </a:extLst>
            </p:cNvPr>
            <p:cNvSpPr txBox="1"/>
            <p:nvPr/>
          </p:nvSpPr>
          <p:spPr>
            <a:xfrm>
              <a:off x="11384791" y="3206710"/>
              <a:ext cx="13490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b="1" dirty="0"/>
                <a:t>+</a:t>
              </a:r>
              <a:endParaRPr lang="ko-KR" altLang="en-US" sz="8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6A0F278-E7DF-1709-954A-CF7E5EBF7B90}"/>
                </a:ext>
              </a:extLst>
            </p:cNvPr>
            <p:cNvSpPr txBox="1"/>
            <p:nvPr/>
          </p:nvSpPr>
          <p:spPr>
            <a:xfrm>
              <a:off x="11384790" y="3305440"/>
              <a:ext cx="13490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b="1" dirty="0"/>
                <a:t>-</a:t>
              </a:r>
              <a:endParaRPr lang="ko-KR" altLang="en-US" sz="800" b="1" dirty="0"/>
            </a:p>
          </p:txBody>
        </p:sp>
      </p:grpSp>
      <p:sp>
        <p:nvSpPr>
          <p:cNvPr id="82" name="타원 81">
            <a:extLst>
              <a:ext uri="{FF2B5EF4-FFF2-40B4-BE49-F238E27FC236}">
                <a16:creationId xmlns:a16="http://schemas.microsoft.com/office/drawing/2014/main" id="{FC361EC7-46DD-CDE2-E59E-460A56D12578}"/>
              </a:ext>
            </a:extLst>
          </p:cNvPr>
          <p:cNvSpPr/>
          <p:nvPr/>
        </p:nvSpPr>
        <p:spPr>
          <a:xfrm>
            <a:off x="10963634" y="3222546"/>
            <a:ext cx="47788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E73790A8-67F0-F423-5E50-F5193E70A6C2}"/>
              </a:ext>
            </a:extLst>
          </p:cNvPr>
          <p:cNvSpPr/>
          <p:nvPr/>
        </p:nvSpPr>
        <p:spPr>
          <a:xfrm>
            <a:off x="10778395" y="3222546"/>
            <a:ext cx="47788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9853CBD6-BE72-8033-AF85-EB0C3C592F97}"/>
              </a:ext>
            </a:extLst>
          </p:cNvPr>
          <p:cNvSpPr/>
          <p:nvPr/>
        </p:nvSpPr>
        <p:spPr>
          <a:xfrm>
            <a:off x="11316153" y="3371815"/>
            <a:ext cx="47788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0A91D67D-4007-51FA-73A8-70A85C43EA6A}"/>
              </a:ext>
            </a:extLst>
          </p:cNvPr>
          <p:cNvSpPr/>
          <p:nvPr/>
        </p:nvSpPr>
        <p:spPr>
          <a:xfrm>
            <a:off x="11659368" y="3301917"/>
            <a:ext cx="47788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AA24AB7-D389-2FC2-1C04-7B56DC661C3C}"/>
              </a:ext>
            </a:extLst>
          </p:cNvPr>
          <p:cNvSpPr txBox="1"/>
          <p:nvPr/>
        </p:nvSpPr>
        <p:spPr>
          <a:xfrm>
            <a:off x="10821862" y="3105455"/>
            <a:ext cx="445555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b="1" dirty="0"/>
              <a:t>0.01 </a:t>
            </a:r>
            <a:r>
              <a:rPr lang="en-US" altLang="ko-KR" sz="600" b="1" dirty="0" err="1"/>
              <a:t>uF</a:t>
            </a:r>
            <a:endParaRPr lang="ko-KR" altLang="en-US" sz="6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38C114-7CFD-3539-C860-89BA6BBAAB37}"/>
              </a:ext>
            </a:extLst>
          </p:cNvPr>
          <p:cNvSpPr txBox="1"/>
          <p:nvPr/>
        </p:nvSpPr>
        <p:spPr>
          <a:xfrm>
            <a:off x="10602432" y="3523503"/>
            <a:ext cx="445555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b="1" dirty="0"/>
              <a:t>100K</a:t>
            </a:r>
            <a:endParaRPr lang="ko-KR" altLang="en-US" sz="6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4AA7791-BE31-F563-046B-7F5F77C42804}"/>
              </a:ext>
            </a:extLst>
          </p:cNvPr>
          <p:cNvSpPr txBox="1"/>
          <p:nvPr/>
        </p:nvSpPr>
        <p:spPr>
          <a:xfrm>
            <a:off x="10981819" y="3453094"/>
            <a:ext cx="445555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b="1" dirty="0"/>
              <a:t>100</a:t>
            </a:r>
            <a:endParaRPr lang="ko-KR" altLang="en-US" sz="600" b="1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1E2F5C3-734E-87FB-AD87-B44CEA5FD6FA}"/>
              </a:ext>
            </a:extLst>
          </p:cNvPr>
          <p:cNvSpPr/>
          <p:nvPr/>
        </p:nvSpPr>
        <p:spPr>
          <a:xfrm>
            <a:off x="10560213" y="2917894"/>
            <a:ext cx="1347686" cy="915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5BD7611-2B41-28F7-5CFE-A76D7107C600}"/>
              </a:ext>
            </a:extLst>
          </p:cNvPr>
          <p:cNvSpPr/>
          <p:nvPr/>
        </p:nvSpPr>
        <p:spPr>
          <a:xfrm>
            <a:off x="10559770" y="3830236"/>
            <a:ext cx="1347683" cy="17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자이레이터</a:t>
            </a:r>
            <a:r>
              <a:rPr lang="ko-KR" altLang="en-US" sz="1200" b="1" dirty="0">
                <a:solidFill>
                  <a:schemeClr val="tx1"/>
                </a:solidFill>
              </a:rPr>
              <a:t> 회로</a:t>
            </a:r>
          </a:p>
        </p:txBody>
      </p:sp>
    </p:spTree>
    <p:extLst>
      <p:ext uri="{BB962C8B-B14F-4D97-AF65-F5344CB8AC3E}">
        <p14:creationId xmlns:p14="http://schemas.microsoft.com/office/powerpoint/2010/main" val="2958551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인덕터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(Inductor) (2)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444972"/>
              </p:ext>
            </p:extLst>
          </p:nvPr>
        </p:nvGraphicFramePr>
        <p:xfrm>
          <a:off x="83626" y="868117"/>
          <a:ext cx="12019474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94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7848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 이력 현상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히스테리시스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Hysteresis)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 코어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(Magnetic core)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큰 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코일의 힘이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불연속적이면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자기 구역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(Magnetic domain)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은 부분적 임의 상태로 돌아가고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코어는 약한 영구 자석의 형태로 남음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철심이 교류전류가 양에서 음으로 방향을 바꾸는 주기 동안 자기장을 기억하는 상태로 남으려는 경향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보자성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(Retentivity):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 극성을 유지하려는 경향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철심은 보자성이 강함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맴돌이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(Eddy Current)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코일의 자기장으로 인해 유도됨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코어를 통해 순환하려는 경향이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폐열을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발생시켜 효율을 떨어뜨리고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높을 때 특히 그러함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히스테리시스와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맴돌이 전류는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사이클에서 에너지 손실을 유발하고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손실은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주파수가 증가할 때 선형적으로 증가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인덕터 코어는 고주파수에는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비적합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철심을 넣은 인덕터는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10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KHz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이상의 주파수에서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비자기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코어를 이용하면 맴돌이 전류와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보자성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문제는 없지만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같은 인덕턴스를 갖는 자기 코어 인덕터보다 크기가 매우 커야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잔류 자기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(Remanent Magnetism):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약한 잔여 자기장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인덕터에 연결될 때 자기장이 생성되고 자기장은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기전력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(EMF)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유도됨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자기장이 최대 크기로 증가하는 동안에만 지속되고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자기장이 정상 상태에 흐르면 코일에는 전류가 정상적으로 흐름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코일의 자체 유도로 발생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자체 유도는 완충 전까지 전류 유입을 촉진하고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완충 이후 전류 흐름을 차단하는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동작 방해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고주파수의 교류 전류가 인덕터에 흐르려고 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각 펄스가 작아 역기전력을 극복하지 못하면 코일에 전류가 차단됨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코일을 특정 주파수 차단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나머지 주파수 통과하도록 설계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코일이 없는 단순회로라도 자체 인덕턴스가 있지만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매무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작아 무시할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끊기면 코일로 생성한 자기장이 무너지고 에너지 방출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순기전력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(Forward EMF)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펄스 발생하고 다른 부품들에 간섭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과도 전압의 차단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(Clamping voltage transient):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순기전력은 코일에 다이오드를 병렬로 연결해 전류가 다이오드 쪽으로 순환하도록 만들어 처리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스너버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인덕터는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DC-DC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변환기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AC-DC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 공급기처럼 빠른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스위칭으로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전압 변화가 일어나는 장비에서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매우중요한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기능을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오실레이터를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조정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 공급기의 스파이크 차단에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90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.....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Next...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172EF4-A91F-5C0F-5757-20723A578A92}"/>
              </a:ext>
            </a:extLst>
          </p:cNvPr>
          <p:cNvSpPr/>
          <p:nvPr/>
        </p:nvSpPr>
        <p:spPr>
          <a:xfrm rot="2700000">
            <a:off x="8328467" y="1170671"/>
            <a:ext cx="4794462" cy="12741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내용 작성 중</a:t>
            </a:r>
          </a:p>
        </p:txBody>
      </p:sp>
    </p:spTree>
    <p:extLst>
      <p:ext uri="{BB962C8B-B14F-4D97-AF65-F5344CB8AC3E}">
        <p14:creationId xmlns:p14="http://schemas.microsoft.com/office/powerpoint/2010/main" val="983504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인덕터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(Inductor) (3)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17954"/>
              </p:ext>
            </p:extLst>
          </p:nvPr>
        </p:nvGraphicFramePr>
        <p:xfrm>
          <a:off x="62980" y="844833"/>
          <a:ext cx="1201947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94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7848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활용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인덕터는 누설자계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(Stray Magnetic Field)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생성하는 경향이 있어 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커패시터보다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다루기 어려움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기생 용량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(Parasitic Capacitance)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은 인접한 코일 사이에서 발생하고 높은 주파수에서 크기가 커지며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코일이 자기 공진하도록 이끎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코일의 기하학적 모양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 재질을 적절히 선택해야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코어가 포화되면 전류에 의해 증가되던 인덕턴스는 더이상 증가하지 않고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히스테리시스가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증가함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 크기를 키우거나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전류를 낮추거나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권선 횟수를 줄이거나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투자율이 낮은 코어 사용 등 여러 조치를 취해야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라디오 주파수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(RF, Radio Frequency)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인덕터 효율을 떨어뜨리는 문제를 일으킴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표피 효과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(Skin Effect):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주파수가 높은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주로 도선 표면으로 흐르려는 경향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근접 효과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(Proximity Effect):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도선에서 발생한 자기장이 인접 코일에 맴돌이 전류를 유도하려는 경향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코일의 실효 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증가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FCBB7EAC-6D18-18B8-1FFA-B866C7B1160F}"/>
              </a:ext>
            </a:extLst>
          </p:cNvPr>
          <p:cNvGrpSpPr/>
          <p:nvPr/>
        </p:nvGrpSpPr>
        <p:grpSpPr>
          <a:xfrm>
            <a:off x="592722" y="1598267"/>
            <a:ext cx="1439824" cy="773459"/>
            <a:chOff x="253266" y="1211044"/>
            <a:chExt cx="982891" cy="527999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7F285AAB-6FB7-C00B-BAB8-0666445CD2DE}"/>
                </a:ext>
              </a:extLst>
            </p:cNvPr>
            <p:cNvGrpSpPr/>
            <p:nvPr/>
          </p:nvGrpSpPr>
          <p:grpSpPr>
            <a:xfrm>
              <a:off x="253266" y="1211044"/>
              <a:ext cx="982891" cy="515105"/>
              <a:chOff x="616507" y="1185747"/>
              <a:chExt cx="982891" cy="515105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BC8CB9CB-6CEE-DE55-25CB-D9E20F933B9A}"/>
                  </a:ext>
                </a:extLst>
              </p:cNvPr>
              <p:cNvSpPr/>
              <p:nvPr/>
            </p:nvSpPr>
            <p:spPr>
              <a:xfrm>
                <a:off x="616507" y="1408899"/>
                <a:ext cx="213977" cy="1011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입력</a:t>
                </a: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56C0B8DD-5F5A-16FE-F7A6-0842C5F76D34}"/>
                  </a:ext>
                </a:extLst>
              </p:cNvPr>
              <p:cNvGrpSpPr/>
              <p:nvPr/>
            </p:nvGrpSpPr>
            <p:grpSpPr>
              <a:xfrm rot="5400000">
                <a:off x="1075908" y="833335"/>
                <a:ext cx="71868" cy="776691"/>
                <a:chOff x="453865" y="1902069"/>
                <a:chExt cx="100745" cy="1088770"/>
              </a:xfrm>
            </p:grpSpPr>
            <p:cxnSp>
              <p:nvCxnSpPr>
                <p:cNvPr id="86" name="직선 연결선 85">
                  <a:extLst>
                    <a:ext uri="{FF2B5EF4-FFF2-40B4-BE49-F238E27FC236}">
                      <a16:creationId xmlns:a16="http://schemas.microsoft.com/office/drawing/2014/main" id="{7754C43D-E057-6F07-B1D2-9ED260EB02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44854" y="2163437"/>
                  <a:ext cx="5227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9BF79A97-643D-6135-FAA9-2EE7CDA22B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69625" y="2854242"/>
                  <a:ext cx="2731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원호 87">
                  <a:extLst>
                    <a:ext uri="{FF2B5EF4-FFF2-40B4-BE49-F238E27FC236}">
                      <a16:creationId xmlns:a16="http://schemas.microsoft.com/office/drawing/2014/main" id="{06050063-7B94-2B36-216E-24584A8790EB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원호 88">
                  <a:extLst>
                    <a:ext uri="{FF2B5EF4-FFF2-40B4-BE49-F238E27FC236}">
                      <a16:creationId xmlns:a16="http://schemas.microsoft.com/office/drawing/2014/main" id="{AD7941F7-A99B-BCE2-F239-3789409417F1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원호 89">
                  <a:extLst>
                    <a:ext uri="{FF2B5EF4-FFF2-40B4-BE49-F238E27FC236}">
                      <a16:creationId xmlns:a16="http://schemas.microsoft.com/office/drawing/2014/main" id="{03ABB6F0-1CC3-E551-43AD-5BC936D207CE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원호 90">
                  <a:extLst>
                    <a:ext uri="{FF2B5EF4-FFF2-40B4-BE49-F238E27FC236}">
                      <a16:creationId xmlns:a16="http://schemas.microsoft.com/office/drawing/2014/main" id="{D5A4AB03-FF00-DD91-7A5B-18CDE6605218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E868422B-4FEC-F765-78CA-BE27B279149E}"/>
                  </a:ext>
                </a:extLst>
              </p:cNvPr>
              <p:cNvGrpSpPr/>
              <p:nvPr/>
            </p:nvGrpSpPr>
            <p:grpSpPr>
              <a:xfrm rot="5400000">
                <a:off x="968860" y="1421360"/>
                <a:ext cx="477504" cy="75126"/>
                <a:chOff x="11192730" y="1447352"/>
                <a:chExt cx="898023" cy="141287"/>
              </a:xfrm>
            </p:grpSpPr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1A9FF3F0-3F95-4B02-12C3-C4C5288DC7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92730" y="1525165"/>
                  <a:ext cx="25322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자유형: 도형 93">
                  <a:extLst>
                    <a:ext uri="{FF2B5EF4-FFF2-40B4-BE49-F238E27FC236}">
                      <a16:creationId xmlns:a16="http://schemas.microsoft.com/office/drawing/2014/main" id="{01BDB774-81D1-7A06-FA4B-0E564DE8C836}"/>
                    </a:ext>
                  </a:extLst>
                </p:cNvPr>
                <p:cNvSpPr/>
                <p:nvPr/>
              </p:nvSpPr>
              <p:spPr>
                <a:xfrm>
                  <a:off x="11444536" y="1447352"/>
                  <a:ext cx="295274" cy="141287"/>
                </a:xfrm>
                <a:custGeom>
                  <a:avLst/>
                  <a:gdLst>
                    <a:gd name="connsiteX0" fmla="*/ 0 w 296862"/>
                    <a:gd name="connsiteY0" fmla="*/ 79375 h 141287"/>
                    <a:gd name="connsiteX1" fmla="*/ 46037 w 296862"/>
                    <a:gd name="connsiteY1" fmla="*/ 0 h 141287"/>
                    <a:gd name="connsiteX2" fmla="*/ 85725 w 296862"/>
                    <a:gd name="connsiteY2" fmla="*/ 141287 h 141287"/>
                    <a:gd name="connsiteX3" fmla="*/ 138112 w 296862"/>
                    <a:gd name="connsiteY3" fmla="*/ 4762 h 141287"/>
                    <a:gd name="connsiteX4" fmla="*/ 180975 w 296862"/>
                    <a:gd name="connsiteY4" fmla="*/ 138112 h 141287"/>
                    <a:gd name="connsiteX5" fmla="*/ 233362 w 296862"/>
                    <a:gd name="connsiteY5" fmla="*/ 6350 h 141287"/>
                    <a:gd name="connsiteX6" fmla="*/ 266700 w 296862"/>
                    <a:gd name="connsiteY6" fmla="*/ 138112 h 141287"/>
                    <a:gd name="connsiteX7" fmla="*/ 296862 w 296862"/>
                    <a:gd name="connsiteY7" fmla="*/ 65087 h 141287"/>
                    <a:gd name="connsiteX0" fmla="*/ 0 w 295274"/>
                    <a:gd name="connsiteY0" fmla="*/ 79375 h 141287"/>
                    <a:gd name="connsiteX1" fmla="*/ 46037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303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938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5274" h="141287">
                      <a:moveTo>
                        <a:pt x="0" y="79375"/>
                      </a:moveTo>
                      <a:lnTo>
                        <a:pt x="36512" y="0"/>
                      </a:lnTo>
                      <a:lnTo>
                        <a:pt x="85725" y="141287"/>
                      </a:lnTo>
                      <a:lnTo>
                        <a:pt x="138112" y="4762"/>
                      </a:lnTo>
                      <a:lnTo>
                        <a:pt x="179387" y="138112"/>
                      </a:lnTo>
                      <a:lnTo>
                        <a:pt x="228600" y="6350"/>
                      </a:lnTo>
                      <a:lnTo>
                        <a:pt x="266700" y="138112"/>
                      </a:lnTo>
                      <a:cubicBezTo>
                        <a:pt x="276754" y="113770"/>
                        <a:pt x="285220" y="98954"/>
                        <a:pt x="295274" y="74612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BB972338-1395-8BFA-7CEF-13A3954E7D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912756" y="1347168"/>
                  <a:ext cx="0" cy="3559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0D86D30E-C68D-C244-606C-D6E54BA100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196" y="1219132"/>
                <a:ext cx="0" cy="1866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D6153AEC-E1A8-C0F4-A892-282D2BD59FFE}"/>
                  </a:ext>
                </a:extLst>
              </p:cNvPr>
              <p:cNvSpPr/>
              <p:nvPr/>
            </p:nvSpPr>
            <p:spPr>
              <a:xfrm>
                <a:off x="1385421" y="1408899"/>
                <a:ext cx="213977" cy="1011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출력</a:t>
                </a:r>
              </a:p>
            </p:txBody>
          </p: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8E30D416-6FC0-16F3-554D-67706EB2BE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4110" y="1219132"/>
                <a:ext cx="0" cy="1866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3D0B37BA-6897-69E1-6D7C-13600E61D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496" y="1514217"/>
                <a:ext cx="0" cy="1866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5E692638-728E-71DF-CF90-6E369DEF7F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0320" y="1697676"/>
                <a:ext cx="77379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20CAB5E0-8429-5F04-A0DE-5909756CFF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4110" y="1511040"/>
                <a:ext cx="0" cy="1866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0D99FB10-1D5D-2F80-06EB-FDF5D4BB6AC8}"/>
                </a:ext>
              </a:extLst>
            </p:cNvPr>
            <p:cNvSpPr/>
            <p:nvPr/>
          </p:nvSpPr>
          <p:spPr>
            <a:xfrm>
              <a:off x="820329" y="1227421"/>
              <a:ext cx="4778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06D52F93-63B4-6CAB-E994-950ADA50E851}"/>
                </a:ext>
              </a:extLst>
            </p:cNvPr>
            <p:cNvSpPr/>
            <p:nvPr/>
          </p:nvSpPr>
          <p:spPr>
            <a:xfrm>
              <a:off x="820329" y="1693324"/>
              <a:ext cx="4778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A63F7F2D-8B6D-B272-C2C6-91A52F8C19E0}"/>
              </a:ext>
            </a:extLst>
          </p:cNvPr>
          <p:cNvGrpSpPr/>
          <p:nvPr/>
        </p:nvGrpSpPr>
        <p:grpSpPr>
          <a:xfrm>
            <a:off x="2959430" y="1596938"/>
            <a:ext cx="1428802" cy="768673"/>
            <a:chOff x="1527000" y="1221765"/>
            <a:chExt cx="982891" cy="528780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6E0704D8-B96C-D0C4-767C-8188C95522B7}"/>
                </a:ext>
              </a:extLst>
            </p:cNvPr>
            <p:cNvSpPr/>
            <p:nvPr/>
          </p:nvSpPr>
          <p:spPr>
            <a:xfrm>
              <a:off x="1527000" y="1445294"/>
              <a:ext cx="213977" cy="1011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입력</a:t>
              </a:r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92816FB7-3D7C-C8ED-B7A3-A24A36B3C8A3}"/>
                </a:ext>
              </a:extLst>
            </p:cNvPr>
            <p:cNvGrpSpPr/>
            <p:nvPr/>
          </p:nvGrpSpPr>
          <p:grpSpPr>
            <a:xfrm rot="10800000">
              <a:off x="2003517" y="1258858"/>
              <a:ext cx="71868" cy="475212"/>
              <a:chOff x="453865" y="2250314"/>
              <a:chExt cx="100745" cy="666155"/>
            </a:xfrm>
          </p:grpSpPr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83F7C909-616A-B2FF-4DBA-2CA393B99DF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506222" y="2250314"/>
                <a:ext cx="0" cy="1744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16D6512E-F298-5523-AD5A-214DCCD0D11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506221" y="2717644"/>
                <a:ext cx="1" cy="1988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원호 128">
                <a:extLst>
                  <a:ext uri="{FF2B5EF4-FFF2-40B4-BE49-F238E27FC236}">
                    <a16:creationId xmlns:a16="http://schemas.microsoft.com/office/drawing/2014/main" id="{A4394B90-8123-8B31-266E-237F790E7CAD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원호 129">
                <a:extLst>
                  <a:ext uri="{FF2B5EF4-FFF2-40B4-BE49-F238E27FC236}">
                    <a16:creationId xmlns:a16="http://schemas.microsoft.com/office/drawing/2014/main" id="{A7791C89-5F68-5D0E-E548-05F044D735DE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원호 130">
                <a:extLst>
                  <a:ext uri="{FF2B5EF4-FFF2-40B4-BE49-F238E27FC236}">
                    <a16:creationId xmlns:a16="http://schemas.microsoft.com/office/drawing/2014/main" id="{09AC5619-FEA4-8EDF-E040-1322BAE2DCD9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원호 131">
                <a:extLst>
                  <a:ext uri="{FF2B5EF4-FFF2-40B4-BE49-F238E27FC236}">
                    <a16:creationId xmlns:a16="http://schemas.microsoft.com/office/drawing/2014/main" id="{6E1B3719-51BE-747D-9B83-8FB7DE24200E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FE2B48FD-EACC-D17E-4669-05EA3C2E05DA}"/>
                </a:ext>
              </a:extLst>
            </p:cNvPr>
            <p:cNvGrpSpPr/>
            <p:nvPr/>
          </p:nvGrpSpPr>
          <p:grpSpPr>
            <a:xfrm>
              <a:off x="1630490" y="1221765"/>
              <a:ext cx="772412" cy="75126"/>
              <a:chOff x="11192730" y="1447352"/>
              <a:chExt cx="1452645" cy="141287"/>
            </a:xfrm>
          </p:grpSpPr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3E5995E6-7FEF-5210-9B16-AF9B98939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2730" y="1525165"/>
                <a:ext cx="25322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자유형: 도형 124">
                <a:extLst>
                  <a:ext uri="{FF2B5EF4-FFF2-40B4-BE49-F238E27FC236}">
                    <a16:creationId xmlns:a16="http://schemas.microsoft.com/office/drawing/2014/main" id="{FA598D2E-3458-FA70-17AC-661BEE77B806}"/>
                  </a:ext>
                </a:extLst>
              </p:cNvPr>
              <p:cNvSpPr/>
              <p:nvPr/>
            </p:nvSpPr>
            <p:spPr>
              <a:xfrm>
                <a:off x="11444536" y="1447352"/>
                <a:ext cx="295274" cy="141287"/>
              </a:xfrm>
              <a:custGeom>
                <a:avLst/>
                <a:gdLst>
                  <a:gd name="connsiteX0" fmla="*/ 0 w 296862"/>
                  <a:gd name="connsiteY0" fmla="*/ 79375 h 141287"/>
                  <a:gd name="connsiteX1" fmla="*/ 46037 w 296862"/>
                  <a:gd name="connsiteY1" fmla="*/ 0 h 141287"/>
                  <a:gd name="connsiteX2" fmla="*/ 85725 w 296862"/>
                  <a:gd name="connsiteY2" fmla="*/ 141287 h 141287"/>
                  <a:gd name="connsiteX3" fmla="*/ 138112 w 296862"/>
                  <a:gd name="connsiteY3" fmla="*/ 4762 h 141287"/>
                  <a:gd name="connsiteX4" fmla="*/ 180975 w 296862"/>
                  <a:gd name="connsiteY4" fmla="*/ 138112 h 141287"/>
                  <a:gd name="connsiteX5" fmla="*/ 233362 w 296862"/>
                  <a:gd name="connsiteY5" fmla="*/ 6350 h 141287"/>
                  <a:gd name="connsiteX6" fmla="*/ 266700 w 296862"/>
                  <a:gd name="connsiteY6" fmla="*/ 138112 h 141287"/>
                  <a:gd name="connsiteX7" fmla="*/ 296862 w 296862"/>
                  <a:gd name="connsiteY7" fmla="*/ 65087 h 141287"/>
                  <a:gd name="connsiteX0" fmla="*/ 0 w 295274"/>
                  <a:gd name="connsiteY0" fmla="*/ 79375 h 141287"/>
                  <a:gd name="connsiteX1" fmla="*/ 46037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303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938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274" h="141287">
                    <a:moveTo>
                      <a:pt x="0" y="79375"/>
                    </a:moveTo>
                    <a:lnTo>
                      <a:pt x="36512" y="0"/>
                    </a:lnTo>
                    <a:lnTo>
                      <a:pt x="85725" y="141287"/>
                    </a:lnTo>
                    <a:lnTo>
                      <a:pt x="138112" y="4762"/>
                    </a:lnTo>
                    <a:lnTo>
                      <a:pt x="179387" y="138112"/>
                    </a:lnTo>
                    <a:lnTo>
                      <a:pt x="228600" y="6350"/>
                    </a:lnTo>
                    <a:lnTo>
                      <a:pt x="266700" y="138112"/>
                    </a:lnTo>
                    <a:cubicBezTo>
                      <a:pt x="276754" y="113770"/>
                      <a:pt x="285220" y="98954"/>
                      <a:pt x="295274" y="7461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F4EDE00A-28B5-D7AB-6661-20120905AE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4759" y="1525165"/>
                <a:ext cx="9106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B09B5FD4-402A-1BEB-755E-E0D826AC92EB}"/>
                </a:ext>
              </a:extLst>
            </p:cNvPr>
            <p:cNvCxnSpPr>
              <a:cxnSpLocks/>
            </p:cNvCxnSpPr>
            <p:nvPr/>
          </p:nvCxnSpPr>
          <p:spPr>
            <a:xfrm>
              <a:off x="1635689" y="1255527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2995CC38-F3A8-A860-4C87-E1B0F18DC06D}"/>
                </a:ext>
              </a:extLst>
            </p:cNvPr>
            <p:cNvSpPr/>
            <p:nvPr/>
          </p:nvSpPr>
          <p:spPr>
            <a:xfrm>
              <a:off x="2295914" y="1445294"/>
              <a:ext cx="213977" cy="1011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출력</a:t>
              </a:r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D35D0600-EA21-99E3-5541-9ADD2AFCF378}"/>
                </a:ext>
              </a:extLst>
            </p:cNvPr>
            <p:cNvCxnSpPr>
              <a:cxnSpLocks/>
            </p:cNvCxnSpPr>
            <p:nvPr/>
          </p:nvCxnSpPr>
          <p:spPr>
            <a:xfrm>
              <a:off x="2404603" y="1255527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8BEC2C54-78B4-AC79-57DD-8FC9A7D5B531}"/>
                </a:ext>
              </a:extLst>
            </p:cNvPr>
            <p:cNvCxnSpPr>
              <a:cxnSpLocks/>
            </p:cNvCxnSpPr>
            <p:nvPr/>
          </p:nvCxnSpPr>
          <p:spPr>
            <a:xfrm>
              <a:off x="1633989" y="1550612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8854E8FD-4ED8-4A58-3198-B860BD592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813" y="1734071"/>
              <a:ext cx="7737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5B9FF676-9D2F-70F3-939C-A0C15FC281CF}"/>
                </a:ext>
              </a:extLst>
            </p:cNvPr>
            <p:cNvCxnSpPr>
              <a:cxnSpLocks/>
            </p:cNvCxnSpPr>
            <p:nvPr/>
          </p:nvCxnSpPr>
          <p:spPr>
            <a:xfrm>
              <a:off x="2404603" y="1547435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CB1F618-A492-1BAA-5EE4-A450491BF100}"/>
                </a:ext>
              </a:extLst>
            </p:cNvPr>
            <p:cNvSpPr/>
            <p:nvPr/>
          </p:nvSpPr>
          <p:spPr>
            <a:xfrm>
              <a:off x="2020135" y="1246828"/>
              <a:ext cx="4778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ACEC52C9-02D7-60A0-538B-644B2F1EFFF4}"/>
                </a:ext>
              </a:extLst>
            </p:cNvPr>
            <p:cNvSpPr/>
            <p:nvPr/>
          </p:nvSpPr>
          <p:spPr>
            <a:xfrm>
              <a:off x="2013730" y="1704826"/>
              <a:ext cx="4778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5E7DF389-FD64-8B68-B75F-234E8C1BA829}"/>
              </a:ext>
            </a:extLst>
          </p:cNvPr>
          <p:cNvGrpSpPr/>
          <p:nvPr/>
        </p:nvGrpSpPr>
        <p:grpSpPr>
          <a:xfrm>
            <a:off x="5281212" y="1562746"/>
            <a:ext cx="1442405" cy="829940"/>
            <a:chOff x="272599" y="1936134"/>
            <a:chExt cx="982891" cy="56554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6499173D-18AF-6226-A188-0DAC5CE244F2}"/>
                </a:ext>
              </a:extLst>
            </p:cNvPr>
            <p:cNvSpPr/>
            <p:nvPr/>
          </p:nvSpPr>
          <p:spPr>
            <a:xfrm>
              <a:off x="272599" y="2183138"/>
              <a:ext cx="213977" cy="1011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입력</a:t>
              </a:r>
            </a:p>
          </p:txBody>
        </p: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AB3D11C1-8DD0-184B-12EE-8857641222B8}"/>
                </a:ext>
              </a:extLst>
            </p:cNvPr>
            <p:cNvGrpSpPr/>
            <p:nvPr/>
          </p:nvGrpSpPr>
          <p:grpSpPr>
            <a:xfrm rot="5400000">
              <a:off x="496189" y="1844788"/>
              <a:ext cx="71868" cy="302264"/>
              <a:chOff x="453865" y="2364861"/>
              <a:chExt cx="100745" cy="423716"/>
            </a:xfrm>
          </p:grpSpPr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BCC326D8-2CE5-FD96-69C6-E800F5D06D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76250" y="2394833"/>
                <a:ext cx="599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BF34043A-3F68-3AD1-2C01-B2433BFE443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70756" y="2753112"/>
                <a:ext cx="7093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원호 150">
                <a:extLst>
                  <a:ext uri="{FF2B5EF4-FFF2-40B4-BE49-F238E27FC236}">
                    <a16:creationId xmlns:a16="http://schemas.microsoft.com/office/drawing/2014/main" id="{4AC1EA40-CA4B-5FD3-BCAC-0E254D2243F1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원호 151">
                <a:extLst>
                  <a:ext uri="{FF2B5EF4-FFF2-40B4-BE49-F238E27FC236}">
                    <a16:creationId xmlns:a16="http://schemas.microsoft.com/office/drawing/2014/main" id="{AD16CD9D-9F90-726F-492A-B7B165B6F8FA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원호 152">
                <a:extLst>
                  <a:ext uri="{FF2B5EF4-FFF2-40B4-BE49-F238E27FC236}">
                    <a16:creationId xmlns:a16="http://schemas.microsoft.com/office/drawing/2014/main" id="{E7512FEB-C2FD-DB44-7A8E-77B7D274941A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원호 153">
                <a:extLst>
                  <a:ext uri="{FF2B5EF4-FFF2-40B4-BE49-F238E27FC236}">
                    <a16:creationId xmlns:a16="http://schemas.microsoft.com/office/drawing/2014/main" id="{A4E60305-524B-3C7A-3981-4932BC1D7B0F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CB27AD03-98A5-3BC7-50F0-EFAE0FB6A199}"/>
                </a:ext>
              </a:extLst>
            </p:cNvPr>
            <p:cNvGrpSpPr/>
            <p:nvPr/>
          </p:nvGrpSpPr>
          <p:grpSpPr>
            <a:xfrm rot="5400000">
              <a:off x="624952" y="2195599"/>
              <a:ext cx="477504" cy="75126"/>
              <a:chOff x="11192730" y="1447352"/>
              <a:chExt cx="898023" cy="141287"/>
            </a:xfrm>
          </p:grpSpPr>
          <p:cxnSp>
            <p:nvCxnSpPr>
              <p:cNvPr id="146" name="직선 연결선 145">
                <a:extLst>
                  <a:ext uri="{FF2B5EF4-FFF2-40B4-BE49-F238E27FC236}">
                    <a16:creationId xmlns:a16="http://schemas.microsoft.com/office/drawing/2014/main" id="{A9F762CA-891E-EDE4-669D-DBC950C8E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2730" y="1525165"/>
                <a:ext cx="25322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자유형: 도형 146">
                <a:extLst>
                  <a:ext uri="{FF2B5EF4-FFF2-40B4-BE49-F238E27FC236}">
                    <a16:creationId xmlns:a16="http://schemas.microsoft.com/office/drawing/2014/main" id="{B34F1FF0-ED00-88AE-34C3-9EF414B554E9}"/>
                  </a:ext>
                </a:extLst>
              </p:cNvPr>
              <p:cNvSpPr/>
              <p:nvPr/>
            </p:nvSpPr>
            <p:spPr>
              <a:xfrm>
                <a:off x="11444536" y="1447352"/>
                <a:ext cx="295274" cy="141287"/>
              </a:xfrm>
              <a:custGeom>
                <a:avLst/>
                <a:gdLst>
                  <a:gd name="connsiteX0" fmla="*/ 0 w 296862"/>
                  <a:gd name="connsiteY0" fmla="*/ 79375 h 141287"/>
                  <a:gd name="connsiteX1" fmla="*/ 46037 w 296862"/>
                  <a:gd name="connsiteY1" fmla="*/ 0 h 141287"/>
                  <a:gd name="connsiteX2" fmla="*/ 85725 w 296862"/>
                  <a:gd name="connsiteY2" fmla="*/ 141287 h 141287"/>
                  <a:gd name="connsiteX3" fmla="*/ 138112 w 296862"/>
                  <a:gd name="connsiteY3" fmla="*/ 4762 h 141287"/>
                  <a:gd name="connsiteX4" fmla="*/ 180975 w 296862"/>
                  <a:gd name="connsiteY4" fmla="*/ 138112 h 141287"/>
                  <a:gd name="connsiteX5" fmla="*/ 233362 w 296862"/>
                  <a:gd name="connsiteY5" fmla="*/ 6350 h 141287"/>
                  <a:gd name="connsiteX6" fmla="*/ 266700 w 296862"/>
                  <a:gd name="connsiteY6" fmla="*/ 138112 h 141287"/>
                  <a:gd name="connsiteX7" fmla="*/ 296862 w 296862"/>
                  <a:gd name="connsiteY7" fmla="*/ 65087 h 141287"/>
                  <a:gd name="connsiteX0" fmla="*/ 0 w 295274"/>
                  <a:gd name="connsiteY0" fmla="*/ 79375 h 141287"/>
                  <a:gd name="connsiteX1" fmla="*/ 46037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303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938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274" h="141287">
                    <a:moveTo>
                      <a:pt x="0" y="79375"/>
                    </a:moveTo>
                    <a:lnTo>
                      <a:pt x="36512" y="0"/>
                    </a:lnTo>
                    <a:lnTo>
                      <a:pt x="85725" y="141287"/>
                    </a:lnTo>
                    <a:lnTo>
                      <a:pt x="138112" y="4762"/>
                    </a:lnTo>
                    <a:lnTo>
                      <a:pt x="179387" y="138112"/>
                    </a:lnTo>
                    <a:lnTo>
                      <a:pt x="228600" y="6350"/>
                    </a:lnTo>
                    <a:lnTo>
                      <a:pt x="266700" y="138112"/>
                    </a:lnTo>
                    <a:cubicBezTo>
                      <a:pt x="276754" y="113770"/>
                      <a:pt x="285220" y="98954"/>
                      <a:pt x="295274" y="7461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8BEA2EDD-BB5A-0CEF-2057-04C3B8B5652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912756" y="1347168"/>
                <a:ext cx="0" cy="3559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26437441-A8D7-611D-C30E-5496D2B319F3}"/>
                </a:ext>
              </a:extLst>
            </p:cNvPr>
            <p:cNvCxnSpPr>
              <a:cxnSpLocks/>
            </p:cNvCxnSpPr>
            <p:nvPr/>
          </p:nvCxnSpPr>
          <p:spPr>
            <a:xfrm>
              <a:off x="381288" y="1993371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B24331F8-57A2-EA8E-414B-9E9674A2A038}"/>
                </a:ext>
              </a:extLst>
            </p:cNvPr>
            <p:cNvSpPr/>
            <p:nvPr/>
          </p:nvSpPr>
          <p:spPr>
            <a:xfrm>
              <a:off x="1041513" y="2183138"/>
              <a:ext cx="213977" cy="1011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출력</a:t>
              </a:r>
            </a:p>
          </p:txBody>
        </p: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ADE906FB-B982-CA55-CC50-6CBD48B16AA0}"/>
                </a:ext>
              </a:extLst>
            </p:cNvPr>
            <p:cNvCxnSpPr>
              <a:cxnSpLocks/>
            </p:cNvCxnSpPr>
            <p:nvPr/>
          </p:nvCxnSpPr>
          <p:spPr>
            <a:xfrm>
              <a:off x="1150202" y="1993371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F55E1F13-C854-559B-505B-286573BD77B8}"/>
                </a:ext>
              </a:extLst>
            </p:cNvPr>
            <p:cNvCxnSpPr>
              <a:cxnSpLocks/>
            </p:cNvCxnSpPr>
            <p:nvPr/>
          </p:nvCxnSpPr>
          <p:spPr>
            <a:xfrm>
              <a:off x="379588" y="2288456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9E2DD46E-43B9-CC9B-5062-FC9EA8ED48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412" y="2471915"/>
              <a:ext cx="7737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4533390A-BACA-D8E0-756E-D13D37B6CCFA}"/>
                </a:ext>
              </a:extLst>
            </p:cNvPr>
            <p:cNvCxnSpPr>
              <a:cxnSpLocks/>
            </p:cNvCxnSpPr>
            <p:nvPr/>
          </p:nvCxnSpPr>
          <p:spPr>
            <a:xfrm>
              <a:off x="1150202" y="2285279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110EF8F7-040C-3ACC-D726-EB5459DB2361}"/>
                </a:ext>
              </a:extLst>
            </p:cNvPr>
            <p:cNvGrpSpPr/>
            <p:nvPr/>
          </p:nvGrpSpPr>
          <p:grpSpPr>
            <a:xfrm>
              <a:off x="669026" y="1936134"/>
              <a:ext cx="479475" cy="120835"/>
              <a:chOff x="11321401" y="1475288"/>
              <a:chExt cx="479475" cy="120835"/>
            </a:xfrm>
          </p:grpSpPr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D53B3530-F971-689C-1C91-3C21526F7213}"/>
                  </a:ext>
                </a:extLst>
              </p:cNvPr>
              <p:cNvGrpSpPr/>
              <p:nvPr/>
            </p:nvGrpSpPr>
            <p:grpSpPr>
              <a:xfrm>
                <a:off x="11321401" y="1475288"/>
                <a:ext cx="44731" cy="120835"/>
                <a:chOff x="11321401" y="1475288"/>
                <a:chExt cx="44731" cy="120835"/>
              </a:xfrm>
            </p:grpSpPr>
            <p:cxnSp>
              <p:nvCxnSpPr>
                <p:cNvPr id="162" name="직선 연결선 161">
                  <a:extLst>
                    <a:ext uri="{FF2B5EF4-FFF2-40B4-BE49-F238E27FC236}">
                      <a16:creationId xmlns:a16="http://schemas.microsoft.com/office/drawing/2014/main" id="{FCB8E8A8-AA7C-056B-4D1F-7EDB6B7F87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321401" y="1535707"/>
                  <a:ext cx="4473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>
                  <a:extLst>
                    <a:ext uri="{FF2B5EF4-FFF2-40B4-BE49-F238E27FC236}">
                      <a16:creationId xmlns:a16="http://schemas.microsoft.com/office/drawing/2014/main" id="{54B6576F-EE85-EB1E-F3D1-7548EE04D9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61804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668440D0-E7A2-17D1-A671-84BF5D50E31E}"/>
                  </a:ext>
                </a:extLst>
              </p:cNvPr>
              <p:cNvGrpSpPr/>
              <p:nvPr/>
            </p:nvGrpSpPr>
            <p:grpSpPr>
              <a:xfrm>
                <a:off x="11401833" y="1475288"/>
                <a:ext cx="399043" cy="120835"/>
                <a:chOff x="11401833" y="1475288"/>
                <a:chExt cx="399043" cy="120835"/>
              </a:xfrm>
            </p:grpSpPr>
            <p:cxnSp>
              <p:nvCxnSpPr>
                <p:cNvPr id="160" name="직선 연결선 159">
                  <a:extLst>
                    <a:ext uri="{FF2B5EF4-FFF2-40B4-BE49-F238E27FC236}">
                      <a16:creationId xmlns:a16="http://schemas.microsoft.com/office/drawing/2014/main" id="{2D054C98-D799-1B3E-DB2F-F20C70E099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06530" y="1535707"/>
                  <a:ext cx="39434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직선 연결선 160">
                  <a:extLst>
                    <a:ext uri="{FF2B5EF4-FFF2-40B4-BE49-F238E27FC236}">
                      <a16:creationId xmlns:a16="http://schemas.microsoft.com/office/drawing/2014/main" id="{4B983F6A-59F1-47F2-DB12-AD07DBEDF7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01833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38D1AA41-C90C-0697-6AD1-D3356F86A522}"/>
                </a:ext>
              </a:extLst>
            </p:cNvPr>
            <p:cNvSpPr/>
            <p:nvPr/>
          </p:nvSpPr>
          <p:spPr>
            <a:xfrm>
              <a:off x="836679" y="1978338"/>
              <a:ext cx="4778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B05F8038-12DC-3E20-0032-C167F2DBD761}"/>
                </a:ext>
              </a:extLst>
            </p:cNvPr>
            <p:cNvSpPr/>
            <p:nvPr/>
          </p:nvSpPr>
          <p:spPr>
            <a:xfrm>
              <a:off x="834146" y="2455957"/>
              <a:ext cx="4778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99A3C162-F0DF-6807-060F-7FB356510C37}"/>
              </a:ext>
            </a:extLst>
          </p:cNvPr>
          <p:cNvGrpSpPr/>
          <p:nvPr/>
        </p:nvGrpSpPr>
        <p:grpSpPr>
          <a:xfrm>
            <a:off x="7628165" y="1591316"/>
            <a:ext cx="1440317" cy="802130"/>
            <a:chOff x="284101" y="2593928"/>
            <a:chExt cx="982891" cy="547384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ECB2C83D-5A46-468B-9CF8-B92F9637F7E4}"/>
                </a:ext>
              </a:extLst>
            </p:cNvPr>
            <p:cNvSpPr/>
            <p:nvPr/>
          </p:nvSpPr>
          <p:spPr>
            <a:xfrm>
              <a:off x="284101" y="2822774"/>
              <a:ext cx="213977" cy="1011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입력</a:t>
              </a:r>
            </a:p>
          </p:txBody>
        </p: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7696E8B9-3288-3A68-2315-3522F6671689}"/>
                </a:ext>
              </a:extLst>
            </p:cNvPr>
            <p:cNvGrpSpPr/>
            <p:nvPr/>
          </p:nvGrpSpPr>
          <p:grpSpPr>
            <a:xfrm>
              <a:off x="387916" y="2593928"/>
              <a:ext cx="772089" cy="75126"/>
              <a:chOff x="11192730" y="1447352"/>
              <a:chExt cx="1452037" cy="141287"/>
            </a:xfrm>
          </p:grpSpPr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9AEABAE8-0E17-1B8B-0934-48043BD1F1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2730" y="1525165"/>
                <a:ext cx="25322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자유형: 도형 221">
                <a:extLst>
                  <a:ext uri="{FF2B5EF4-FFF2-40B4-BE49-F238E27FC236}">
                    <a16:creationId xmlns:a16="http://schemas.microsoft.com/office/drawing/2014/main" id="{91FAB332-28D1-5349-8432-6CD152F9306E}"/>
                  </a:ext>
                </a:extLst>
              </p:cNvPr>
              <p:cNvSpPr/>
              <p:nvPr/>
            </p:nvSpPr>
            <p:spPr>
              <a:xfrm>
                <a:off x="11444536" y="1447352"/>
                <a:ext cx="295274" cy="141287"/>
              </a:xfrm>
              <a:custGeom>
                <a:avLst/>
                <a:gdLst>
                  <a:gd name="connsiteX0" fmla="*/ 0 w 296862"/>
                  <a:gd name="connsiteY0" fmla="*/ 79375 h 141287"/>
                  <a:gd name="connsiteX1" fmla="*/ 46037 w 296862"/>
                  <a:gd name="connsiteY1" fmla="*/ 0 h 141287"/>
                  <a:gd name="connsiteX2" fmla="*/ 85725 w 296862"/>
                  <a:gd name="connsiteY2" fmla="*/ 141287 h 141287"/>
                  <a:gd name="connsiteX3" fmla="*/ 138112 w 296862"/>
                  <a:gd name="connsiteY3" fmla="*/ 4762 h 141287"/>
                  <a:gd name="connsiteX4" fmla="*/ 180975 w 296862"/>
                  <a:gd name="connsiteY4" fmla="*/ 138112 h 141287"/>
                  <a:gd name="connsiteX5" fmla="*/ 233362 w 296862"/>
                  <a:gd name="connsiteY5" fmla="*/ 6350 h 141287"/>
                  <a:gd name="connsiteX6" fmla="*/ 266700 w 296862"/>
                  <a:gd name="connsiteY6" fmla="*/ 138112 h 141287"/>
                  <a:gd name="connsiteX7" fmla="*/ 296862 w 296862"/>
                  <a:gd name="connsiteY7" fmla="*/ 65087 h 141287"/>
                  <a:gd name="connsiteX0" fmla="*/ 0 w 295274"/>
                  <a:gd name="connsiteY0" fmla="*/ 79375 h 141287"/>
                  <a:gd name="connsiteX1" fmla="*/ 46037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303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938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274" h="141287">
                    <a:moveTo>
                      <a:pt x="0" y="79375"/>
                    </a:moveTo>
                    <a:lnTo>
                      <a:pt x="36512" y="0"/>
                    </a:lnTo>
                    <a:lnTo>
                      <a:pt x="85725" y="141287"/>
                    </a:lnTo>
                    <a:lnTo>
                      <a:pt x="138112" y="4762"/>
                    </a:lnTo>
                    <a:lnTo>
                      <a:pt x="179387" y="138112"/>
                    </a:lnTo>
                    <a:lnTo>
                      <a:pt x="228600" y="6350"/>
                    </a:lnTo>
                    <a:lnTo>
                      <a:pt x="266700" y="138112"/>
                    </a:lnTo>
                    <a:cubicBezTo>
                      <a:pt x="276754" y="113770"/>
                      <a:pt x="285220" y="98954"/>
                      <a:pt x="295274" y="7461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678F8637-1F41-46F7-6AD5-7D3D3D5B1C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4759" y="1525165"/>
                <a:ext cx="9100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A8FA3A08-851C-B70A-1AE8-5BB67CA4593F}"/>
                </a:ext>
              </a:extLst>
            </p:cNvPr>
            <p:cNvCxnSpPr>
              <a:cxnSpLocks/>
            </p:cNvCxnSpPr>
            <p:nvPr/>
          </p:nvCxnSpPr>
          <p:spPr>
            <a:xfrm>
              <a:off x="392790" y="2633007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24F6937E-2D27-DC8F-6102-CC8B1F4C14E9}"/>
                </a:ext>
              </a:extLst>
            </p:cNvPr>
            <p:cNvSpPr/>
            <p:nvPr/>
          </p:nvSpPr>
          <p:spPr>
            <a:xfrm>
              <a:off x="1053015" y="2822774"/>
              <a:ext cx="213977" cy="1011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출력</a:t>
              </a:r>
            </a:p>
          </p:txBody>
        </p: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9239D422-05CB-7177-CA7A-9F7ACB0C765F}"/>
                </a:ext>
              </a:extLst>
            </p:cNvPr>
            <p:cNvCxnSpPr>
              <a:cxnSpLocks/>
            </p:cNvCxnSpPr>
            <p:nvPr/>
          </p:nvCxnSpPr>
          <p:spPr>
            <a:xfrm>
              <a:off x="1161704" y="2633007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C47A59CE-0149-E10D-B731-707AC456DFB1}"/>
                </a:ext>
              </a:extLst>
            </p:cNvPr>
            <p:cNvCxnSpPr>
              <a:cxnSpLocks/>
            </p:cNvCxnSpPr>
            <p:nvPr/>
          </p:nvCxnSpPr>
          <p:spPr>
            <a:xfrm>
              <a:off x="391090" y="2928092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C46218DF-DC8D-968D-2312-406F325779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914" y="3111551"/>
              <a:ext cx="7737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>
              <a:extLst>
                <a:ext uri="{FF2B5EF4-FFF2-40B4-BE49-F238E27FC236}">
                  <a16:creationId xmlns:a16="http://schemas.microsoft.com/office/drawing/2014/main" id="{FF7F09A8-9EF7-AD6A-BFC2-5C9B114EEA54}"/>
                </a:ext>
              </a:extLst>
            </p:cNvPr>
            <p:cNvCxnSpPr>
              <a:cxnSpLocks/>
            </p:cNvCxnSpPr>
            <p:nvPr/>
          </p:nvCxnSpPr>
          <p:spPr>
            <a:xfrm>
              <a:off x="1161704" y="2924915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E09EE2E0-96F8-2DE7-1899-5292992BE1E4}"/>
                </a:ext>
              </a:extLst>
            </p:cNvPr>
            <p:cNvGrpSpPr/>
            <p:nvPr/>
          </p:nvGrpSpPr>
          <p:grpSpPr>
            <a:xfrm rot="5400000">
              <a:off x="644362" y="2805149"/>
              <a:ext cx="456040" cy="120835"/>
              <a:chOff x="392493" y="2575770"/>
              <a:chExt cx="456040" cy="120835"/>
            </a:xfrm>
          </p:grpSpPr>
          <p:grpSp>
            <p:nvGrpSpPr>
              <p:cNvPr id="204" name="그룹 203">
                <a:extLst>
                  <a:ext uri="{FF2B5EF4-FFF2-40B4-BE49-F238E27FC236}">
                    <a16:creationId xmlns:a16="http://schemas.microsoft.com/office/drawing/2014/main" id="{88428A86-B62E-B872-DEF1-B9A27C2D43B0}"/>
                  </a:ext>
                </a:extLst>
              </p:cNvPr>
              <p:cNvGrpSpPr/>
              <p:nvPr/>
            </p:nvGrpSpPr>
            <p:grpSpPr>
              <a:xfrm rot="5400000">
                <a:off x="507691" y="2484424"/>
                <a:ext cx="71868" cy="302264"/>
                <a:chOff x="453865" y="2364861"/>
                <a:chExt cx="100745" cy="423716"/>
              </a:xfrm>
            </p:grpSpPr>
            <p:cxnSp>
              <p:nvCxnSpPr>
                <p:cNvPr id="224" name="직선 연결선 223">
                  <a:extLst>
                    <a:ext uri="{FF2B5EF4-FFF2-40B4-BE49-F238E27FC236}">
                      <a16:creationId xmlns:a16="http://schemas.microsoft.com/office/drawing/2014/main" id="{14012801-8334-2AF6-6287-298247F62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476250" y="2394833"/>
                  <a:ext cx="5994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직선 연결선 224">
                  <a:extLst>
                    <a:ext uri="{FF2B5EF4-FFF2-40B4-BE49-F238E27FC236}">
                      <a16:creationId xmlns:a16="http://schemas.microsoft.com/office/drawing/2014/main" id="{00B83E7C-EC3B-8F2A-FE37-3E80914A04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470756" y="2753112"/>
                  <a:ext cx="7093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6" name="원호 225">
                  <a:extLst>
                    <a:ext uri="{FF2B5EF4-FFF2-40B4-BE49-F238E27FC236}">
                      <a16:creationId xmlns:a16="http://schemas.microsoft.com/office/drawing/2014/main" id="{191A85AB-ADA6-DB63-7E57-5826322CE53B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원호 226">
                  <a:extLst>
                    <a:ext uri="{FF2B5EF4-FFF2-40B4-BE49-F238E27FC236}">
                      <a16:creationId xmlns:a16="http://schemas.microsoft.com/office/drawing/2014/main" id="{4B30DC7B-A96C-2B10-0359-FA9E4BC63527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8" name="원호 227">
                  <a:extLst>
                    <a:ext uri="{FF2B5EF4-FFF2-40B4-BE49-F238E27FC236}">
                      <a16:creationId xmlns:a16="http://schemas.microsoft.com/office/drawing/2014/main" id="{918F8784-D696-C246-B9E3-6E84F456158C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9" name="원호 228">
                  <a:extLst>
                    <a:ext uri="{FF2B5EF4-FFF2-40B4-BE49-F238E27FC236}">
                      <a16:creationId xmlns:a16="http://schemas.microsoft.com/office/drawing/2014/main" id="{CD46E540-2B82-9ED3-EE26-FD1BC72D6400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2" name="그룹 211">
                <a:extLst>
                  <a:ext uri="{FF2B5EF4-FFF2-40B4-BE49-F238E27FC236}">
                    <a16:creationId xmlns:a16="http://schemas.microsoft.com/office/drawing/2014/main" id="{BCD17C1D-3444-EBF5-9AB3-17F7AB856C51}"/>
                  </a:ext>
                </a:extLst>
              </p:cNvPr>
              <p:cNvGrpSpPr/>
              <p:nvPr/>
            </p:nvGrpSpPr>
            <p:grpSpPr>
              <a:xfrm>
                <a:off x="680528" y="2575770"/>
                <a:ext cx="168005" cy="120835"/>
                <a:chOff x="11321401" y="1475288"/>
                <a:chExt cx="168005" cy="120835"/>
              </a:xfrm>
            </p:grpSpPr>
            <p:grpSp>
              <p:nvGrpSpPr>
                <p:cNvPr id="215" name="그룹 214">
                  <a:extLst>
                    <a:ext uri="{FF2B5EF4-FFF2-40B4-BE49-F238E27FC236}">
                      <a16:creationId xmlns:a16="http://schemas.microsoft.com/office/drawing/2014/main" id="{59398602-73EA-3BE9-940D-49387BEF6922}"/>
                    </a:ext>
                  </a:extLst>
                </p:cNvPr>
                <p:cNvGrpSpPr/>
                <p:nvPr/>
              </p:nvGrpSpPr>
              <p:grpSpPr>
                <a:xfrm>
                  <a:off x="11321401" y="1475288"/>
                  <a:ext cx="44731" cy="120835"/>
                  <a:chOff x="11321401" y="1475288"/>
                  <a:chExt cx="44731" cy="120835"/>
                </a:xfrm>
              </p:grpSpPr>
              <p:cxnSp>
                <p:nvCxnSpPr>
                  <p:cNvPr id="219" name="직선 연결선 218">
                    <a:extLst>
                      <a:ext uri="{FF2B5EF4-FFF2-40B4-BE49-F238E27FC236}">
                        <a16:creationId xmlns:a16="http://schemas.microsoft.com/office/drawing/2014/main" id="{64B0EA95-1D9E-085B-4344-DEC086F942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321401" y="1535707"/>
                    <a:ext cx="44731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직선 연결선 219">
                    <a:extLst>
                      <a:ext uri="{FF2B5EF4-FFF2-40B4-BE49-F238E27FC236}">
                        <a16:creationId xmlns:a16="http://schemas.microsoft.com/office/drawing/2014/main" id="{32F33DB3-9CEB-9CED-C746-D7139283ED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361804" y="1475288"/>
                    <a:ext cx="0" cy="1208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6" name="그룹 215">
                  <a:extLst>
                    <a:ext uri="{FF2B5EF4-FFF2-40B4-BE49-F238E27FC236}">
                      <a16:creationId xmlns:a16="http://schemas.microsoft.com/office/drawing/2014/main" id="{9F8BB0C4-1E92-AF6A-2699-430197FD005D}"/>
                    </a:ext>
                  </a:extLst>
                </p:cNvPr>
                <p:cNvGrpSpPr/>
                <p:nvPr/>
              </p:nvGrpSpPr>
              <p:grpSpPr>
                <a:xfrm>
                  <a:off x="11401833" y="1475288"/>
                  <a:ext cx="87573" cy="120835"/>
                  <a:chOff x="11401833" y="1475288"/>
                  <a:chExt cx="87573" cy="120835"/>
                </a:xfrm>
              </p:grpSpPr>
              <p:cxnSp>
                <p:nvCxnSpPr>
                  <p:cNvPr id="217" name="직선 연결선 216">
                    <a:extLst>
                      <a:ext uri="{FF2B5EF4-FFF2-40B4-BE49-F238E27FC236}">
                        <a16:creationId xmlns:a16="http://schemas.microsoft.com/office/drawing/2014/main" id="{98FA7825-B064-3443-6DFD-B4A92DEF0A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11447968" y="1494269"/>
                    <a:ext cx="0" cy="8287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직선 연결선 217">
                    <a:extLst>
                      <a:ext uri="{FF2B5EF4-FFF2-40B4-BE49-F238E27FC236}">
                        <a16:creationId xmlns:a16="http://schemas.microsoft.com/office/drawing/2014/main" id="{6FB2C1A6-BFE4-25C5-6A3B-26F0F3164C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01833" y="1475288"/>
                    <a:ext cx="0" cy="1208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E37066B2-4F70-54A8-DC72-8CC7F5DC1088}"/>
                </a:ext>
              </a:extLst>
            </p:cNvPr>
            <p:cNvSpPr/>
            <p:nvPr/>
          </p:nvSpPr>
          <p:spPr>
            <a:xfrm>
              <a:off x="848181" y="2617974"/>
              <a:ext cx="4778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ECDD3987-0832-AAAA-F7D7-3CF6C0853795}"/>
                </a:ext>
              </a:extLst>
            </p:cNvPr>
            <p:cNvSpPr/>
            <p:nvPr/>
          </p:nvSpPr>
          <p:spPr>
            <a:xfrm>
              <a:off x="845648" y="3095593"/>
              <a:ext cx="4778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36" name="표 235">
            <a:extLst>
              <a:ext uri="{FF2B5EF4-FFF2-40B4-BE49-F238E27FC236}">
                <a16:creationId xmlns:a16="http://schemas.microsoft.com/office/drawing/2014/main" id="{2914B821-133C-B74B-DA57-2B4D5188E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092153"/>
              </p:ext>
            </p:extLst>
          </p:nvPr>
        </p:nvGraphicFramePr>
        <p:xfrm>
          <a:off x="579508" y="2473474"/>
          <a:ext cx="1518108" cy="945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18">
                  <a:extLst>
                    <a:ext uri="{9D8B030D-6E8A-4147-A177-3AD203B41FA5}">
                      <a16:colId xmlns:a16="http://schemas.microsoft.com/office/drawing/2014/main" val="4131607944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414562496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851820649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3372358133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461730691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681141186"/>
                    </a:ext>
                  </a:extLst>
                </a:gridCol>
              </a:tblGrid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404248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626375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337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10088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562669"/>
                  </a:ext>
                </a:extLst>
              </a:tr>
            </a:tbl>
          </a:graphicData>
        </a:graphic>
      </p:graphicFrame>
      <p:sp>
        <p:nvSpPr>
          <p:cNvPr id="237" name="TextBox 236">
            <a:extLst>
              <a:ext uri="{FF2B5EF4-FFF2-40B4-BE49-F238E27FC236}">
                <a16:creationId xmlns:a16="http://schemas.microsoft.com/office/drawing/2014/main" id="{D8D8C132-22F3-2CCC-86D9-9D84B536D92D}"/>
              </a:ext>
            </a:extLst>
          </p:cNvPr>
          <p:cNvSpPr txBox="1"/>
          <p:nvPr/>
        </p:nvSpPr>
        <p:spPr>
          <a:xfrm>
            <a:off x="739781" y="3560133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주파수</a:t>
            </a:r>
            <a:r>
              <a:rPr lang="en-US" altLang="ko-KR" sz="1000" b="1" dirty="0"/>
              <a:t>(log scale)</a:t>
            </a:r>
            <a:endParaRPr lang="ko-KR" altLang="en-US" sz="1000" b="1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32BF63AD-809B-586F-0C30-9B54D67B1DB9}"/>
              </a:ext>
            </a:extLst>
          </p:cNvPr>
          <p:cNvSpPr txBox="1"/>
          <p:nvPr/>
        </p:nvSpPr>
        <p:spPr>
          <a:xfrm rot="16200000">
            <a:off x="-131910" y="2811709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데시벨</a:t>
            </a:r>
            <a:r>
              <a:rPr lang="en-US" altLang="ko-KR" sz="1000" b="1" dirty="0"/>
              <a:t>(dB)</a:t>
            </a:r>
            <a:endParaRPr lang="ko-KR" altLang="en-US" sz="10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1677138-7348-FE85-9F09-D33ECDEF81A1}"/>
              </a:ext>
            </a:extLst>
          </p:cNvPr>
          <p:cNvSpPr txBox="1"/>
          <p:nvPr/>
        </p:nvSpPr>
        <p:spPr>
          <a:xfrm>
            <a:off x="334054" y="311709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20</a:t>
            </a:r>
            <a:endParaRPr lang="ko-KR" altLang="en-US" sz="8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A7952CD-EA9E-BF3C-1156-4B647CD23DFC}"/>
              </a:ext>
            </a:extLst>
          </p:cNvPr>
          <p:cNvSpPr txBox="1"/>
          <p:nvPr/>
        </p:nvSpPr>
        <p:spPr>
          <a:xfrm>
            <a:off x="334054" y="2934820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40</a:t>
            </a:r>
            <a:endParaRPr lang="ko-KR" altLang="en-US" sz="8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91788306-4E6D-0CB7-0B66-C6B8081EEA6B}"/>
              </a:ext>
            </a:extLst>
          </p:cNvPr>
          <p:cNvSpPr txBox="1"/>
          <p:nvPr/>
        </p:nvSpPr>
        <p:spPr>
          <a:xfrm>
            <a:off x="334054" y="2739865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60</a:t>
            </a:r>
            <a:endParaRPr lang="ko-KR" altLang="en-US" sz="800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1D7BBC7-CC1B-226A-7F77-9A8A19C1B96F}"/>
              </a:ext>
            </a:extLst>
          </p:cNvPr>
          <p:cNvSpPr txBox="1"/>
          <p:nvPr/>
        </p:nvSpPr>
        <p:spPr>
          <a:xfrm>
            <a:off x="334054" y="2551597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80</a:t>
            </a:r>
            <a:endParaRPr lang="ko-KR" altLang="en-US" sz="8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69C621E-6262-2964-AC7C-47F200D7D76A}"/>
              </a:ext>
            </a:extLst>
          </p:cNvPr>
          <p:cNvSpPr txBox="1"/>
          <p:nvPr/>
        </p:nvSpPr>
        <p:spPr>
          <a:xfrm>
            <a:off x="454856" y="3392141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EB41B4B-EB84-DAAD-A9E6-F55FC12F6747}"/>
              </a:ext>
            </a:extLst>
          </p:cNvPr>
          <p:cNvSpPr txBox="1"/>
          <p:nvPr/>
        </p:nvSpPr>
        <p:spPr>
          <a:xfrm>
            <a:off x="688453" y="3392141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9EB7A16-C93D-8120-7A59-0A4AA32E88F0}"/>
              </a:ext>
            </a:extLst>
          </p:cNvPr>
          <p:cNvSpPr txBox="1"/>
          <p:nvPr/>
        </p:nvSpPr>
        <p:spPr>
          <a:xfrm>
            <a:off x="909760" y="3392141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0B23A5DC-82BA-6B96-BAFA-9BB8ABE31135}"/>
              </a:ext>
            </a:extLst>
          </p:cNvPr>
          <p:cNvSpPr txBox="1"/>
          <p:nvPr/>
        </p:nvSpPr>
        <p:spPr>
          <a:xfrm>
            <a:off x="1188469" y="3392141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1K</a:t>
            </a:r>
            <a:endParaRPr lang="ko-KR" altLang="en-US" sz="800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705F2F15-2722-06F5-E07B-58870EE6CD2A}"/>
              </a:ext>
            </a:extLst>
          </p:cNvPr>
          <p:cNvSpPr txBox="1"/>
          <p:nvPr/>
        </p:nvSpPr>
        <p:spPr>
          <a:xfrm>
            <a:off x="1413686" y="3392141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10K</a:t>
            </a:r>
            <a:endParaRPr lang="ko-KR" altLang="en-US" sz="8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A7C8788F-D2DE-1CC2-9649-99EB0B13256E}"/>
              </a:ext>
            </a:extLst>
          </p:cNvPr>
          <p:cNvSpPr txBox="1"/>
          <p:nvPr/>
        </p:nvSpPr>
        <p:spPr>
          <a:xfrm>
            <a:off x="1639060" y="3392141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100K</a:t>
            </a:r>
            <a:endParaRPr lang="ko-KR" altLang="en-US" sz="800" dirty="0"/>
          </a:p>
        </p:txBody>
      </p:sp>
      <p:sp>
        <p:nvSpPr>
          <p:cNvPr id="249" name="자유형: 도형 248">
            <a:extLst>
              <a:ext uri="{FF2B5EF4-FFF2-40B4-BE49-F238E27FC236}">
                <a16:creationId xmlns:a16="http://schemas.microsoft.com/office/drawing/2014/main" id="{F557BAEA-2ACF-D38D-4FBC-C617C217E815}"/>
              </a:ext>
            </a:extLst>
          </p:cNvPr>
          <p:cNvSpPr/>
          <p:nvPr/>
        </p:nvSpPr>
        <p:spPr>
          <a:xfrm>
            <a:off x="581572" y="2657168"/>
            <a:ext cx="1515533" cy="385233"/>
          </a:xfrm>
          <a:custGeom>
            <a:avLst/>
            <a:gdLst>
              <a:gd name="connsiteX0" fmla="*/ 0 w 1515533"/>
              <a:gd name="connsiteY0" fmla="*/ 8467 h 385233"/>
              <a:gd name="connsiteX1" fmla="*/ 757767 w 1515533"/>
              <a:gd name="connsiteY1" fmla="*/ 0 h 385233"/>
              <a:gd name="connsiteX2" fmla="*/ 1515533 w 1515533"/>
              <a:gd name="connsiteY2" fmla="*/ 385233 h 38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5533" h="385233">
                <a:moveTo>
                  <a:pt x="0" y="8467"/>
                </a:moveTo>
                <a:lnTo>
                  <a:pt x="757767" y="0"/>
                </a:lnTo>
                <a:lnTo>
                  <a:pt x="1515533" y="385233"/>
                </a:ln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A7FFA35-9E2A-6FB1-29CC-0228DC72E379}"/>
              </a:ext>
            </a:extLst>
          </p:cNvPr>
          <p:cNvSpPr txBox="1"/>
          <p:nvPr/>
        </p:nvSpPr>
        <p:spPr>
          <a:xfrm>
            <a:off x="614917" y="1083748"/>
            <a:ext cx="142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저대역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필터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(Low-pass filter)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54" name="표 253">
            <a:extLst>
              <a:ext uri="{FF2B5EF4-FFF2-40B4-BE49-F238E27FC236}">
                <a16:creationId xmlns:a16="http://schemas.microsoft.com/office/drawing/2014/main" id="{911DB4A7-10B9-B1FF-1028-E080654E6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692109"/>
              </p:ext>
            </p:extLst>
          </p:nvPr>
        </p:nvGraphicFramePr>
        <p:xfrm>
          <a:off x="2951761" y="2473474"/>
          <a:ext cx="1518108" cy="945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18">
                  <a:extLst>
                    <a:ext uri="{9D8B030D-6E8A-4147-A177-3AD203B41FA5}">
                      <a16:colId xmlns:a16="http://schemas.microsoft.com/office/drawing/2014/main" val="4131607944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414562496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851820649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3372358133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461730691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681141186"/>
                    </a:ext>
                  </a:extLst>
                </a:gridCol>
              </a:tblGrid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404248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626375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337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10088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562669"/>
                  </a:ext>
                </a:extLst>
              </a:tr>
            </a:tbl>
          </a:graphicData>
        </a:graphic>
      </p:graphicFrame>
      <p:sp>
        <p:nvSpPr>
          <p:cNvPr id="255" name="TextBox 254">
            <a:extLst>
              <a:ext uri="{FF2B5EF4-FFF2-40B4-BE49-F238E27FC236}">
                <a16:creationId xmlns:a16="http://schemas.microsoft.com/office/drawing/2014/main" id="{AEC4432C-0714-21E2-9B5B-886544B8D435}"/>
              </a:ext>
            </a:extLst>
          </p:cNvPr>
          <p:cNvSpPr txBox="1"/>
          <p:nvPr/>
        </p:nvSpPr>
        <p:spPr>
          <a:xfrm>
            <a:off x="3112034" y="3560133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주파수</a:t>
            </a:r>
            <a:r>
              <a:rPr lang="en-US" altLang="ko-KR" sz="1000" b="1" dirty="0"/>
              <a:t>(log scale)</a:t>
            </a:r>
            <a:endParaRPr lang="ko-KR" altLang="en-US" sz="1000" b="1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D818B2F-037B-3A38-53AD-94F9F2CBBB6F}"/>
              </a:ext>
            </a:extLst>
          </p:cNvPr>
          <p:cNvSpPr txBox="1"/>
          <p:nvPr/>
        </p:nvSpPr>
        <p:spPr>
          <a:xfrm rot="16200000">
            <a:off x="2240343" y="2811709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데시벨</a:t>
            </a:r>
            <a:r>
              <a:rPr lang="en-US" altLang="ko-KR" sz="1000" b="1" dirty="0"/>
              <a:t>(dB)</a:t>
            </a:r>
            <a:endParaRPr lang="ko-KR" altLang="en-US" sz="1000" b="1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5C0D5AFE-B786-3548-6EA1-4AE9787097AF}"/>
              </a:ext>
            </a:extLst>
          </p:cNvPr>
          <p:cNvSpPr txBox="1"/>
          <p:nvPr/>
        </p:nvSpPr>
        <p:spPr>
          <a:xfrm>
            <a:off x="2706307" y="311709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20</a:t>
            </a:r>
            <a:endParaRPr lang="ko-KR" altLang="en-US" sz="8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C2048BA3-EFD0-614B-E288-B6F01A3E57A8}"/>
              </a:ext>
            </a:extLst>
          </p:cNvPr>
          <p:cNvSpPr txBox="1"/>
          <p:nvPr/>
        </p:nvSpPr>
        <p:spPr>
          <a:xfrm>
            <a:off x="2706307" y="2934820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40</a:t>
            </a:r>
            <a:endParaRPr lang="ko-KR" altLang="en-US" sz="8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FF6CA353-9CB0-F643-8F76-0F326FF556C8}"/>
              </a:ext>
            </a:extLst>
          </p:cNvPr>
          <p:cNvSpPr txBox="1"/>
          <p:nvPr/>
        </p:nvSpPr>
        <p:spPr>
          <a:xfrm>
            <a:off x="2706307" y="2739865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60</a:t>
            </a:r>
            <a:endParaRPr lang="ko-KR" altLang="en-US" sz="80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F358B9EA-41E2-9460-5DA7-E7E5CA1AC9FC}"/>
              </a:ext>
            </a:extLst>
          </p:cNvPr>
          <p:cNvSpPr txBox="1"/>
          <p:nvPr/>
        </p:nvSpPr>
        <p:spPr>
          <a:xfrm>
            <a:off x="2706307" y="2551597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80</a:t>
            </a:r>
            <a:endParaRPr lang="ko-KR" altLang="en-US" sz="800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FBF9E5B-238F-3071-B0DD-BA2364CBD304}"/>
              </a:ext>
            </a:extLst>
          </p:cNvPr>
          <p:cNvSpPr txBox="1"/>
          <p:nvPr/>
        </p:nvSpPr>
        <p:spPr>
          <a:xfrm>
            <a:off x="2827109" y="3392141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ED0C2258-D463-8235-D9FB-CBAA053E1233}"/>
              </a:ext>
            </a:extLst>
          </p:cNvPr>
          <p:cNvSpPr txBox="1"/>
          <p:nvPr/>
        </p:nvSpPr>
        <p:spPr>
          <a:xfrm>
            <a:off x="3060706" y="3392141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583357B9-B7D0-1D1D-A456-5B8F2CE9CA41}"/>
              </a:ext>
            </a:extLst>
          </p:cNvPr>
          <p:cNvSpPr txBox="1"/>
          <p:nvPr/>
        </p:nvSpPr>
        <p:spPr>
          <a:xfrm>
            <a:off x="3282013" y="3392141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5FACAE0F-A975-53C6-A33A-44800E5BB43E}"/>
              </a:ext>
            </a:extLst>
          </p:cNvPr>
          <p:cNvSpPr txBox="1"/>
          <p:nvPr/>
        </p:nvSpPr>
        <p:spPr>
          <a:xfrm>
            <a:off x="3560722" y="3392141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1K</a:t>
            </a:r>
            <a:endParaRPr lang="ko-KR" altLang="en-US" sz="800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33064549-9E2E-BA5F-7E97-D3A42C42CCFC}"/>
              </a:ext>
            </a:extLst>
          </p:cNvPr>
          <p:cNvSpPr txBox="1"/>
          <p:nvPr/>
        </p:nvSpPr>
        <p:spPr>
          <a:xfrm>
            <a:off x="3785939" y="3392141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10K</a:t>
            </a:r>
            <a:endParaRPr lang="ko-KR" altLang="en-US" sz="800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932BA0A-68D1-5BE7-06E2-64B5E3028E45}"/>
              </a:ext>
            </a:extLst>
          </p:cNvPr>
          <p:cNvSpPr txBox="1"/>
          <p:nvPr/>
        </p:nvSpPr>
        <p:spPr>
          <a:xfrm>
            <a:off x="4011313" y="3392141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100K</a:t>
            </a:r>
            <a:endParaRPr lang="ko-KR" altLang="en-US" sz="800" dirty="0"/>
          </a:p>
        </p:txBody>
      </p:sp>
      <p:sp>
        <p:nvSpPr>
          <p:cNvPr id="267" name="자유형: 도형 266">
            <a:extLst>
              <a:ext uri="{FF2B5EF4-FFF2-40B4-BE49-F238E27FC236}">
                <a16:creationId xmlns:a16="http://schemas.microsoft.com/office/drawing/2014/main" id="{D6BA6B9A-0E5D-A94E-9254-803B8CEE5FFA}"/>
              </a:ext>
            </a:extLst>
          </p:cNvPr>
          <p:cNvSpPr/>
          <p:nvPr/>
        </p:nvSpPr>
        <p:spPr>
          <a:xfrm flipH="1">
            <a:off x="2953825" y="2657168"/>
            <a:ext cx="1515533" cy="385233"/>
          </a:xfrm>
          <a:custGeom>
            <a:avLst/>
            <a:gdLst>
              <a:gd name="connsiteX0" fmla="*/ 0 w 1515533"/>
              <a:gd name="connsiteY0" fmla="*/ 8467 h 385233"/>
              <a:gd name="connsiteX1" fmla="*/ 757767 w 1515533"/>
              <a:gd name="connsiteY1" fmla="*/ 0 h 385233"/>
              <a:gd name="connsiteX2" fmla="*/ 1515533 w 1515533"/>
              <a:gd name="connsiteY2" fmla="*/ 385233 h 38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5533" h="385233">
                <a:moveTo>
                  <a:pt x="0" y="8467"/>
                </a:moveTo>
                <a:lnTo>
                  <a:pt x="757767" y="0"/>
                </a:lnTo>
                <a:lnTo>
                  <a:pt x="1515533" y="385233"/>
                </a:ln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C7C2FB69-A48C-715B-4A17-6C12A601E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752232"/>
              </p:ext>
            </p:extLst>
          </p:nvPr>
        </p:nvGraphicFramePr>
        <p:xfrm>
          <a:off x="5379808" y="2480468"/>
          <a:ext cx="1518108" cy="945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18">
                  <a:extLst>
                    <a:ext uri="{9D8B030D-6E8A-4147-A177-3AD203B41FA5}">
                      <a16:colId xmlns:a16="http://schemas.microsoft.com/office/drawing/2014/main" val="4131607944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414562496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851820649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3372358133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461730691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681141186"/>
                    </a:ext>
                  </a:extLst>
                </a:gridCol>
              </a:tblGrid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404248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626375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337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10088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562669"/>
                  </a:ext>
                </a:extLst>
              </a:tr>
            </a:tbl>
          </a:graphicData>
        </a:graphic>
      </p:graphicFrame>
      <p:sp>
        <p:nvSpPr>
          <p:cNvPr id="272" name="TextBox 271">
            <a:extLst>
              <a:ext uri="{FF2B5EF4-FFF2-40B4-BE49-F238E27FC236}">
                <a16:creationId xmlns:a16="http://schemas.microsoft.com/office/drawing/2014/main" id="{242A0457-D229-CE03-F9F4-7C9099685ED9}"/>
              </a:ext>
            </a:extLst>
          </p:cNvPr>
          <p:cNvSpPr txBox="1"/>
          <p:nvPr/>
        </p:nvSpPr>
        <p:spPr>
          <a:xfrm>
            <a:off x="5540081" y="3567127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주파수</a:t>
            </a:r>
            <a:r>
              <a:rPr lang="en-US" altLang="ko-KR" sz="1000" b="1" dirty="0"/>
              <a:t>(log scale)</a:t>
            </a:r>
            <a:endParaRPr lang="ko-KR" altLang="en-US" sz="1000" b="1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351E3D20-3C8E-BE95-9887-06D1C896B164}"/>
              </a:ext>
            </a:extLst>
          </p:cNvPr>
          <p:cNvSpPr txBox="1"/>
          <p:nvPr/>
        </p:nvSpPr>
        <p:spPr>
          <a:xfrm rot="16200000">
            <a:off x="4668390" y="2818703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데시벨</a:t>
            </a:r>
            <a:r>
              <a:rPr lang="en-US" altLang="ko-KR" sz="1000" b="1" dirty="0"/>
              <a:t>(dB)</a:t>
            </a:r>
            <a:endParaRPr lang="ko-KR" altLang="en-US" sz="1000" b="1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367FB67B-BFAB-26B5-825D-6FCC8BA218C4}"/>
              </a:ext>
            </a:extLst>
          </p:cNvPr>
          <p:cNvSpPr txBox="1"/>
          <p:nvPr/>
        </p:nvSpPr>
        <p:spPr>
          <a:xfrm>
            <a:off x="5134354" y="3124090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20</a:t>
            </a:r>
            <a:endParaRPr lang="ko-KR" altLang="en-US" sz="800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C27DA0E8-2F51-78A9-8C7D-F6E5C1ECCE37}"/>
              </a:ext>
            </a:extLst>
          </p:cNvPr>
          <p:cNvSpPr txBox="1"/>
          <p:nvPr/>
        </p:nvSpPr>
        <p:spPr>
          <a:xfrm>
            <a:off x="5134354" y="2941814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40</a:t>
            </a:r>
            <a:endParaRPr lang="ko-KR" altLang="en-US" sz="8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E829C6F-E81E-E610-3908-7FD57C545B18}"/>
              </a:ext>
            </a:extLst>
          </p:cNvPr>
          <p:cNvSpPr txBox="1"/>
          <p:nvPr/>
        </p:nvSpPr>
        <p:spPr>
          <a:xfrm>
            <a:off x="5134354" y="2746859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60</a:t>
            </a:r>
            <a:endParaRPr lang="ko-KR" altLang="en-US" sz="800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D298BA5C-E025-75FB-BC6C-84BFEDC2AC9D}"/>
              </a:ext>
            </a:extLst>
          </p:cNvPr>
          <p:cNvSpPr txBox="1"/>
          <p:nvPr/>
        </p:nvSpPr>
        <p:spPr>
          <a:xfrm>
            <a:off x="5134354" y="2558591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80</a:t>
            </a:r>
            <a:endParaRPr lang="ko-KR" altLang="en-US" sz="8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DCB9F9CB-05CB-D106-D3CB-0DA0C2BF5BEA}"/>
              </a:ext>
            </a:extLst>
          </p:cNvPr>
          <p:cNvSpPr txBox="1"/>
          <p:nvPr/>
        </p:nvSpPr>
        <p:spPr>
          <a:xfrm>
            <a:off x="5255156" y="3399135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CF561A9E-890F-C0E7-E63B-596A34E9372A}"/>
              </a:ext>
            </a:extLst>
          </p:cNvPr>
          <p:cNvSpPr txBox="1"/>
          <p:nvPr/>
        </p:nvSpPr>
        <p:spPr>
          <a:xfrm>
            <a:off x="5488753" y="3399135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AAEC71BF-C862-6854-7CFF-E430B2DE81B5}"/>
              </a:ext>
            </a:extLst>
          </p:cNvPr>
          <p:cNvSpPr txBox="1"/>
          <p:nvPr/>
        </p:nvSpPr>
        <p:spPr>
          <a:xfrm>
            <a:off x="5710060" y="3399135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911EF193-BEC4-5345-D5AC-4898FC56C893}"/>
              </a:ext>
            </a:extLst>
          </p:cNvPr>
          <p:cNvSpPr txBox="1"/>
          <p:nvPr/>
        </p:nvSpPr>
        <p:spPr>
          <a:xfrm>
            <a:off x="5988769" y="3399135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1K</a:t>
            </a:r>
            <a:endParaRPr lang="ko-KR" altLang="en-US" sz="800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D5978AA9-DECB-0EB1-BB2B-EC9EF428DDC4}"/>
              </a:ext>
            </a:extLst>
          </p:cNvPr>
          <p:cNvSpPr txBox="1"/>
          <p:nvPr/>
        </p:nvSpPr>
        <p:spPr>
          <a:xfrm>
            <a:off x="6213986" y="3399135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10K</a:t>
            </a:r>
            <a:endParaRPr lang="ko-KR" altLang="en-US" sz="80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F45CE7-872D-8BE7-E3CD-DF20D584926D}"/>
              </a:ext>
            </a:extLst>
          </p:cNvPr>
          <p:cNvSpPr txBox="1"/>
          <p:nvPr/>
        </p:nvSpPr>
        <p:spPr>
          <a:xfrm>
            <a:off x="6439360" y="3399135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100K</a:t>
            </a:r>
            <a:endParaRPr lang="ko-KR" altLang="en-US" sz="800" dirty="0"/>
          </a:p>
        </p:txBody>
      </p:sp>
      <p:graphicFrame>
        <p:nvGraphicFramePr>
          <p:cNvPr id="285" name="표 284">
            <a:extLst>
              <a:ext uri="{FF2B5EF4-FFF2-40B4-BE49-F238E27FC236}">
                <a16:creationId xmlns:a16="http://schemas.microsoft.com/office/drawing/2014/main" id="{8D915942-9AFE-8C7D-9C28-6CE717892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301418"/>
              </p:ext>
            </p:extLst>
          </p:nvPr>
        </p:nvGraphicFramePr>
        <p:xfrm>
          <a:off x="7715645" y="2474446"/>
          <a:ext cx="1518108" cy="945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18">
                  <a:extLst>
                    <a:ext uri="{9D8B030D-6E8A-4147-A177-3AD203B41FA5}">
                      <a16:colId xmlns:a16="http://schemas.microsoft.com/office/drawing/2014/main" val="4131607944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414562496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851820649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3372358133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461730691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681141186"/>
                    </a:ext>
                  </a:extLst>
                </a:gridCol>
              </a:tblGrid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404248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626375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337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10088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562669"/>
                  </a:ext>
                </a:extLst>
              </a:tr>
            </a:tbl>
          </a:graphicData>
        </a:graphic>
      </p:graphicFrame>
      <p:sp>
        <p:nvSpPr>
          <p:cNvPr id="286" name="TextBox 285">
            <a:extLst>
              <a:ext uri="{FF2B5EF4-FFF2-40B4-BE49-F238E27FC236}">
                <a16:creationId xmlns:a16="http://schemas.microsoft.com/office/drawing/2014/main" id="{3D3379CE-3378-5430-B05B-BBF776BD6D27}"/>
              </a:ext>
            </a:extLst>
          </p:cNvPr>
          <p:cNvSpPr txBox="1"/>
          <p:nvPr/>
        </p:nvSpPr>
        <p:spPr>
          <a:xfrm>
            <a:off x="7875918" y="3561105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주파수</a:t>
            </a:r>
            <a:r>
              <a:rPr lang="en-US" altLang="ko-KR" sz="1000" b="1" dirty="0"/>
              <a:t>(log scale)</a:t>
            </a:r>
            <a:endParaRPr lang="ko-KR" altLang="en-US" sz="1000" b="1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52FF2D98-2390-3F1B-4C87-10D8850BD2C1}"/>
              </a:ext>
            </a:extLst>
          </p:cNvPr>
          <p:cNvSpPr txBox="1"/>
          <p:nvPr/>
        </p:nvSpPr>
        <p:spPr>
          <a:xfrm rot="16200000">
            <a:off x="7004227" y="2812681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데시벨</a:t>
            </a:r>
            <a:r>
              <a:rPr lang="en-US" altLang="ko-KR" sz="1000" b="1" dirty="0"/>
              <a:t>(dB)</a:t>
            </a:r>
            <a:endParaRPr lang="ko-KR" altLang="en-US" sz="1000" b="1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8F2AA90A-70F5-A274-69AB-CE415CD52728}"/>
              </a:ext>
            </a:extLst>
          </p:cNvPr>
          <p:cNvSpPr txBox="1"/>
          <p:nvPr/>
        </p:nvSpPr>
        <p:spPr>
          <a:xfrm>
            <a:off x="7470191" y="3118068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20</a:t>
            </a:r>
            <a:endParaRPr lang="ko-KR" altLang="en-US" sz="800" dirty="0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DE8A8271-258F-07E3-BBA8-0737B48058F9}"/>
              </a:ext>
            </a:extLst>
          </p:cNvPr>
          <p:cNvSpPr txBox="1"/>
          <p:nvPr/>
        </p:nvSpPr>
        <p:spPr>
          <a:xfrm>
            <a:off x="7470191" y="2935792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40</a:t>
            </a:r>
            <a:endParaRPr lang="ko-KR" altLang="en-US" sz="800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8BE7EE3F-80C3-3849-6E09-E8B22C740A44}"/>
              </a:ext>
            </a:extLst>
          </p:cNvPr>
          <p:cNvSpPr txBox="1"/>
          <p:nvPr/>
        </p:nvSpPr>
        <p:spPr>
          <a:xfrm>
            <a:off x="7470191" y="2740837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60</a:t>
            </a:r>
            <a:endParaRPr lang="ko-KR" altLang="en-US" sz="800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5618C30-4231-7B8E-B4D0-3FF7ED1DE1C0}"/>
              </a:ext>
            </a:extLst>
          </p:cNvPr>
          <p:cNvSpPr txBox="1"/>
          <p:nvPr/>
        </p:nvSpPr>
        <p:spPr>
          <a:xfrm>
            <a:off x="7470191" y="2552569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80</a:t>
            </a:r>
            <a:endParaRPr lang="ko-KR" altLang="en-US" sz="800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F59E376-925D-7843-D55C-228A490BE9C5}"/>
              </a:ext>
            </a:extLst>
          </p:cNvPr>
          <p:cNvSpPr txBox="1"/>
          <p:nvPr/>
        </p:nvSpPr>
        <p:spPr>
          <a:xfrm>
            <a:off x="7590993" y="3393113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6C977605-9C5D-ACE0-1D20-B563B5364441}"/>
              </a:ext>
            </a:extLst>
          </p:cNvPr>
          <p:cNvSpPr txBox="1"/>
          <p:nvPr/>
        </p:nvSpPr>
        <p:spPr>
          <a:xfrm>
            <a:off x="7824590" y="3393113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C713270D-81A8-F56D-B5BE-FDC41F7BA3B3}"/>
              </a:ext>
            </a:extLst>
          </p:cNvPr>
          <p:cNvSpPr txBox="1"/>
          <p:nvPr/>
        </p:nvSpPr>
        <p:spPr>
          <a:xfrm>
            <a:off x="8045897" y="3393113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EE605007-8C2E-AEEA-8FDE-62A5CB65B759}"/>
              </a:ext>
            </a:extLst>
          </p:cNvPr>
          <p:cNvSpPr txBox="1"/>
          <p:nvPr/>
        </p:nvSpPr>
        <p:spPr>
          <a:xfrm>
            <a:off x="8324606" y="3393113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1K</a:t>
            </a:r>
            <a:endParaRPr lang="ko-KR" altLang="en-US" sz="8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CAFB89A6-65EF-D772-FB75-5657956DFAE1}"/>
              </a:ext>
            </a:extLst>
          </p:cNvPr>
          <p:cNvSpPr txBox="1"/>
          <p:nvPr/>
        </p:nvSpPr>
        <p:spPr>
          <a:xfrm>
            <a:off x="8549823" y="3393113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10K</a:t>
            </a:r>
            <a:endParaRPr lang="ko-KR" altLang="en-US" sz="800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D3E5BEB4-06D7-00C7-ED18-D57DF1B87765}"/>
              </a:ext>
            </a:extLst>
          </p:cNvPr>
          <p:cNvSpPr txBox="1"/>
          <p:nvPr/>
        </p:nvSpPr>
        <p:spPr>
          <a:xfrm>
            <a:off x="8775197" y="3393113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100K</a:t>
            </a:r>
            <a:endParaRPr lang="ko-KR" altLang="en-US" sz="800" dirty="0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16BB7228-3B3D-B8DC-C4DE-3887A929DDC7}"/>
              </a:ext>
            </a:extLst>
          </p:cNvPr>
          <p:cNvSpPr txBox="1"/>
          <p:nvPr/>
        </p:nvSpPr>
        <p:spPr>
          <a:xfrm>
            <a:off x="2954765" y="1083748"/>
            <a:ext cx="142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고대역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필터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-pass filter)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925DE0C1-8093-CE6B-E4CA-8C6F52F1DAB5}"/>
              </a:ext>
            </a:extLst>
          </p:cNvPr>
          <p:cNvSpPr txBox="1"/>
          <p:nvPr/>
        </p:nvSpPr>
        <p:spPr>
          <a:xfrm>
            <a:off x="5289121" y="1083748"/>
            <a:ext cx="142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대역 통과 필터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(Bandpass filter)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7D7FF53E-75C4-347E-C390-09691EDA8183}"/>
              </a:ext>
            </a:extLst>
          </p:cNvPr>
          <p:cNvSpPr txBox="1"/>
          <p:nvPr/>
        </p:nvSpPr>
        <p:spPr>
          <a:xfrm>
            <a:off x="7652680" y="1083748"/>
            <a:ext cx="142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노치 필터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Norch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filter)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3" name="자유형: 도형 302">
            <a:extLst>
              <a:ext uri="{FF2B5EF4-FFF2-40B4-BE49-F238E27FC236}">
                <a16:creationId xmlns:a16="http://schemas.microsoft.com/office/drawing/2014/main" id="{BF35AA30-4797-FE5E-51BF-BA2B2BC8A9E1}"/>
              </a:ext>
            </a:extLst>
          </p:cNvPr>
          <p:cNvSpPr/>
          <p:nvPr/>
        </p:nvSpPr>
        <p:spPr>
          <a:xfrm>
            <a:off x="5376333" y="2667001"/>
            <a:ext cx="1515534" cy="639233"/>
          </a:xfrm>
          <a:custGeom>
            <a:avLst/>
            <a:gdLst>
              <a:gd name="connsiteX0" fmla="*/ 0 w 1515534"/>
              <a:gd name="connsiteY0" fmla="*/ 639262 h 639262"/>
              <a:gd name="connsiteX1" fmla="*/ 762000 w 1515534"/>
              <a:gd name="connsiteY1" fmla="*/ 29 h 639262"/>
              <a:gd name="connsiteX2" fmla="*/ 1515534 w 1515534"/>
              <a:gd name="connsiteY2" fmla="*/ 618096 h 639262"/>
              <a:gd name="connsiteX0" fmla="*/ 0 w 1515534"/>
              <a:gd name="connsiteY0" fmla="*/ 696979 h 696979"/>
              <a:gd name="connsiteX1" fmla="*/ 762000 w 1515534"/>
              <a:gd name="connsiteY1" fmla="*/ 57746 h 696979"/>
              <a:gd name="connsiteX2" fmla="*/ 922867 w 1515534"/>
              <a:gd name="connsiteY2" fmla="*/ 100079 h 696979"/>
              <a:gd name="connsiteX3" fmla="*/ 1515534 w 1515534"/>
              <a:gd name="connsiteY3" fmla="*/ 675813 h 696979"/>
              <a:gd name="connsiteX0" fmla="*/ 0 w 1515534"/>
              <a:gd name="connsiteY0" fmla="*/ 667956 h 667956"/>
              <a:gd name="connsiteX1" fmla="*/ 762000 w 1515534"/>
              <a:gd name="connsiteY1" fmla="*/ 28723 h 667956"/>
              <a:gd name="connsiteX2" fmla="*/ 876300 w 1515534"/>
              <a:gd name="connsiteY2" fmla="*/ 214989 h 667956"/>
              <a:gd name="connsiteX3" fmla="*/ 1515534 w 1515534"/>
              <a:gd name="connsiteY3" fmla="*/ 646790 h 667956"/>
              <a:gd name="connsiteX0" fmla="*/ 0 w 1515534"/>
              <a:gd name="connsiteY0" fmla="*/ 667956 h 667956"/>
              <a:gd name="connsiteX1" fmla="*/ 762000 w 1515534"/>
              <a:gd name="connsiteY1" fmla="*/ 28723 h 667956"/>
              <a:gd name="connsiteX2" fmla="*/ 876300 w 1515534"/>
              <a:gd name="connsiteY2" fmla="*/ 214989 h 667956"/>
              <a:gd name="connsiteX3" fmla="*/ 1515534 w 1515534"/>
              <a:gd name="connsiteY3" fmla="*/ 646790 h 667956"/>
              <a:gd name="connsiteX0" fmla="*/ 0 w 1515534"/>
              <a:gd name="connsiteY0" fmla="*/ 664472 h 664472"/>
              <a:gd name="connsiteX1" fmla="*/ 762000 w 1515534"/>
              <a:gd name="connsiteY1" fmla="*/ 25239 h 664472"/>
              <a:gd name="connsiteX2" fmla="*/ 876300 w 1515534"/>
              <a:gd name="connsiteY2" fmla="*/ 211505 h 664472"/>
              <a:gd name="connsiteX3" fmla="*/ 1515534 w 1515534"/>
              <a:gd name="connsiteY3" fmla="*/ 643306 h 664472"/>
              <a:gd name="connsiteX0" fmla="*/ 0 w 1515534"/>
              <a:gd name="connsiteY0" fmla="*/ 639233 h 639233"/>
              <a:gd name="connsiteX1" fmla="*/ 762000 w 1515534"/>
              <a:gd name="connsiteY1" fmla="*/ 0 h 639233"/>
              <a:gd name="connsiteX2" fmla="*/ 876300 w 1515534"/>
              <a:gd name="connsiteY2" fmla="*/ 186266 h 639233"/>
              <a:gd name="connsiteX3" fmla="*/ 1515534 w 1515534"/>
              <a:gd name="connsiteY3" fmla="*/ 618067 h 639233"/>
              <a:gd name="connsiteX0" fmla="*/ 0 w 1515534"/>
              <a:gd name="connsiteY0" fmla="*/ 682229 h 682229"/>
              <a:gd name="connsiteX1" fmla="*/ 660930 w 1515534"/>
              <a:gd name="connsiteY1" fmla="*/ 60459 h 682229"/>
              <a:gd name="connsiteX2" fmla="*/ 762000 w 1515534"/>
              <a:gd name="connsiteY2" fmla="*/ 42996 h 682229"/>
              <a:gd name="connsiteX3" fmla="*/ 876300 w 1515534"/>
              <a:gd name="connsiteY3" fmla="*/ 229262 h 682229"/>
              <a:gd name="connsiteX4" fmla="*/ 1515534 w 1515534"/>
              <a:gd name="connsiteY4" fmla="*/ 661063 h 682229"/>
              <a:gd name="connsiteX0" fmla="*/ 0 w 1515534"/>
              <a:gd name="connsiteY0" fmla="*/ 643578 h 643578"/>
              <a:gd name="connsiteX1" fmla="*/ 656168 w 1515534"/>
              <a:gd name="connsiteY1" fmla="*/ 196433 h 643578"/>
              <a:gd name="connsiteX2" fmla="*/ 762000 w 1515534"/>
              <a:gd name="connsiteY2" fmla="*/ 4345 h 643578"/>
              <a:gd name="connsiteX3" fmla="*/ 876300 w 1515534"/>
              <a:gd name="connsiteY3" fmla="*/ 190611 h 643578"/>
              <a:gd name="connsiteX4" fmla="*/ 1515534 w 1515534"/>
              <a:gd name="connsiteY4" fmla="*/ 622412 h 643578"/>
              <a:gd name="connsiteX0" fmla="*/ 0 w 1515534"/>
              <a:gd name="connsiteY0" fmla="*/ 643578 h 643578"/>
              <a:gd name="connsiteX1" fmla="*/ 656168 w 1515534"/>
              <a:gd name="connsiteY1" fmla="*/ 196433 h 643578"/>
              <a:gd name="connsiteX2" fmla="*/ 762000 w 1515534"/>
              <a:gd name="connsiteY2" fmla="*/ 4345 h 643578"/>
              <a:gd name="connsiteX3" fmla="*/ 876300 w 1515534"/>
              <a:gd name="connsiteY3" fmla="*/ 190611 h 643578"/>
              <a:gd name="connsiteX4" fmla="*/ 1515534 w 1515534"/>
              <a:gd name="connsiteY4" fmla="*/ 622412 h 643578"/>
              <a:gd name="connsiteX0" fmla="*/ 0 w 1515534"/>
              <a:gd name="connsiteY0" fmla="*/ 642862 h 642862"/>
              <a:gd name="connsiteX1" fmla="*/ 656168 w 1515534"/>
              <a:gd name="connsiteY1" fmla="*/ 195717 h 642862"/>
              <a:gd name="connsiteX2" fmla="*/ 762000 w 1515534"/>
              <a:gd name="connsiteY2" fmla="*/ 3629 h 642862"/>
              <a:gd name="connsiteX3" fmla="*/ 876300 w 1515534"/>
              <a:gd name="connsiteY3" fmla="*/ 189895 h 642862"/>
              <a:gd name="connsiteX4" fmla="*/ 1515534 w 1515534"/>
              <a:gd name="connsiteY4" fmla="*/ 621696 h 642862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5534" h="639233">
                <a:moveTo>
                  <a:pt x="0" y="639233"/>
                </a:moveTo>
                <a:cubicBezTo>
                  <a:pt x="449880" y="578467"/>
                  <a:pt x="613306" y="297039"/>
                  <a:pt x="656168" y="192088"/>
                </a:cubicBezTo>
                <a:cubicBezTo>
                  <a:pt x="699030" y="87137"/>
                  <a:pt x="703880" y="44891"/>
                  <a:pt x="762000" y="0"/>
                </a:cubicBezTo>
                <a:cubicBezTo>
                  <a:pt x="828499" y="41805"/>
                  <a:pt x="839610" y="111831"/>
                  <a:pt x="876300" y="186266"/>
                </a:cubicBezTo>
                <a:cubicBezTo>
                  <a:pt x="912990" y="260701"/>
                  <a:pt x="1050043" y="579261"/>
                  <a:pt x="1515534" y="618067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자유형: 도형 303">
            <a:extLst>
              <a:ext uri="{FF2B5EF4-FFF2-40B4-BE49-F238E27FC236}">
                <a16:creationId xmlns:a16="http://schemas.microsoft.com/office/drawing/2014/main" id="{E09B29DC-C182-C254-844C-5F9741E2EE8B}"/>
              </a:ext>
            </a:extLst>
          </p:cNvPr>
          <p:cNvSpPr/>
          <p:nvPr/>
        </p:nvSpPr>
        <p:spPr>
          <a:xfrm flipV="1">
            <a:off x="7710231" y="2662455"/>
            <a:ext cx="1517121" cy="639233"/>
          </a:xfrm>
          <a:custGeom>
            <a:avLst/>
            <a:gdLst>
              <a:gd name="connsiteX0" fmla="*/ 0 w 1515534"/>
              <a:gd name="connsiteY0" fmla="*/ 639262 h 639262"/>
              <a:gd name="connsiteX1" fmla="*/ 762000 w 1515534"/>
              <a:gd name="connsiteY1" fmla="*/ 29 h 639262"/>
              <a:gd name="connsiteX2" fmla="*/ 1515534 w 1515534"/>
              <a:gd name="connsiteY2" fmla="*/ 618096 h 639262"/>
              <a:gd name="connsiteX0" fmla="*/ 0 w 1515534"/>
              <a:gd name="connsiteY0" fmla="*/ 696979 h 696979"/>
              <a:gd name="connsiteX1" fmla="*/ 762000 w 1515534"/>
              <a:gd name="connsiteY1" fmla="*/ 57746 h 696979"/>
              <a:gd name="connsiteX2" fmla="*/ 922867 w 1515534"/>
              <a:gd name="connsiteY2" fmla="*/ 100079 h 696979"/>
              <a:gd name="connsiteX3" fmla="*/ 1515534 w 1515534"/>
              <a:gd name="connsiteY3" fmla="*/ 675813 h 696979"/>
              <a:gd name="connsiteX0" fmla="*/ 0 w 1515534"/>
              <a:gd name="connsiteY0" fmla="*/ 667956 h 667956"/>
              <a:gd name="connsiteX1" fmla="*/ 762000 w 1515534"/>
              <a:gd name="connsiteY1" fmla="*/ 28723 h 667956"/>
              <a:gd name="connsiteX2" fmla="*/ 876300 w 1515534"/>
              <a:gd name="connsiteY2" fmla="*/ 214989 h 667956"/>
              <a:gd name="connsiteX3" fmla="*/ 1515534 w 1515534"/>
              <a:gd name="connsiteY3" fmla="*/ 646790 h 667956"/>
              <a:gd name="connsiteX0" fmla="*/ 0 w 1515534"/>
              <a:gd name="connsiteY0" fmla="*/ 667956 h 667956"/>
              <a:gd name="connsiteX1" fmla="*/ 762000 w 1515534"/>
              <a:gd name="connsiteY1" fmla="*/ 28723 h 667956"/>
              <a:gd name="connsiteX2" fmla="*/ 876300 w 1515534"/>
              <a:gd name="connsiteY2" fmla="*/ 214989 h 667956"/>
              <a:gd name="connsiteX3" fmla="*/ 1515534 w 1515534"/>
              <a:gd name="connsiteY3" fmla="*/ 646790 h 667956"/>
              <a:gd name="connsiteX0" fmla="*/ 0 w 1515534"/>
              <a:gd name="connsiteY0" fmla="*/ 664472 h 664472"/>
              <a:gd name="connsiteX1" fmla="*/ 762000 w 1515534"/>
              <a:gd name="connsiteY1" fmla="*/ 25239 h 664472"/>
              <a:gd name="connsiteX2" fmla="*/ 876300 w 1515534"/>
              <a:gd name="connsiteY2" fmla="*/ 211505 h 664472"/>
              <a:gd name="connsiteX3" fmla="*/ 1515534 w 1515534"/>
              <a:gd name="connsiteY3" fmla="*/ 643306 h 664472"/>
              <a:gd name="connsiteX0" fmla="*/ 0 w 1515534"/>
              <a:gd name="connsiteY0" fmla="*/ 639233 h 639233"/>
              <a:gd name="connsiteX1" fmla="*/ 762000 w 1515534"/>
              <a:gd name="connsiteY1" fmla="*/ 0 h 639233"/>
              <a:gd name="connsiteX2" fmla="*/ 876300 w 1515534"/>
              <a:gd name="connsiteY2" fmla="*/ 186266 h 639233"/>
              <a:gd name="connsiteX3" fmla="*/ 1515534 w 1515534"/>
              <a:gd name="connsiteY3" fmla="*/ 618067 h 639233"/>
              <a:gd name="connsiteX0" fmla="*/ 0 w 1515534"/>
              <a:gd name="connsiteY0" fmla="*/ 682229 h 682229"/>
              <a:gd name="connsiteX1" fmla="*/ 660930 w 1515534"/>
              <a:gd name="connsiteY1" fmla="*/ 60459 h 682229"/>
              <a:gd name="connsiteX2" fmla="*/ 762000 w 1515534"/>
              <a:gd name="connsiteY2" fmla="*/ 42996 h 682229"/>
              <a:gd name="connsiteX3" fmla="*/ 876300 w 1515534"/>
              <a:gd name="connsiteY3" fmla="*/ 229262 h 682229"/>
              <a:gd name="connsiteX4" fmla="*/ 1515534 w 1515534"/>
              <a:gd name="connsiteY4" fmla="*/ 661063 h 682229"/>
              <a:gd name="connsiteX0" fmla="*/ 0 w 1515534"/>
              <a:gd name="connsiteY0" fmla="*/ 643578 h 643578"/>
              <a:gd name="connsiteX1" fmla="*/ 656168 w 1515534"/>
              <a:gd name="connsiteY1" fmla="*/ 196433 h 643578"/>
              <a:gd name="connsiteX2" fmla="*/ 762000 w 1515534"/>
              <a:gd name="connsiteY2" fmla="*/ 4345 h 643578"/>
              <a:gd name="connsiteX3" fmla="*/ 876300 w 1515534"/>
              <a:gd name="connsiteY3" fmla="*/ 190611 h 643578"/>
              <a:gd name="connsiteX4" fmla="*/ 1515534 w 1515534"/>
              <a:gd name="connsiteY4" fmla="*/ 622412 h 643578"/>
              <a:gd name="connsiteX0" fmla="*/ 0 w 1515534"/>
              <a:gd name="connsiteY0" fmla="*/ 643578 h 643578"/>
              <a:gd name="connsiteX1" fmla="*/ 656168 w 1515534"/>
              <a:gd name="connsiteY1" fmla="*/ 196433 h 643578"/>
              <a:gd name="connsiteX2" fmla="*/ 762000 w 1515534"/>
              <a:gd name="connsiteY2" fmla="*/ 4345 h 643578"/>
              <a:gd name="connsiteX3" fmla="*/ 876300 w 1515534"/>
              <a:gd name="connsiteY3" fmla="*/ 190611 h 643578"/>
              <a:gd name="connsiteX4" fmla="*/ 1515534 w 1515534"/>
              <a:gd name="connsiteY4" fmla="*/ 622412 h 643578"/>
              <a:gd name="connsiteX0" fmla="*/ 0 w 1515534"/>
              <a:gd name="connsiteY0" fmla="*/ 642862 h 642862"/>
              <a:gd name="connsiteX1" fmla="*/ 656168 w 1515534"/>
              <a:gd name="connsiteY1" fmla="*/ 195717 h 642862"/>
              <a:gd name="connsiteX2" fmla="*/ 762000 w 1515534"/>
              <a:gd name="connsiteY2" fmla="*/ 3629 h 642862"/>
              <a:gd name="connsiteX3" fmla="*/ 876300 w 1515534"/>
              <a:gd name="connsiteY3" fmla="*/ 189895 h 642862"/>
              <a:gd name="connsiteX4" fmla="*/ 1515534 w 1515534"/>
              <a:gd name="connsiteY4" fmla="*/ 621696 h 642862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7121"/>
              <a:gd name="connsiteY0" fmla="*/ 639233 h 639233"/>
              <a:gd name="connsiteX1" fmla="*/ 656168 w 1517121"/>
              <a:gd name="connsiteY1" fmla="*/ 192088 h 639233"/>
              <a:gd name="connsiteX2" fmla="*/ 762000 w 1517121"/>
              <a:gd name="connsiteY2" fmla="*/ 0 h 639233"/>
              <a:gd name="connsiteX3" fmla="*/ 876300 w 1517121"/>
              <a:gd name="connsiteY3" fmla="*/ 186266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56168 w 1517121"/>
              <a:gd name="connsiteY1" fmla="*/ 192088 h 639233"/>
              <a:gd name="connsiteX2" fmla="*/ 762000 w 1517121"/>
              <a:gd name="connsiteY2" fmla="*/ 0 h 639233"/>
              <a:gd name="connsiteX3" fmla="*/ 876300 w 1517121"/>
              <a:gd name="connsiteY3" fmla="*/ 186266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76300 w 1517121"/>
              <a:gd name="connsiteY3" fmla="*/ 186266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76300 w 1517121"/>
              <a:gd name="connsiteY3" fmla="*/ 186266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76300 w 1517121"/>
              <a:gd name="connsiteY3" fmla="*/ 186266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76300 w 1517121"/>
              <a:gd name="connsiteY3" fmla="*/ 186266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92680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92680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92680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703793 w 1517121"/>
              <a:gd name="connsiteY1" fmla="*/ 260351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703793 w 1517121"/>
              <a:gd name="connsiteY1" fmla="*/ 260351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703793 w 1517121"/>
              <a:gd name="connsiteY1" fmla="*/ 260351 h 639233"/>
              <a:gd name="connsiteX2" fmla="*/ 762000 w 1517121"/>
              <a:gd name="connsiteY2" fmla="*/ 0 h 639233"/>
              <a:gd name="connsiteX3" fmla="*/ 817563 w 1517121"/>
              <a:gd name="connsiteY3" fmla="*/ 262466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703793 w 1517121"/>
              <a:gd name="connsiteY1" fmla="*/ 260351 h 639233"/>
              <a:gd name="connsiteX2" fmla="*/ 762000 w 1517121"/>
              <a:gd name="connsiteY2" fmla="*/ 0 h 639233"/>
              <a:gd name="connsiteX3" fmla="*/ 822325 w 1517121"/>
              <a:gd name="connsiteY3" fmla="*/ 259291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703793 w 1517121"/>
              <a:gd name="connsiteY1" fmla="*/ 260351 h 639233"/>
              <a:gd name="connsiteX2" fmla="*/ 762000 w 1517121"/>
              <a:gd name="connsiteY2" fmla="*/ 0 h 639233"/>
              <a:gd name="connsiteX3" fmla="*/ 822325 w 1517121"/>
              <a:gd name="connsiteY3" fmla="*/ 259291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703793 w 1517121"/>
              <a:gd name="connsiteY1" fmla="*/ 260351 h 639233"/>
              <a:gd name="connsiteX2" fmla="*/ 762000 w 1517121"/>
              <a:gd name="connsiteY2" fmla="*/ 0 h 639233"/>
              <a:gd name="connsiteX3" fmla="*/ 822325 w 1517121"/>
              <a:gd name="connsiteY3" fmla="*/ 259291 h 639233"/>
              <a:gd name="connsiteX4" fmla="*/ 1517121 w 1517121"/>
              <a:gd name="connsiteY4" fmla="*/ 635530 h 63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7121" h="639233">
                <a:moveTo>
                  <a:pt x="0" y="639233"/>
                </a:moveTo>
                <a:cubicBezTo>
                  <a:pt x="813417" y="638792"/>
                  <a:pt x="694269" y="363715"/>
                  <a:pt x="703793" y="260351"/>
                </a:cubicBezTo>
                <a:cubicBezTo>
                  <a:pt x="713317" y="156987"/>
                  <a:pt x="686417" y="71878"/>
                  <a:pt x="762000" y="0"/>
                </a:cubicBezTo>
                <a:cubicBezTo>
                  <a:pt x="844374" y="67204"/>
                  <a:pt x="813947" y="159719"/>
                  <a:pt x="822325" y="259291"/>
                </a:cubicBezTo>
                <a:cubicBezTo>
                  <a:pt x="830703" y="358863"/>
                  <a:pt x="721430" y="639586"/>
                  <a:pt x="1517121" y="63553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372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인덕턴스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(Inductance)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1230282"/>
                  </p:ext>
                </p:extLst>
              </p:nvPr>
            </p:nvGraphicFramePr>
            <p:xfrm>
              <a:off x="83626" y="868117"/>
              <a:ext cx="12019474" cy="54723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(Inductance)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코일에 전류가 흐를 때 생성되는 자기장에 의해 유도되는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변화율에 비례해 유도 전압 생성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= 1 Wb/A = 1 Vs/A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L (=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𝚽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 =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𝒅𝑰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전류가 증가할 때 인덕턴스는 전류가 증가하는 반대 방향으로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생성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(Electromotive Force, EMF)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회로에서 전하를 이동시키는데 필요한 에너지를 제공하는 물리적 원인이며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전압의 한 형태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전류의 방향과 반대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역기전력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(back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EMF)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라고도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자기장이 최대 크기로 증가하는 동안에만 지속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V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볼트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𝒅𝑾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𝒅𝒒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dW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전하를 이동시키기 위해 필요한 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dq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이동된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전자기 유도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(Electromagnetic induction):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인덕턴스의 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(Induced electromotive force):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코일에서 발생하는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(Self-inductance):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단일 코일에서 전류 변화에 의해 자기장이 형성되고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자기장이 코일에 전압을 유도하는 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물리적 특성에 따라 결정됨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상호 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(Mutual inductance): 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 이상의 코일에서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한 코일의 전류 변화가 다른 코일에 전압을 유도하는 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코일의 상대적 위치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자기적 결합 정도에 따라 다름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𝒆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𝑴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𝒅𝒊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상호 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근접할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전류 변화를 시키면 전자유도 작용에 의해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발생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상호 유도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자기 인덕턴스를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자기 인덕턴스를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권수를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 할 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MN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[H], MN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[H] (M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또는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봐도 동일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 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ϕ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M=N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ϕ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×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/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 MN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(Flux)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에는 코일을 통과하지 못하는 누설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(Leakage flux)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인한 손실이 있어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작아짐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결합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(Coupling coefficient):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𝜶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𝑴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전기적인 효율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전자적 결합정도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나타내고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0&lt;=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&lt;=1)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저항과의 차이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전류의 흐름을 방해하지만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인덕턴스는 전류의 변화율에 따라 반응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인덕터는 자기장에 에너지 저장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W = 0.5 LI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(W: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저장된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1230282"/>
                  </p:ext>
                </p:extLst>
              </p:nvPr>
            </p:nvGraphicFramePr>
            <p:xfrm>
              <a:off x="83626" y="868117"/>
              <a:ext cx="12019474" cy="54723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47230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22" r="-253" b="-7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8716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인덕턴스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(Inductance)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4769351"/>
                  </p:ext>
                </p:extLst>
              </p:nvPr>
            </p:nvGraphicFramePr>
            <p:xfrm>
              <a:off x="83626" y="868117"/>
              <a:ext cx="12019474" cy="46697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𝐋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𝝁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𝝁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𝒓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𝑵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자유 공간의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[4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10-7 H/m],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재료의 상대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감은 횟수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(Permeability)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매질이 주어진 자기장에 대해 얼마나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자화하는지를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나타내는 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크기로 인덕턴스 대략적 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𝑫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𝑵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𝟏𝟖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𝑫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𝟒𝟖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𝑾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(D: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반지름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감은 횟수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W: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필터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 장치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모터 및 발전기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변압기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데이터시트 용어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 인덱스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(Inductance Index)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쇳가루 코어 인덕터에 도선을 감은 수로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회당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페라이트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코어는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1000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회당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DCR(DC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DC Resistance):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순수하게 도선의 반경과 길이로 도출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SRF(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공진 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Self-Resonant Frequency):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인덕터에 흐르는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SRF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절대로 근접하지 않는 것을 선택해야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ISAT(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포화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Saturation Current):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코어 내부에 포화 전류가 생기면 자기 포화 상태가 발생해 기능 상실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 감소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충전율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급격히 상승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연결 구조에 따른 인덕턴스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직렬 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 개수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 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𝒕𝒐𝒕𝒂𝒍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 개수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인덕터의 시간 상수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인덕터가 생성하는 기전력을 거슬러 특정 비율까지 전류가 흐르는 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(63%)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내부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 코일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초기 전류를 모두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가정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직렬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수렴하지 않지만 실제로는 시간 상수의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5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배면 최대 전류가 흐르기에 적절한 시간으로 간주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4769351"/>
                  </p:ext>
                </p:extLst>
              </p:nvPr>
            </p:nvGraphicFramePr>
            <p:xfrm>
              <a:off x="83626" y="868117"/>
              <a:ext cx="12019474" cy="46697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6697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61" r="-253" b="-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74142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리액턴스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(Reactance),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임피던스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(Impedance)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1286038"/>
                  </p:ext>
                </p:extLst>
              </p:nvPr>
            </p:nvGraphicFramePr>
            <p:xfrm>
              <a:off x="83626" y="868117"/>
              <a:ext cx="12019474" cy="59898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898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(Reactance)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회로에서 전류와 전압 사이의 위상 차이를 발생시키는 성분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 유사하게 전류의 흐름을 방해하지만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에너지를 소모하지 않고 저장하거나 방출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(Induced Reactance, 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인덕터는 전류 변화에 저항하는 성질을 가지고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자기장을 통해 에너지를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전류가 흐를 때 전류 변화율에 비례해 전압 유도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𝝎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𝐋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𝟐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𝛑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𝒇𝑳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,f: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(Capacitive Reactance, 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전하를 저장하는 성질을 가지고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전류가 흐를 때 전압 변화를 저항하며 전하를 저장하거나 방출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𝒇𝑪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f: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위상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전류는 전압보다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90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늦음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전압이 최대일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그래프 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전압신호가 전류신호보다 왼쪽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전류는 전압보다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90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빠름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전류가 최대일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그래프 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전류신호가 전압신호보다 왼쪽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양수로 표기하지만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임피던스에서 허수부를 나타낼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음수를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1286038"/>
                  </p:ext>
                </p:extLst>
              </p:nvPr>
            </p:nvGraphicFramePr>
            <p:xfrm>
              <a:off x="83626" y="868117"/>
              <a:ext cx="12019474" cy="59898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898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3" r="-253" b="-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7" name="그룹 26">
            <a:extLst>
              <a:ext uri="{FF2B5EF4-FFF2-40B4-BE49-F238E27FC236}">
                <a16:creationId xmlns:a16="http://schemas.microsoft.com/office/drawing/2014/main" id="{BE699338-7BFF-2D87-DE93-4DB63F3D9F70}"/>
              </a:ext>
            </a:extLst>
          </p:cNvPr>
          <p:cNvGrpSpPr/>
          <p:nvPr/>
        </p:nvGrpSpPr>
        <p:grpSpPr>
          <a:xfrm>
            <a:off x="6290051" y="1029893"/>
            <a:ext cx="3240029" cy="727004"/>
            <a:chOff x="12404129" y="868117"/>
            <a:chExt cx="3240029" cy="7270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59479A9-20B7-B1E5-0B3A-E6F2A9E26850}"/>
                </a:ext>
              </a:extLst>
            </p:cNvPr>
            <p:cNvSpPr/>
            <p:nvPr/>
          </p:nvSpPr>
          <p:spPr>
            <a:xfrm>
              <a:off x="12404130" y="1045765"/>
              <a:ext cx="3240028" cy="5493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4EB319D-09A7-E9F8-A275-A413F8F6E807}"/>
                </a:ext>
              </a:extLst>
            </p:cNvPr>
            <p:cNvSpPr/>
            <p:nvPr/>
          </p:nvSpPr>
          <p:spPr>
            <a:xfrm>
              <a:off x="12404129" y="868117"/>
              <a:ext cx="3240026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93334A4A-97AC-4CDF-8DFA-8EA28AC20937}"/>
                </a:ext>
              </a:extLst>
            </p:cNvPr>
            <p:cNvGrpSpPr/>
            <p:nvPr/>
          </p:nvGrpSpPr>
          <p:grpSpPr>
            <a:xfrm>
              <a:off x="13314581" y="1102166"/>
              <a:ext cx="71868" cy="381300"/>
              <a:chOff x="453865" y="2303972"/>
              <a:chExt cx="100745" cy="534509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B2C9895C-215C-E739-785E-999858CBA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C514A756-0E89-5CE1-948B-CD904F0CF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29EA63FC-88EE-BDE9-1462-81CCC6664F03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원호 64">
                <a:extLst>
                  <a:ext uri="{FF2B5EF4-FFF2-40B4-BE49-F238E27FC236}">
                    <a16:creationId xmlns:a16="http://schemas.microsoft.com/office/drawing/2014/main" id="{C2E20243-A5F2-3E23-A987-88C627374120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원호 65">
                <a:extLst>
                  <a:ext uri="{FF2B5EF4-FFF2-40B4-BE49-F238E27FC236}">
                    <a16:creationId xmlns:a16="http://schemas.microsoft.com/office/drawing/2014/main" id="{5C23F06D-B4D9-31E5-4B4C-92A13D423159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C0A34C1B-946D-B4A9-E5D1-ED17A036AC5A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7FC7AA2-BCE5-AB8E-87A8-5AA85F8F9EBB}"/>
                </a:ext>
              </a:extLst>
            </p:cNvPr>
            <p:cNvGrpSpPr/>
            <p:nvPr/>
          </p:nvGrpSpPr>
          <p:grpSpPr>
            <a:xfrm>
              <a:off x="13475281" y="1116879"/>
              <a:ext cx="953344" cy="381300"/>
              <a:chOff x="12493837" y="1575526"/>
              <a:chExt cx="953344" cy="381300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2022BE11-DB68-C929-AC0D-2C79AF6ECC83}"/>
                  </a:ext>
                </a:extLst>
              </p:cNvPr>
              <p:cNvGrpSpPr/>
              <p:nvPr/>
            </p:nvGrpSpPr>
            <p:grpSpPr>
              <a:xfrm>
                <a:off x="13314581" y="1575526"/>
                <a:ext cx="71868" cy="381300"/>
                <a:chOff x="453865" y="2303972"/>
                <a:chExt cx="100745" cy="534509"/>
              </a:xfrm>
            </p:grpSpPr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79A6F237-73DB-69D2-129C-A363A1550A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303972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102EA609-1427-D907-2642-A61D8E599F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717646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원호 41">
                  <a:extLst>
                    <a:ext uri="{FF2B5EF4-FFF2-40B4-BE49-F238E27FC236}">
                      <a16:creationId xmlns:a16="http://schemas.microsoft.com/office/drawing/2014/main" id="{76016AE0-B828-9DFC-4B1B-746C8F9D3E01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원호 42">
                  <a:extLst>
                    <a:ext uri="{FF2B5EF4-FFF2-40B4-BE49-F238E27FC236}">
                      <a16:creationId xmlns:a16="http://schemas.microsoft.com/office/drawing/2014/main" id="{28187E5A-11C0-1CBC-9692-223C43B5798E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0C2360E3-ED48-2AC2-28F6-41A234B0BFB5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원호 45">
                  <a:extLst>
                    <a:ext uri="{FF2B5EF4-FFF2-40B4-BE49-F238E27FC236}">
                      <a16:creationId xmlns:a16="http://schemas.microsoft.com/office/drawing/2014/main" id="{CE61B6A9-3968-030F-AA0A-7A28C5B6325A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00677CB-A14B-8CD6-F589-5B4D14C94560}"/>
                  </a:ext>
                </a:extLst>
              </p:cNvPr>
              <p:cNvSpPr txBox="1"/>
              <p:nvPr/>
            </p:nvSpPr>
            <p:spPr>
              <a:xfrm>
                <a:off x="12493837" y="1658327"/>
                <a:ext cx="74251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/>
                  <a:t>고체 코어</a:t>
                </a:r>
              </a:p>
            </p:txBody>
          </p: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CD2F709C-6840-793E-0CB7-A319F381A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15431" y="1645174"/>
                <a:ext cx="0" cy="225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F2A14F2A-641A-2164-6362-186FAD6F9E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7181" y="1645174"/>
                <a:ext cx="0" cy="225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32348C4-31DC-A462-DF27-C045B71303BA}"/>
                </a:ext>
              </a:extLst>
            </p:cNvPr>
            <p:cNvGrpSpPr/>
            <p:nvPr/>
          </p:nvGrpSpPr>
          <p:grpSpPr>
            <a:xfrm>
              <a:off x="14478380" y="1113884"/>
              <a:ext cx="1043051" cy="417812"/>
              <a:chOff x="12404130" y="2112874"/>
              <a:chExt cx="1043051" cy="417812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82C2A9CB-0BEF-B970-4D23-E62232903769}"/>
                  </a:ext>
                </a:extLst>
              </p:cNvPr>
              <p:cNvGrpSpPr/>
              <p:nvPr/>
            </p:nvGrpSpPr>
            <p:grpSpPr>
              <a:xfrm>
                <a:off x="13314581" y="2112874"/>
                <a:ext cx="71868" cy="381300"/>
                <a:chOff x="453865" y="2303972"/>
                <a:chExt cx="100745" cy="534509"/>
              </a:xfrm>
            </p:grpSpPr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28B70709-156E-D0B6-8D42-B92E2C6CAC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303972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C90274EF-8B0B-A8F3-61DF-BD8DF3C9A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717646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원호 56">
                  <a:extLst>
                    <a:ext uri="{FF2B5EF4-FFF2-40B4-BE49-F238E27FC236}">
                      <a16:creationId xmlns:a16="http://schemas.microsoft.com/office/drawing/2014/main" id="{05E71E05-4EA3-1BA1-C4B6-7EDFBB30912B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원호 57">
                  <a:extLst>
                    <a:ext uri="{FF2B5EF4-FFF2-40B4-BE49-F238E27FC236}">
                      <a16:creationId xmlns:a16="http://schemas.microsoft.com/office/drawing/2014/main" id="{A7D44162-DC77-3965-4CA1-1702F3FD46C0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원호 58">
                  <a:extLst>
                    <a:ext uri="{FF2B5EF4-FFF2-40B4-BE49-F238E27FC236}">
                      <a16:creationId xmlns:a16="http://schemas.microsoft.com/office/drawing/2014/main" id="{41940CA2-6042-713C-96E3-FFEA43DE56BF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원호 59">
                  <a:extLst>
                    <a:ext uri="{FF2B5EF4-FFF2-40B4-BE49-F238E27FC236}">
                      <a16:creationId xmlns:a16="http://schemas.microsoft.com/office/drawing/2014/main" id="{D774F562-A130-8CD0-D3F2-00860551447A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C53BCA3-701E-C218-5FFC-BEC85C139C07}"/>
                  </a:ext>
                </a:extLst>
              </p:cNvPr>
              <p:cNvSpPr txBox="1"/>
              <p:nvPr/>
            </p:nvSpPr>
            <p:spPr>
              <a:xfrm>
                <a:off x="12404130" y="2130576"/>
                <a:ext cx="9284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/>
                  <a:t>고체 코어</a:t>
                </a:r>
                <a:endParaRPr lang="en-US" altLang="ko-KR" sz="1000" b="1" dirty="0"/>
              </a:p>
              <a:p>
                <a:pPr algn="ctr"/>
                <a:r>
                  <a:rPr lang="en-US" altLang="ko-KR" sz="1000" b="1" dirty="0"/>
                  <a:t>(+</a:t>
                </a:r>
                <a:r>
                  <a:rPr lang="ko-KR" altLang="en-US" sz="1000" b="1" dirty="0"/>
                  <a:t>금속 입자</a:t>
                </a:r>
                <a:r>
                  <a:rPr lang="en-US" altLang="ko-KR" sz="1000" b="1" dirty="0"/>
                  <a:t>)</a:t>
                </a:r>
                <a:endParaRPr lang="ko-KR" altLang="en-US" sz="1000" b="1" dirty="0"/>
              </a:p>
            </p:txBody>
          </p: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2F5A36BB-AA09-A586-4B44-F36ED4882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15431" y="2187359"/>
                <a:ext cx="0" cy="22545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F4EE41CC-3F0E-7AB8-3681-37FD8476A7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7181" y="2187359"/>
                <a:ext cx="0" cy="22545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2FAFC59-F5B1-171A-81C7-C3A041A80F08}"/>
                </a:ext>
              </a:extLst>
            </p:cNvPr>
            <p:cNvSpPr txBox="1"/>
            <p:nvPr/>
          </p:nvSpPr>
          <p:spPr>
            <a:xfrm>
              <a:off x="12493837" y="118441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공기 코어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84A2BA4-1A1F-5EFE-3277-F03660E7D88C}"/>
              </a:ext>
            </a:extLst>
          </p:cNvPr>
          <p:cNvGrpSpPr/>
          <p:nvPr/>
        </p:nvGrpSpPr>
        <p:grpSpPr>
          <a:xfrm>
            <a:off x="588052" y="4344399"/>
            <a:ext cx="3983562" cy="1645484"/>
            <a:chOff x="8878792" y="2859201"/>
            <a:chExt cx="3112981" cy="128587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D5BD173-5044-21B7-043E-314594C3E1BC}"/>
                </a:ext>
              </a:extLst>
            </p:cNvPr>
            <p:cNvGrpSpPr/>
            <p:nvPr/>
          </p:nvGrpSpPr>
          <p:grpSpPr>
            <a:xfrm>
              <a:off x="8878792" y="2859201"/>
              <a:ext cx="2276706" cy="1285875"/>
              <a:chOff x="9447415" y="2775070"/>
              <a:chExt cx="2276706" cy="1285875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F66B1F08-79B3-50F4-464C-FA447EE3D8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32460"/>
              <a:stretch/>
            </p:blipFill>
            <p:spPr>
              <a:xfrm>
                <a:off x="9447415" y="2775070"/>
                <a:ext cx="1704790" cy="128587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CDA3C4-27EA-8778-D1D6-C2530DAEA5DD}"/>
                  </a:ext>
                </a:extLst>
              </p:cNvPr>
              <p:cNvSpPr txBox="1"/>
              <p:nvPr/>
            </p:nvSpPr>
            <p:spPr>
              <a:xfrm>
                <a:off x="10335289" y="2805511"/>
                <a:ext cx="1388832" cy="435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 dirty="0"/>
                  <a:t>&lt; </a:t>
                </a:r>
                <a:r>
                  <a:rPr lang="ko-KR" altLang="en-US" sz="1000" b="1" dirty="0"/>
                  <a:t>유도 </a:t>
                </a:r>
                <a:r>
                  <a:rPr lang="ko-KR" altLang="en-US" sz="1000" b="1" dirty="0" err="1"/>
                  <a:t>리액턴스</a:t>
                </a:r>
                <a:r>
                  <a:rPr lang="ko-KR" altLang="en-US" sz="1000" b="1" dirty="0"/>
                  <a:t> </a:t>
                </a:r>
                <a:r>
                  <a:rPr lang="en-US" altLang="ko-KR" sz="1000" b="1" dirty="0"/>
                  <a:t>&gt;</a:t>
                </a:r>
              </a:p>
              <a:p>
                <a:pPr algn="ctr"/>
                <a:r>
                  <a:rPr lang="en-US" altLang="ko-KR" sz="1000" b="1" dirty="0"/>
                  <a:t>(RL </a:t>
                </a:r>
                <a:r>
                  <a:rPr lang="ko-KR" altLang="en-US" sz="1000" b="1" dirty="0"/>
                  <a:t>회로</a:t>
                </a:r>
                <a:r>
                  <a:rPr lang="en-US" altLang="ko-KR" sz="1000" b="1" dirty="0"/>
                  <a:t>)</a:t>
                </a:r>
                <a:endParaRPr lang="ko-KR" altLang="en-US" sz="1000" b="1" dirty="0"/>
              </a:p>
            </p:txBody>
          </p: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CE7AAF8-EC1E-FF63-58CC-F921E55A7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34839" y="3160458"/>
              <a:ext cx="1356934" cy="578291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422E074-CB24-DE8E-6014-B5445402EA24}"/>
              </a:ext>
            </a:extLst>
          </p:cNvPr>
          <p:cNvGrpSpPr/>
          <p:nvPr/>
        </p:nvGrpSpPr>
        <p:grpSpPr>
          <a:xfrm>
            <a:off x="4895193" y="4200156"/>
            <a:ext cx="4437743" cy="1789727"/>
            <a:chOff x="9315248" y="4041011"/>
            <a:chExt cx="3377353" cy="136207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3FE87A9-5FC2-F62C-9B43-D8FBFDC92F22}"/>
                </a:ext>
              </a:extLst>
            </p:cNvPr>
            <p:cNvGrpSpPr/>
            <p:nvPr/>
          </p:nvGrpSpPr>
          <p:grpSpPr>
            <a:xfrm>
              <a:off x="9315248" y="4041011"/>
              <a:ext cx="2390561" cy="1362075"/>
              <a:chOff x="9469252" y="4041011"/>
              <a:chExt cx="2390561" cy="1362075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D41133AC-B0FC-A605-853E-83B175FA55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29114"/>
              <a:stretch/>
            </p:blipFill>
            <p:spPr>
              <a:xfrm>
                <a:off x="9469252" y="4041011"/>
                <a:ext cx="1897281" cy="1362075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D07D0D-94A3-00F0-BA1E-2E50D1F3A16E}"/>
                  </a:ext>
                </a:extLst>
              </p:cNvPr>
              <p:cNvSpPr txBox="1"/>
              <p:nvPr/>
            </p:nvSpPr>
            <p:spPr>
              <a:xfrm>
                <a:off x="10431843" y="4059349"/>
                <a:ext cx="1427970" cy="448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 dirty="0"/>
                  <a:t>&lt; </a:t>
                </a:r>
                <a:r>
                  <a:rPr lang="ko-KR" altLang="en-US" sz="1000" b="1" dirty="0"/>
                  <a:t>용량 </a:t>
                </a:r>
                <a:r>
                  <a:rPr lang="ko-KR" altLang="en-US" sz="1000" b="1" dirty="0" err="1"/>
                  <a:t>리액턴스</a:t>
                </a:r>
                <a:r>
                  <a:rPr lang="ko-KR" altLang="en-US" sz="1000" b="1" dirty="0"/>
                  <a:t> </a:t>
                </a:r>
                <a:r>
                  <a:rPr lang="en-US" altLang="ko-KR" sz="1000" b="1" dirty="0"/>
                  <a:t>&gt;</a:t>
                </a:r>
              </a:p>
              <a:p>
                <a:pPr algn="ctr"/>
                <a:r>
                  <a:rPr lang="en-US" altLang="ko-KR" sz="1000" b="1" dirty="0"/>
                  <a:t>(RC </a:t>
                </a:r>
                <a:r>
                  <a:rPr lang="ko-KR" altLang="en-US" sz="1000" b="1" dirty="0"/>
                  <a:t>회로</a:t>
                </a:r>
                <a:r>
                  <a:rPr lang="en-US" altLang="ko-KR" sz="1000" b="1" dirty="0"/>
                  <a:t>)</a:t>
                </a:r>
                <a:endParaRPr lang="ko-KR" altLang="en-US" sz="1000" b="1" dirty="0"/>
              </a:p>
            </p:txBody>
          </p:sp>
        </p:grp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C80A12F3-6DB2-D204-B047-E76C922F6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199695" y="4559242"/>
              <a:ext cx="1492906" cy="646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7630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리액턴스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(Reactance),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임피던스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(Impedance)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7294836"/>
                  </p:ext>
                </p:extLst>
              </p:nvPr>
            </p:nvGraphicFramePr>
            <p:xfrm>
              <a:off x="83626" y="868117"/>
              <a:ext cx="12019474" cy="59898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898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(Impedance, Z)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(Resistance, 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(Reactance, 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결합한 개념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전압과 전류의 크기와 비율 뿐 아니라 그래프를 통해 위상도 나타낼 수 있는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V=IR=IZ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해석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복소수로 표현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Z=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R+jX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(j: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허수 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[=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X: (X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𝒁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𝑿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X: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[X=X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일반 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(Polar form):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𝒁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𝑳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𝑪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ko-KR" altLang="en-US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𝝎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𝑳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num>
                                            <m:den>
                                              <m:r>
                                                <a:rPr lang="ko-KR" altLang="en-US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𝝎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𝑪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복소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(Cartesian form):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𝒁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𝒋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𝝎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𝒋𝑿</m:t>
                              </m:r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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𝒋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𝝎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𝒊𝒙</m:t>
                                  </m:r>
                                </m:sup>
                              </m:s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𝒄𝒐𝒔𝒙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𝒊𝒔𝒊𝒏𝒙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오일러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공식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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𝒋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≡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𝒄𝒐𝒔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𝒋𝒔𝒊𝒏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≡</m:t>
                              </m:r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≡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𝒄𝒐𝒔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𝒋𝒔𝒊𝒏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≡</m:t>
                              </m:r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ko-KR" altLang="en-US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𝝅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</m:sSup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𝝎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ko-KR" altLang="en-US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𝝅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</m:s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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코일에서 전류 위상은 느리고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(+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/2),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축전기에서 전류 위상은 빠름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/2)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-V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위상차에 의해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VL=VC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공명일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전류의 크기는 최대값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RLC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직렬회로의 임피던스는 항상 저항보다 크므로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Z=R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 최소 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최대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RLC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병렬회로의 임피던스는 항상 저항보다 작으므로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Z=R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 최대 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최소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RLC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병렬회로의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어느 한순간 각 요소에 흐르는 전압은 같고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전류의 위상은 다름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위상각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(Phase Angle):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사이의 각도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(=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임피던스각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위상 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(Phase Difference):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전압과 전류의 크기를 시간의 방향에 따라 위상의 상태와 크기를 나타냄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위상자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전압과 전류의 크기를 각속도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반시계방향으로 회전시키며 위상의 상태와 크기를 나타냄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7294836"/>
                  </p:ext>
                </p:extLst>
              </p:nvPr>
            </p:nvGraphicFramePr>
            <p:xfrm>
              <a:off x="83626" y="868117"/>
              <a:ext cx="12019474" cy="59898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898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3" r="-253" b="-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C3537DD5-8BAC-9029-6BDB-1D4438DAA3F2}"/>
              </a:ext>
            </a:extLst>
          </p:cNvPr>
          <p:cNvGrpSpPr/>
          <p:nvPr/>
        </p:nvGrpSpPr>
        <p:grpSpPr>
          <a:xfrm>
            <a:off x="8039154" y="3953149"/>
            <a:ext cx="3900870" cy="2361397"/>
            <a:chOff x="5698499" y="3676810"/>
            <a:chExt cx="3315409" cy="2006987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7989830-E47D-AF25-AAE2-C73127431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98499" y="3676810"/>
              <a:ext cx="3315409" cy="200698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ABB199-4793-99F7-01C4-A706DC4F899B}"/>
                </a:ext>
              </a:extLst>
            </p:cNvPr>
            <p:cNvSpPr txBox="1"/>
            <p:nvPr/>
          </p:nvSpPr>
          <p:spPr>
            <a:xfrm>
              <a:off x="7871499" y="4005817"/>
              <a:ext cx="9925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&lt; RLC</a:t>
              </a:r>
              <a:r>
                <a:rPr lang="ko-KR" altLang="en-US" sz="1000" b="1" dirty="0"/>
                <a:t> 회로 </a:t>
              </a:r>
              <a:r>
                <a:rPr lang="en-US" altLang="ko-KR" sz="1000" b="1" dirty="0"/>
                <a:t>&gt;</a:t>
              </a:r>
              <a:endParaRPr lang="ko-KR" altLang="en-US" sz="1000" b="1" dirty="0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64AD73EE-C25B-DA0D-2FD1-B0E1C545EFD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43115" y="1063206"/>
            <a:ext cx="3692949" cy="269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정현파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(Sinusoidal Wave)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9283993"/>
                  </p:ext>
                </p:extLst>
              </p:nvPr>
            </p:nvGraphicFramePr>
            <p:xfrm>
              <a:off x="83626" y="868117"/>
              <a:ext cx="12005705" cy="58663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570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6631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정현파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(Sinusoidal Wave)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사인 함수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코사인 함수로 표현되는 주기적인 파동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수학적 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y(t) = Asin(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t+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[y(t):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파형의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(Amplitude),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(Angular Frequency), f: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초기 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주기성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일정한 주기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가짐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(T=1/f)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파형의 최대값으로 파동의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크기를 나타냄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파동이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t=0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시작할 때의 초기 각도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라디안 단위로 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=2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f=2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/T)[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rad/s]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회전운동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 [rad]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이므로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y(t)=Asin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Asinωt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or y(t)=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Acosωt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(ω=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x=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t, y=Asin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통신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𝒇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𝝀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𝝀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×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𝟏𝟎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𝟖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𝝀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[Hz]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평균값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교류에서 평균값은 전압 파형의 넓이를 시간으로 나눈 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𝒂𝒗𝒈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정현파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교류에서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주기 동안 양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음의 값 넓이가 같아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적분값이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되는데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대안으로 반주기의 평균으로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𝒂𝒗𝒈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/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/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𝒔𝒊𝒏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𝝎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sub>
                              </m:sSub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(Effective value)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평균값 한계로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/RMS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𝑹𝑴𝑺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𝑻</m:t>
                                      </m:r>
                                    </m:den>
                                  </m:f>
                                  <m:nary>
                                    <m:nary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𝑻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𝒅𝒕</m:t>
                                      </m:r>
                                    </m:e>
                                  </m:nary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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𝑹𝑴𝑺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den>
                                  </m:f>
                                  <m:nary>
                                    <m:nary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𝒅𝒕</m:t>
                                      </m:r>
                                    </m:e>
                                  </m:nary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den>
                                  </m:f>
                                  <m:nary>
                                    <m:nary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𝒎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𝒔𝒊𝒏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ko-KR" altLang="en-US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𝝎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𝒅𝒕</m:t>
                                      </m:r>
                                    </m:e>
                                  </m:nary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𝒎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den>
                                  </m:f>
                                  <m:nary>
                                    <m:nary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𝒄𝒐𝒔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  <m:r>
                                            <a:rPr lang="ko-KR" altLang="en-US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𝝎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𝒕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den>
                                      </m:f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𝒅𝒕</m:t>
                                      </m:r>
                                    </m:e>
                                  </m:nary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𝒎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𝒕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𝒔𝒊𝒏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ko-KR" altLang="en-US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𝝎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𝒕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)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𝟒</m:t>
                                              </m:r>
                                              <m:r>
                                                <a:rPr lang="ko-KR" altLang="en-US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𝝎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sup>
                                  </m:sSubSup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9283993"/>
                  </p:ext>
                </p:extLst>
              </p:nvPr>
            </p:nvGraphicFramePr>
            <p:xfrm>
              <a:off x="83626" y="868117"/>
              <a:ext cx="12005705" cy="58663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570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6631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8" r="-203" b="-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40B37A-467E-543C-FD25-0C619B104971}"/>
              </a:ext>
            </a:extLst>
          </p:cNvPr>
          <p:cNvGrpSpPr/>
          <p:nvPr/>
        </p:nvGrpSpPr>
        <p:grpSpPr>
          <a:xfrm>
            <a:off x="13312346" y="1931773"/>
            <a:ext cx="4221892" cy="4221892"/>
            <a:chOff x="6096000" y="2156254"/>
            <a:chExt cx="4221892" cy="422189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6FC8FA0-7AD7-6E3A-62C7-67B3AB530A2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7200"/>
              <a:ext cx="4221892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914A557-E061-39ED-2861-F4820C6C291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6000" y="4267200"/>
              <a:ext cx="4221892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62ED276-9089-2069-FA71-73537188B337}"/>
                </a:ext>
              </a:extLst>
            </p:cNvPr>
            <p:cNvSpPr/>
            <p:nvPr/>
          </p:nvSpPr>
          <p:spPr>
            <a:xfrm>
              <a:off x="6921843" y="3006811"/>
              <a:ext cx="2570206" cy="252077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6D43C03D-639B-055E-6D36-664473B413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6946" y="3509433"/>
              <a:ext cx="1023837" cy="757767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E79165C-2D05-ECCD-9C78-5DCB90C8CEF4}"/>
                </a:ext>
              </a:extLst>
            </p:cNvPr>
            <p:cNvCxnSpPr>
              <a:cxnSpLocks/>
            </p:cNvCxnSpPr>
            <p:nvPr/>
          </p:nvCxnSpPr>
          <p:spPr>
            <a:xfrm>
              <a:off x="9230783" y="3509433"/>
              <a:ext cx="0" cy="757767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24013C6-B200-CEAB-690F-F7E0A3FAE6D2}"/>
                </a:ext>
              </a:extLst>
            </p:cNvPr>
            <p:cNvCxnSpPr>
              <a:cxnSpLocks/>
            </p:cNvCxnSpPr>
            <p:nvPr/>
          </p:nvCxnSpPr>
          <p:spPr>
            <a:xfrm>
              <a:off x="8206945" y="3509432"/>
              <a:ext cx="1023838" cy="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8E61C5-A863-089F-A562-8BC15C844A8C}"/>
                </a:ext>
              </a:extLst>
            </p:cNvPr>
            <p:cNvSpPr txBox="1"/>
            <p:nvPr/>
          </p:nvSpPr>
          <p:spPr>
            <a:xfrm>
              <a:off x="9150350" y="4267200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</a:rPr>
                <a:t>x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CC7475-217A-AA2F-4AA5-9DCF8B4C2BDF}"/>
                </a:ext>
              </a:extLst>
            </p:cNvPr>
            <p:cNvSpPr txBox="1"/>
            <p:nvPr/>
          </p:nvSpPr>
          <p:spPr>
            <a:xfrm>
              <a:off x="8005861" y="3386321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</a:rPr>
                <a:t>y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F0B1E4-CB32-EE87-F1AF-53667216ACBC}"/>
                </a:ext>
              </a:extLst>
            </p:cNvPr>
            <p:cNvSpPr txBox="1"/>
            <p:nvPr/>
          </p:nvSpPr>
          <p:spPr>
            <a:xfrm>
              <a:off x="8046705" y="4236878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</a:rPr>
                <a:t>O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B7036B-16C5-4B38-CA48-C258A680C97B}"/>
                </a:ext>
              </a:extLst>
            </p:cNvPr>
            <p:cNvSpPr txBox="1"/>
            <p:nvPr/>
          </p:nvSpPr>
          <p:spPr>
            <a:xfrm>
              <a:off x="8504600" y="3995522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ko-KR" sz="1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원호 18">
              <a:extLst>
                <a:ext uri="{FF2B5EF4-FFF2-40B4-BE49-F238E27FC236}">
                  <a16:creationId xmlns:a16="http://schemas.microsoft.com/office/drawing/2014/main" id="{807F9AE7-B315-E49B-7126-D00ECB14CEB4}"/>
                </a:ext>
              </a:extLst>
            </p:cNvPr>
            <p:cNvSpPr/>
            <p:nvPr/>
          </p:nvSpPr>
          <p:spPr>
            <a:xfrm>
              <a:off x="7961695" y="4039480"/>
              <a:ext cx="497308" cy="455442"/>
            </a:xfrm>
            <a:prstGeom prst="arc">
              <a:avLst>
                <a:gd name="adj1" fmla="val 19434002"/>
                <a:gd name="adj2" fmla="val 73038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D809D0C-C59E-5F66-1C2A-A07F72BED19D}"/>
                </a:ext>
              </a:extLst>
            </p:cNvPr>
            <p:cNvSpPr txBox="1"/>
            <p:nvPr/>
          </p:nvSpPr>
          <p:spPr>
            <a:xfrm>
              <a:off x="8241714" y="2667263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r</a:t>
              </a:r>
              <a:endParaRPr lang="ko-KR" altLang="en-US" sz="14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D8F245-BE03-97B8-C6B6-ECA28775D3E6}"/>
                </a:ext>
              </a:extLst>
            </p:cNvPr>
            <p:cNvSpPr txBox="1"/>
            <p:nvPr/>
          </p:nvSpPr>
          <p:spPr>
            <a:xfrm>
              <a:off x="9526816" y="3959423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r</a:t>
              </a:r>
              <a:endParaRPr lang="ko-KR" altLang="en-US" sz="14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2967B6-450D-C6E3-A45B-DEFCE57A82FB}"/>
                </a:ext>
              </a:extLst>
            </p:cNvPr>
            <p:cNvSpPr txBox="1"/>
            <p:nvPr/>
          </p:nvSpPr>
          <p:spPr>
            <a:xfrm>
              <a:off x="8558504" y="3598589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</a:rPr>
                <a:t>r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714D54-2251-8664-8C68-1497E97CD888}"/>
                </a:ext>
              </a:extLst>
            </p:cNvPr>
            <p:cNvSpPr txBox="1"/>
            <p:nvPr/>
          </p:nvSpPr>
          <p:spPr>
            <a:xfrm>
              <a:off x="9114780" y="2419706"/>
              <a:ext cx="1145805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= r cos</a:t>
              </a:r>
              <a:r>
                <a:rPr lang="el-GR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 = r sin</a:t>
              </a:r>
              <a:r>
                <a:rPr lang="el-GR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ko-K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7617DF9D-E4AC-D045-5ABC-1B87CB210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606" y="1006055"/>
            <a:ext cx="2721211" cy="27288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4BC98B-C552-1C9E-C341-DD51B91F0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625" y="4889500"/>
            <a:ext cx="2351614" cy="169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48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오른손 법칙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(Right-hand Rule)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694989"/>
              </p:ext>
            </p:extLst>
          </p:nvPr>
        </p:nvGraphicFramePr>
        <p:xfrm>
          <a:off x="83626" y="868117"/>
          <a:ext cx="12019474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94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784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오른손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(Right-hand Rule)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삼차원 공간에서 좌표계의 오른손 좌표계를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잡는법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벡터곱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기전력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방향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방향 벡터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근거한 오른손 좌표계의 회전 방향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나선형 감기는 방향 등의 정의를 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액체의 회전을 나타내기 위해 벡터가 정의되어야 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어떻게 해당하는 회전이 발생하는지 이해하기 위해 회전 벡터를 정의하는 것이 필요할 때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앙페르의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오른손 나사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(Ampere’s law):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 방향과 자기장 방향의 관계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전류는 자기장을 만들면서 솔레노이드에 흐름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손가락을 전류 방향으로 하고 솔레노이드 주변에서 오른손을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감싸쥘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때 엄지 손가락은 자기의 북쪽 방향을 가리킴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직선 도선을 통과할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엄지 손가락은 전류의 흐름을 가리키고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나머지는 전기력선의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자속방향을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가리킴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플레밍의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오른손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(Fleming’s right-hand rule):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운동에너지가 전기에너지로 바뀌는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방향에 수직으로 힘이 가하면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자기장과 힘에 대해 수직방향으로 전류 흐름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유도 전류의 방향은 자기장 변화를 방해하는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대표적인 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발전기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운동에너지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전기에너지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엄지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움직임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검지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중지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유도전류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플레밍의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왼손 법칙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전기에너지가 운동에너지로 바뀌는 경우를 설명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방향에 수직으로 전류가 흐르면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자기장과 전류에 대해 수직방향으로 힘 작용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대표적인 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전기에너지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운동에너지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엄지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힘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검지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중지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079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자기장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(Magnetic Field)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1071930"/>
                  </p:ext>
                </p:extLst>
              </p:nvPr>
            </p:nvGraphicFramePr>
            <p:xfrm>
              <a:off x="83626" y="868117"/>
              <a:ext cx="12019474" cy="60004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(Magnetic Field)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자석이나 전류에 의해 자기력이 작용하는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자기력을 매개하는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방향을 연속적으로 이은 선의 간격이 촘촘할수록 자기장의 세기가 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B(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Magnetic flux density), H(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자계 강도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Magnetic field strength)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T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테슬라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국제단위계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G(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가우스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)[CGS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(1 T = 10,000 G)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A/m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암페어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국제단위계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Oe(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에르스텟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)[CGS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B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서로 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B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 매질에서는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전기장과 마찬가지로 힘으로 정의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전기장이 없을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떄의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로런츠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(Lorentz force) F = q(v × B) [F: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전계 내 전하가 받는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(N),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자기장 안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(C),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(m/s),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단위 전류가 흐르는 단위 길이의 도선이 자기장 속 수직으로 놓일 때 받는 힘으로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</m:e>
                              </m:acc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𝒍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𝑰</m:t>
                                      </m:r>
                                    </m:e>
                                  </m:acc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N/(Am), T, Wb/m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고리 모양의 도선이 느끼는 자기력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𝒅𝒍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스칼라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값을 가지고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도선에서 전류가 흐르는 방향으로 주어짐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생성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점전하가 만드는 자기장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총 자기장은 각 전하가 만드는 자기장의 합으로 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𝝁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전하가 일정한 속도로 움직이는 경우 비오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사바르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점전하의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(C),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속도벡터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(m/s),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 면적 당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압력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𝑷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μ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로런츠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(Lorentz Force)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전하를 띤 물체가 전자기장 안에서 받는 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물체는 전기장 안에서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안에서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qv×B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힘을 받음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로런츠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힘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𝑭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𝒒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(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[E: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입자의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입자의 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×: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벡터곱으로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인해 입자는 오른손 법칙에 따라 나선형을 그리며 움직임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(Point Charge):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부피는 없고 전하량만 가진 이론적 개념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1071930"/>
                  </p:ext>
                </p:extLst>
              </p:nvPr>
            </p:nvGraphicFramePr>
            <p:xfrm>
              <a:off x="83626" y="868117"/>
              <a:ext cx="12019474" cy="60004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600049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3" r="-253" b="-8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96344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자기선속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(Magnetic Flux)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3542497"/>
                  </p:ext>
                </p:extLst>
              </p:nvPr>
            </p:nvGraphicFramePr>
            <p:xfrm>
              <a:off x="86263" y="882460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(Magnetic Flux)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다발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자기력선속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자속으로 불림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가상의 곡면에 작용하는 총 자기력을 나타내는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물리량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곡면의 넓이와 곡면에 대해 수직인 자기장 성분의 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Wb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웨버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= 1 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× 1 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𝑺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𝒅𝑺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곡면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.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dS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무한소 면적 요소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해석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있는 공간 상의 곡면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그 둘레를 이루는 폐곡선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 무한소 면적 요소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수직인 단위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곡면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지나는 자기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선속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적분의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가우스의 자기 법칙에 따라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자기력선은 끊어지지 않거나 없어지지 않음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(∇ ‧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0, [∇ ‧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벡터장의 발산을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서로 다르지만 둘레가 같은 곡면의 자기선속은 같음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둘레가 같으면 곡면을 통과하는 자기력선의 수는 동일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 크기가 변하면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변화 속도에 비례하는 크기의 전기장 발생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전자기파 발생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가우스 자기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(Gauss’s Law for Magnetism)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닫힌 곡면에 대해 그 곡면을 지나는 자기력선의 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곡면으로 둘러싸인 공간 안의 자기원천의 관계를 나타내는 물리법칙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nary>
                                <m:naryPr>
                                  <m:chr m:val="∮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𝒅𝑨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(B: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 미소 면적을 나타내는 벡터로 지점의 접평면에서 바깥쪽을 향하는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법선벡터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의미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∮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sub>
                                <m:sup/>
                                <m:e/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전체에 대한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면적분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자성에 대한 가우스 법칙의 미분형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∇ ‧ B = 0 (∇ ‧: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발산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[Divergence],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극과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극이 같이 있어야 하며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고립된 자극이 없음을 나타내는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3542497"/>
                  </p:ext>
                </p:extLst>
              </p:nvPr>
            </p:nvGraphicFramePr>
            <p:xfrm>
              <a:off x="86263" y="882460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" t="-331" r="-254" b="-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3805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비오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-</a:t>
            </a:r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사바르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법칙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Biot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-Savart Law)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5454637"/>
                  </p:ext>
                </p:extLst>
              </p:nvPr>
            </p:nvGraphicFramePr>
            <p:xfrm>
              <a:off x="86263" y="882460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사바르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Biot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-Savart Law)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자기장이 전류에 수직이고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전류에서의 거리의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역제곱에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비례한다는 물리 법칙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자기장이 전류의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연관있음을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알려줌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원점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r=0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전류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무한소의 길이의 전선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따라 흐른다고 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무한소의 전선에 흐르는 전류에 의해 발생하는 무한소의 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dB(r)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𝒅𝑩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𝑰𝒅𝒍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×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𝒓</m:t>
                                      </m:r>
                                    </m:e>
                                  </m:acc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𝒓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요소에서 자기장을 측정하는 지점까지의 단위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유한한 길이의 전선을 따라 흐르는 전류의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양변을 적분해 전류로 인해 발생하는 총 자기장을 구함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활용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직선 전류에 의한 자기장과 솔레노이드 내부의 자기장은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앙페르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법칙을 이용해 구하고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사바르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법칙은 원형 전류 중심에서의 자기장 세기를 구하는데 이용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5454637"/>
                  </p:ext>
                </p:extLst>
              </p:nvPr>
            </p:nvGraphicFramePr>
            <p:xfrm>
              <a:off x="86263" y="882460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" t="-331" r="-254" b="-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1109C3CE-3EE6-7AC1-0DF2-F39539998D9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62738" y="2629073"/>
            <a:ext cx="2849078" cy="193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0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8C73B1E-48BB-D09E-166C-EB21F4351ECB}"/>
              </a:ext>
            </a:extLst>
          </p:cNvPr>
          <p:cNvGrpSpPr/>
          <p:nvPr/>
        </p:nvGrpSpPr>
        <p:grpSpPr>
          <a:xfrm>
            <a:off x="0" y="2119712"/>
            <a:ext cx="12192000" cy="2617982"/>
            <a:chOff x="0" y="2119712"/>
            <a:chExt cx="12192000" cy="26179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73A4386-DF80-EB26-04BB-7E0DA020CA2D}"/>
                </a:ext>
              </a:extLst>
            </p:cNvPr>
            <p:cNvSpPr/>
            <p:nvPr/>
          </p:nvSpPr>
          <p:spPr>
            <a:xfrm>
              <a:off x="0" y="2211747"/>
              <a:ext cx="12192000" cy="2434506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b="1" dirty="0">
                  <a:effectLst>
                    <a:outerShdw blurRad="50800" dist="38100" dir="3300000" algn="tl">
                      <a:srgbClr val="000000">
                        <a:alpha val="43137"/>
                      </a:srgbClr>
                    </a:outerShdw>
                  </a:effectLst>
                </a:rPr>
                <a:t>Title</a:t>
              </a:r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F336F4-C28C-07D4-1BEA-8349A7C3D9DD}"/>
                </a:ext>
              </a:extLst>
            </p:cNvPr>
            <p:cNvSpPr/>
            <p:nvPr/>
          </p:nvSpPr>
          <p:spPr>
            <a:xfrm>
              <a:off x="0" y="2119712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1AF9576-5EE5-86EB-EC30-74ADF62B3AEF}"/>
                </a:ext>
              </a:extLst>
            </p:cNvPr>
            <p:cNvSpPr/>
            <p:nvPr/>
          </p:nvSpPr>
          <p:spPr>
            <a:xfrm>
              <a:off x="0" y="4646253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995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투자율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(Permeability)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6754056"/>
                  </p:ext>
                </p:extLst>
              </p:nvPr>
            </p:nvGraphicFramePr>
            <p:xfrm>
              <a:off x="83626" y="868117"/>
              <a:ext cx="12019474" cy="48479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(Permeability)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매질이 주어진 자기장에 대해 얼마나 자화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Magnetization)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하는지를 나타내는 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(Reluctance)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반대 개념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매질에서 자기장세기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의해 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만들어지면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투자율은 비례 상수이고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가지면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tensor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투자율과 상대 투자율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투자율은 통상적으로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표기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4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-7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[H/m]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상대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(Relative permeability)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/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감수율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(Magnetic susceptibility)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– 1 =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/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(Magnetization)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자기적 성질을 가진 물질이 자기 모멘트 밀도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벡터장임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자기화는 외부 자기장에 의해 유도된 자기 모멘트의 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균일한 매질의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속 포함된 유도 자기 모멘트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m=VM)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A/m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암페어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M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 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자기장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𝑴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/</m:t>
                              </m:r>
                              <m:r>
                                <m:rPr>
                                  <m:nor/>
                                </m:rPr>
                                <a:rPr lang="el-GR" altLang="ko-KR" sz="1200" b="1" i="0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𝛍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b="1" i="0" kern="1200" baseline="-25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b="1" i="0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− 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b="1" i="0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H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H: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(Reluctance)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자기회로에서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기자력에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의해 나타난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흐름을 방해하는 정도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𝒍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𝝁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회로의 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자로 자체의 특징을 바탕으로 구하는 공식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𝑵𝑰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𝚽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감은 횟수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회로를 구성하는 전류와 자속에서 요구하는 공식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A/Wb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암페어 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웨버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6754056"/>
                  </p:ext>
                </p:extLst>
              </p:nvPr>
            </p:nvGraphicFramePr>
            <p:xfrm>
              <a:off x="83626" y="868117"/>
              <a:ext cx="12019474" cy="48479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84797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51" r="-253" b="-10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225BD751-CE04-93FE-ED2A-FD6B1B405F5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2777" y="4173570"/>
            <a:ext cx="2535040" cy="14816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7820E3-CA43-D11D-44B6-2F1B845677B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47817" y="4112720"/>
            <a:ext cx="2055283" cy="160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25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전기장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(Electric Field)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1199587"/>
                  </p:ext>
                </p:extLst>
              </p:nvPr>
            </p:nvGraphicFramePr>
            <p:xfrm>
              <a:off x="83626" y="868118"/>
              <a:ext cx="12019474" cy="45551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3284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Field)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전하를 띤 물체가 공간 상의 어느 점에 있는 시험 전하에 가해주는 단위 전하량 당 전기력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공간 상에 전하가 존재할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전하에 의해 생기는 공간상 각 지점의 전위의 기울기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공간 상 한 점의 전기장 크기는 지점에 단위 전하를 놓았을 때 전하가 받는 전기력으로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V/m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볼트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or N/C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뉴턴 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∗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∗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𝑱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∗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J: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𝑱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 전하가 갖는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쌍극자 사이의 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𝒑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𝒛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z: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전하 사이의 중점으로부터 특정 위치까지의 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쌍극자 모멘트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Dipole Moment)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전하로 이루어진 계의 극성을 재는 척도의 하나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Cm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모멘트를 가진 계를 전기 쌍극자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Dipole)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+q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양전하와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–q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음전하로 이루어진 계의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음전하로부터 양전하를 가리키는 변위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점잔하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이루어진 계의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p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𝑵</m:t>
                                  </m:r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기준점으로부터 각 점전하를 가리키는 변위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값은 계가 전기적 중성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계의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0)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아무 기준점으로부터 계산해도 값이 변하지 않음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연속적 전하가 분포할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𝒑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𝒓𝒅𝒒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𝒑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𝒓𝒅𝑽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어느 기준점으로부터의 변위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전하가 분포하는 전체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p(r):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분포를 나타내는 전하 밀도 함수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dq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요소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dV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부피 요소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알짜 전하가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계의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모멘트는 기준점에 관계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알짜 전하가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아닌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모멘트는 기준점에 따라 달라짐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통상적으로 질량 중심을 기준점으로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1199587"/>
                  </p:ext>
                </p:extLst>
              </p:nvPr>
            </p:nvGraphicFramePr>
            <p:xfrm>
              <a:off x="83626" y="868118"/>
              <a:ext cx="12019474" cy="45551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55510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67" r="-253" b="-9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0767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유전율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(Permittivity)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0743541"/>
                  </p:ext>
                </p:extLst>
              </p:nvPr>
            </p:nvGraphicFramePr>
            <p:xfrm>
              <a:off x="83626" y="868117"/>
              <a:ext cx="12019474" cy="59650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(Permittivity)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사이에 전기장이 작용할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사이의 매질이 전기장에 미치는 영향을 나타내는 물리적 단위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저장할 수 있는 전하량으로 볼 수도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같은 양의 물질이라도 유전율이 높으면 더 많은 전하를 저장하기 때문에 저장된 전하량이 동일할 때 유전율이 높을수록 전기장 세기 감소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전기변위장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D(Electric Displacement Field):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물질에 가해진 전기장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얼마나 물질의 구성에 영향을 미치는지 나타내는 정도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D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E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가질 때 스칼라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아니면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3×3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행렬로 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C/m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퍼 제곱미터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전기변위장과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전기장은 전하에 의해 발생하는 같은 현상을 나타냄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전기변위장은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전하의 전기선속을 나타내는데 유용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전기장은 전기선속 내 단위 전하에 작용하는 힘을 측정하는데 이용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진공에서 둘 사이의 관계를 나타내는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변환값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(Scale factor)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8.854 × 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[F/m]]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변위장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(Displacement Field)/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전기선속밀도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flux density):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 속에서 전기장의 효과를 나타내는 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D,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C/m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퍼 제곱미터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유전율은 실수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매질에 가해진 전자기장의 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습도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등 여러 요인에 영향을 받기 때문에 일반적으로 유전율은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상수값이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아님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F/m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패럿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실제 유전율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상대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Dielectric constant],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𝜺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𝝁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𝟖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.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𝟖𝟓𝟒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𝟏𝟐</m:t>
                                  </m:r>
                                </m:sup>
                              </m:s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/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𝑫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/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빛의 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유전율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(+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복소수 유전율</a:t>
                          </a:r>
                          <a:r>
                            <a:rPr lang="en-US" altLang="ko-KR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슬라이드 노트에 있는 링크 참조</a:t>
                          </a:r>
                          <a:r>
                            <a:rPr lang="en-US" altLang="ko-KR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가진 매질의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평행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스칼라가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갖지 않는 매질의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복굴절 현상이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일어남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 속 전자기파 위상속도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물질의 유전율과 자기 투과율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의해 결정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𝟐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𝜺𝝁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전기장이 가해지면 전류가 흐르고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전체 전류는 전도전류와 변위전류로 구성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하전입자가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직접 전하를 전달하여 생기는 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변위전류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물질이 전기장에 용수철처럼 탄성반응을 하는 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 세기에 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전기적 변위는 진공에 의한 항과 물질에 의한 항으로 나눌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D =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E+P =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 +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 =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E(1+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)=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 [P: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분극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(Polarization)/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편극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polarization density),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감수율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susceptibility)] 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유전체라면 전기장에 의해 매질 고유의 전기 쌍극자 모멘트가 생기고 그 밀도를 전기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편극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밀도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dp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라 함</a:t>
                          </a:r>
                          <a:r>
                            <a:rPr lang="en-US" altLang="ko-KR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 부분 참조</a:t>
                          </a:r>
                          <a:r>
                            <a:rPr lang="en-US" altLang="ko-KR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복굴절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(Birefringence)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광학적으로 이방성인 매질 내 빛의 편광 방향에 대한 굴절률이 다른 경우 입사한 빛의 파장이 같더라도 굴절률이 달라 빛이 갈라지는 현상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전기장의 진동 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빛의 편광 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광축에 대해 수직한 방향의 굴절률을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수평한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방향의 굴절률을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 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∆n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(o: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정상광선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이상광선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&lt;n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음의 복굴절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&gt;n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양의 복굴절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0743541"/>
                  </p:ext>
                </p:extLst>
              </p:nvPr>
            </p:nvGraphicFramePr>
            <p:xfrm>
              <a:off x="83626" y="868117"/>
              <a:ext cx="12019474" cy="59650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6506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4" r="-253" b="-8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58183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맥스웰 방정식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(Maxwell’s Equations)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137254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맥스웰 방정식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(Maxwell’s Equations)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706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벡터장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(Vector Field)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470224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벡터장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(Vector Field)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403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텐서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(Tensor)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4608895"/>
                  </p:ext>
                </p:extLst>
              </p:nvPr>
            </p:nvGraphicFramePr>
            <p:xfrm>
              <a:off x="83626" y="868117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(Tensor)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 관계를 나타내는 다중선형대수학의 대상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기저를 선택하여 다차원 배열로 나타낼 수 있으며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기저를 바꾸는 변환 법칙 존재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 공간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그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공간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V*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음이 아닌 정수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m, n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마다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(m, 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벡터 공간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⨂⋯⨂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⨂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∗</m:t>
                              </m:r>
                              <m:nary>
                                <m:naryPr>
                                  <m:chr m:val="⨂"/>
                                  <m:subHide m:val="on"/>
                                  <m:sup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/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⋯⨂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𝐕</m:t>
                              </m:r>
                              <m:r>
                                <a:rPr lang="en-US" altLang="ko-KR" sz="1200" b="1" i="0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∗</m:t>
                              </m:r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원소로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⨂</m:t>
                              </m:r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외적 일반화로 생각해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⨂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𝑨𝒊𝒋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⨂ 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𝑩𝒌𝒍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𝑻𝒊𝒋𝒌𝒍</m:t>
                              </m:r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과 같은 연산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하나의 벡터 공간이 주어지면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벡터 공간과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연산이 유일하게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(0, 0)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스칼라를포함하여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반복하여 얻을 수 있는 벡터 공간들의 벡터를 단순히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모든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어떤 벡터 공간의 스칼라 혹은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변환 법칙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(m, 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기저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 = (e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e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선택하여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m+n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차원 배열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𝒊𝒎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</m:e>
                              </m:d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같이 나타낼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다른 기저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 ‧ R =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𝒆𝒊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‧ ‧ ‧,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𝒆𝒊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선택하면 기저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의존하지 않는 변환 법칙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p>
                              </m:sSub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</m:sSub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,⋯,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,⋯,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</m:sSub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p>
                              </m:sSub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적용할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m: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(Contravariant rank), n: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(Covariant rank),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m+n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총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(total rank)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4608895"/>
                  </p:ext>
                </p:extLst>
              </p:nvPr>
            </p:nvGraphicFramePr>
            <p:xfrm>
              <a:off x="83626" y="868117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7" r="-203" b="-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B92295E7-FF9E-74C9-8F5C-2DEF9B7D8FE4}"/>
              </a:ext>
            </a:extLst>
          </p:cNvPr>
          <p:cNvSpPr/>
          <p:nvPr/>
        </p:nvSpPr>
        <p:spPr>
          <a:xfrm rot="16200000">
            <a:off x="7414605" y="1085768"/>
            <a:ext cx="105549" cy="58464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97419BAD-6C38-7EAB-78C7-EE7F317D534F}"/>
              </a:ext>
            </a:extLst>
          </p:cNvPr>
          <p:cNvSpPr/>
          <p:nvPr/>
        </p:nvSpPr>
        <p:spPr>
          <a:xfrm rot="16200000">
            <a:off x="8394884" y="943688"/>
            <a:ext cx="105549" cy="86880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92EA3-CE22-9DAD-BB57-B82478A57E6C}"/>
              </a:ext>
            </a:extLst>
          </p:cNvPr>
          <p:cNvSpPr txBox="1"/>
          <p:nvPr/>
        </p:nvSpPr>
        <p:spPr>
          <a:xfrm>
            <a:off x="7315735" y="1079096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m</a:t>
            </a:r>
            <a:endParaRPr lang="ko-KR" altLang="en-US" sz="1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E7DF7-E8E3-5B44-7A65-E7049EECEB71}"/>
              </a:ext>
            </a:extLst>
          </p:cNvPr>
          <p:cNvSpPr txBox="1"/>
          <p:nvPr/>
        </p:nvSpPr>
        <p:spPr>
          <a:xfrm>
            <a:off x="8315064" y="1079095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n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431305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배터리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(Battery)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9745091"/>
                  </p:ext>
                </p:extLst>
              </p:nvPr>
            </p:nvGraphicFramePr>
            <p:xfrm>
              <a:off x="83626" y="868117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(Battery)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화학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(Electrochemical cells)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하나 이상 포함되며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전지 안 화학 반응이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침지된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두 터미널 사이에 전위차 생성하고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전위차는 전류가 부하를 통과하면서 줄어듦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(Electrolytic cell)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외부 전원으로부터 전력을 공급받아 전기 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(Electrolysis)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촉진하고 화합물이 각 구성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성분으로 분해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기호에서 막대 긴 쪽이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+(Anode),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짧은 쪽이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–(Cathode)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일회용 배터리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(Disposable Battery): 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(Primary cell),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전지 내 화학 반응은 역반응이 쉽게 일어나지 않아 충전 불가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충전식보다 에너지 밀도가 높고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자체 방전율이 낮음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보관 기간 긺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- 75 Ω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부하 미만인 애플리케이션에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대표 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탄소아연 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알칼라인 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주액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(Reserve battery)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충전식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배터리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(Rechargeable Battery): 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(Secondary cell),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충전을 반복하면서 전극이 화학적으로 서서히 분해되고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분해 속도는 원료와 관리 방식에 영향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받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대표 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납 축전지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니켈카드뮴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니켈수소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리튬이온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리튬이온 폴리머 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연료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(Fuel Cell):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활성 가스를 주입하여 전기화학적 반응을 오래 유지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일부 작업은 대형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배터리를 대체할 수 있으나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밀도가 낮고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제조 단가 비쌈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화학 반응이 일어나지 않아 배터리보다 충전과 방전이 빠르게 진행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배터리는 방전 사이클에서 전압을 대체로 잘 유지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 볼록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아래 볼록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연결하고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부하와 측정기를 직렬로 연결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사용시간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𝑻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𝑯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𝑨𝒉𝑴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(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𝑰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∗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𝑯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(H: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테스트 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𝑯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𝒓𝒂𝒕𝒆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(C-rate: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충방전률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)],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Ahm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 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사용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포이케르트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Peukert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number])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충전식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배터리는 시간 경과에 의해 화학적으로 성능이 저하되면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포이케르트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계수 증가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정격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(Rated Voltage)/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개방 회로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(Open Circuit Voltage):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 극단 사이에 부하가 없을 때 존재하는 전위차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배터리에 부하를 연결한 상태에서 전압을 측정하기 위해 부하와 병렬로 연결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부하가 없으면 측정기로 바로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출력 전압은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 셀의 전압의 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셀과 동일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출력 전압은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셀의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용량은 각 셀의 용량의 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장점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휴대 간편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스파이크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소음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 고려사항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보관 기간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최대 전류 누출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(current drain),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통상적 전류 누출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 무게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누출이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100mA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5V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9V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 사용이 일반적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아니면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1.5 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6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 직렬 연결 후 전압 조정기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(Voltage regulator)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모터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기타 유도성 부하는 전류의 몇 배에 이르는 초기 서지를 일으킬 수 있어 견딜 수 있는 배터리 선택해야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9745091"/>
                  </p:ext>
                </p:extLst>
              </p:nvPr>
            </p:nvGraphicFramePr>
            <p:xfrm>
              <a:off x="83626" y="868117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7" r="-203" b="-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24286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배터리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(Battery) (2)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011459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배터리 내 화학반응은 온도가 낮을 때 느리게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일어남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겨울철 배터리 동작이 잘 안되는 이유는 낮은 온도로 인해 엔진 오일 점성이 높아져 모터는 엔진 동작을 위해 더 높은 전류 필요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직렬로 연결된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배터리 중 하나가 완전 방전될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역충전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문제가 발생할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배터리팩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이용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(Fuse)/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회로 차단기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(Circuit breaker)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포함해 회로를 구성해야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7172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퓨즈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(Fuse)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889917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(Fuse)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개방 회로를 만들 때 과도한 전류가 흐르면 금속을 끊어 회로와 장치 보호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전류에만 반응하고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전압에는 반응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 선택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전류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+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전류의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50%(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서지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스파이크 발생 가능성이 있으면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서지 감도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(I2t)=I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 (I: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서지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t: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지속 시간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서지 감도 계산 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5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 규격을 갖는 퓨즈 선택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정격 전류의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20%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이상으로 오를 때 안정적으로 끊어져야 이상적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퓨즈에 걸리는 부하가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25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도에서 정격 전류의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75%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넘지 않도록 제조사에서 권고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정격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(Rated voltage): element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과도 전류가 걸릴 때 안전하고 예측가능한 방식으로 녹을 수 있는 최대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차단 용량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[Breaking capacity])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소형 카트리지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가전제품용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속단형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중간형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지연형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크기가 달라도 규격이 같을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리셋 퓨즈보다 온도에 덜 민감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자동차용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소켓에 꽂을 수 있는 플러그 부착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스트립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차량용 고압 전류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가용성 링크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디젤 차량에서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스루홀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초소형 퓨즈로 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laptop, TV,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배터리 충전기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에어컨 등에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리셋 가능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폴리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(PTC/PPTC)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과전류가 발생하면 저항이 증가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없으면 원상태 복구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시간 이상 소요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규격이 달라도 크기가 같을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온도에 민감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컴퓨터 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USB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전원에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카트리지 형태는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표면 장착형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리셋이 가능한 형태 많이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납땜 시 열에 의해 퓨즈 내부 부품이 재배치되어 규격이 달라질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전력이 유입되는 곳에 가까이 배치해 회로 보호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9FC31567-6D6A-C2BA-B6EA-30692970B23A}"/>
              </a:ext>
            </a:extLst>
          </p:cNvPr>
          <p:cNvGrpSpPr/>
          <p:nvPr/>
        </p:nvGrpSpPr>
        <p:grpSpPr>
          <a:xfrm>
            <a:off x="11182589" y="1003584"/>
            <a:ext cx="702734" cy="1062283"/>
            <a:chOff x="11106389" y="868117"/>
            <a:chExt cx="702734" cy="1062283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20FAA15-7A96-B44A-BDC9-9BEBA332C730}"/>
                </a:ext>
              </a:extLst>
            </p:cNvPr>
            <p:cNvGrpSpPr/>
            <p:nvPr/>
          </p:nvGrpSpPr>
          <p:grpSpPr>
            <a:xfrm>
              <a:off x="11228860" y="1092884"/>
              <a:ext cx="485346" cy="765922"/>
              <a:chOff x="8102600" y="967459"/>
              <a:chExt cx="1011144" cy="1595682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C7C6162-A11F-9C7F-D456-41BD2E4D1D82}"/>
                  </a:ext>
                </a:extLst>
              </p:cNvPr>
              <p:cNvSpPr/>
              <p:nvPr/>
            </p:nvSpPr>
            <p:spPr>
              <a:xfrm>
                <a:off x="8102600" y="1219200"/>
                <a:ext cx="292100" cy="1092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CB1C226-5243-BB9F-5E89-E3B66EF1BC5A}"/>
                  </a:ext>
                </a:extLst>
              </p:cNvPr>
              <p:cNvSpPr/>
              <p:nvPr/>
            </p:nvSpPr>
            <p:spPr>
              <a:xfrm>
                <a:off x="8102600" y="1219200"/>
                <a:ext cx="292100" cy="152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331F450-A2B2-491D-FD28-E40FD222B6C7}"/>
                  </a:ext>
                </a:extLst>
              </p:cNvPr>
              <p:cNvSpPr/>
              <p:nvPr/>
            </p:nvSpPr>
            <p:spPr>
              <a:xfrm>
                <a:off x="8102600" y="2159000"/>
                <a:ext cx="292100" cy="152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CE578B0B-CDA5-DB4B-D196-A5DF2C737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8650" y="967459"/>
                <a:ext cx="0" cy="2517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A9B1EE5A-8916-7FCF-4706-7E8F09B2C5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8650" y="2311400"/>
                <a:ext cx="0" cy="2517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197907B3-2E7C-B952-BEED-35B750227E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0950" y="2311400"/>
                <a:ext cx="0" cy="2517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19DB8ABB-3DD4-4FB4-804B-B5A0B2A17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0950" y="967459"/>
                <a:ext cx="0" cy="2517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9071199-FCA7-6F9F-532E-B5FE79704421}"/>
                  </a:ext>
                </a:extLst>
              </p:cNvPr>
              <p:cNvSpPr/>
              <p:nvPr/>
            </p:nvSpPr>
            <p:spPr>
              <a:xfrm>
                <a:off x="8807450" y="1157684"/>
                <a:ext cx="127000" cy="123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D5A161A0-AC61-4982-E583-3C50D883024D}"/>
                  </a:ext>
                </a:extLst>
              </p:cNvPr>
              <p:cNvSpPr/>
              <p:nvPr/>
            </p:nvSpPr>
            <p:spPr>
              <a:xfrm>
                <a:off x="8807450" y="2235200"/>
                <a:ext cx="127000" cy="123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875E339D-81F4-293B-1804-BD4535765D10}"/>
                  </a:ext>
                </a:extLst>
              </p:cNvPr>
              <p:cNvSpPr/>
              <p:nvPr/>
            </p:nvSpPr>
            <p:spPr>
              <a:xfrm>
                <a:off x="8632390" y="1291167"/>
                <a:ext cx="481351" cy="471323"/>
              </a:xfrm>
              <a:prstGeom prst="arc">
                <a:avLst>
                  <a:gd name="adj1" fmla="val 16200000"/>
                  <a:gd name="adj2" fmla="val 544595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2E0B9747-3093-BAA8-8930-BF2E7D6DEFE6}"/>
                  </a:ext>
                </a:extLst>
              </p:cNvPr>
              <p:cNvSpPr/>
              <p:nvPr/>
            </p:nvSpPr>
            <p:spPr>
              <a:xfrm rot="10800000">
                <a:off x="8632393" y="1759644"/>
                <a:ext cx="481351" cy="471323"/>
              </a:xfrm>
              <a:prstGeom prst="arc">
                <a:avLst>
                  <a:gd name="adj1" fmla="val 16200000"/>
                  <a:gd name="adj2" fmla="val 544595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FE95834-B87E-42BB-F324-C2E32A1A127F}"/>
                </a:ext>
              </a:extLst>
            </p:cNvPr>
            <p:cNvSpPr/>
            <p:nvPr/>
          </p:nvSpPr>
          <p:spPr>
            <a:xfrm>
              <a:off x="11106390" y="1045765"/>
              <a:ext cx="702733" cy="8846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14FFA3A-5FDD-B98A-C60B-FAA9076E4C76}"/>
                </a:ext>
              </a:extLst>
            </p:cNvPr>
            <p:cNvSpPr/>
            <p:nvPr/>
          </p:nvSpPr>
          <p:spPr>
            <a:xfrm>
              <a:off x="11106389" y="86811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386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푸시 버튼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(Push Button)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501259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푸시 버튼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(Push Button)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접점이 포함되고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버튼을 눌렀을 때 개방되거나 폐쇄됨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스위치와 달리 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(pole)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이라는 기본 접점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눌렀을 때 잠기는 푸시 버튼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래칭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푸시 버튼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종류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상시 열림 단접점형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(Normally-open single-throw)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푸시 버튼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상시 닫힘 단접점형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(Normally-close single-throw)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푸시 버튼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쌍접점형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(Double-throw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푸시 버튼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극과 접점에 따른 구분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SPST(=1P1T): Single pole, single throw(1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DPST(=2P1T): Double pole, single throw(2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SPDT(=1P2T): Single pole, double throw(1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3PST(=3P1T): Triple pole, single throw(3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표기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OFF-(ON):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초기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OFF,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눌렀을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ON, 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 푸시 버튼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make to make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연결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ON-(OFF):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초기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ON,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눌렀을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OFF, 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 푸시 버튼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make to break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연결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ON-(ON):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쌍접점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푸시 버튼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 푸시 버튼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F18D8012-3FD1-A01F-94A0-666918192D1C}"/>
              </a:ext>
            </a:extLst>
          </p:cNvPr>
          <p:cNvGrpSpPr/>
          <p:nvPr/>
        </p:nvGrpSpPr>
        <p:grpSpPr>
          <a:xfrm>
            <a:off x="11284132" y="1302259"/>
            <a:ext cx="541559" cy="1035479"/>
            <a:chOff x="11385732" y="955125"/>
            <a:chExt cx="541559" cy="1035479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13C4B87-7996-9F94-E0BB-0435F115132A}"/>
                </a:ext>
              </a:extLst>
            </p:cNvPr>
            <p:cNvGrpSpPr/>
            <p:nvPr/>
          </p:nvGrpSpPr>
          <p:grpSpPr>
            <a:xfrm>
              <a:off x="11385732" y="955125"/>
              <a:ext cx="541558" cy="209148"/>
              <a:chOff x="8454572" y="1305645"/>
              <a:chExt cx="541558" cy="209148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CF930241-9A39-AA04-3B3C-398BC40FC76C}"/>
                  </a:ext>
                </a:extLst>
              </p:cNvPr>
              <p:cNvGrpSpPr/>
              <p:nvPr/>
            </p:nvGrpSpPr>
            <p:grpSpPr>
              <a:xfrm>
                <a:off x="8845768" y="1453833"/>
                <a:ext cx="150362" cy="60960"/>
                <a:chOff x="8845768" y="1453833"/>
                <a:chExt cx="150362" cy="60960"/>
              </a:xfrm>
            </p:grpSpPr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19DB8ABB-3DD4-4FB4-804B-B5A0B2A177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935713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19071199-FCA7-6F9F-532E-B5FE79704421}"/>
                    </a:ext>
                  </a:extLst>
                </p:cNvPr>
                <p:cNvSpPr/>
                <p:nvPr/>
              </p:nvSpPr>
              <p:spPr>
                <a:xfrm rot="5400000">
                  <a:off x="884481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E243F96C-CC21-6DB4-E7B2-E249FB7C6690}"/>
                  </a:ext>
                </a:extLst>
              </p:cNvPr>
              <p:cNvGrpSpPr/>
              <p:nvPr/>
            </p:nvGrpSpPr>
            <p:grpSpPr>
              <a:xfrm>
                <a:off x="8454572" y="1453833"/>
                <a:ext cx="157411" cy="60960"/>
                <a:chOff x="8454572" y="1453833"/>
                <a:chExt cx="157411" cy="60960"/>
              </a:xfrm>
            </p:grpSpPr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197907B3-2E7C-B952-BEED-35B750227E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514990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D5A161A0-AC61-4982-E583-3C50D883024D}"/>
                    </a:ext>
                  </a:extLst>
                </p:cNvPr>
                <p:cNvSpPr/>
                <p:nvPr/>
              </p:nvSpPr>
              <p:spPr>
                <a:xfrm rot="5400000">
                  <a:off x="855197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F506DC98-AA25-ED5C-6F5A-7A758266EC9E}"/>
                  </a:ext>
                </a:extLst>
              </p:cNvPr>
              <p:cNvGrpSpPr/>
              <p:nvPr/>
            </p:nvGrpSpPr>
            <p:grpSpPr>
              <a:xfrm>
                <a:off x="8575408" y="1305645"/>
                <a:ext cx="299887" cy="100752"/>
                <a:chOff x="8575408" y="1252329"/>
                <a:chExt cx="299887" cy="100752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BB39E609-7E90-8808-99EE-B34B454270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75408" y="1353081"/>
                  <a:ext cx="2998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13681A57-17EB-2AD6-6C74-FCC6A660C9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8977" y="1252329"/>
                  <a:ext cx="1" cy="10075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84768C85-98E8-2E1C-1B02-7F713B081D6D}"/>
                </a:ext>
              </a:extLst>
            </p:cNvPr>
            <p:cNvGrpSpPr/>
            <p:nvPr/>
          </p:nvGrpSpPr>
          <p:grpSpPr>
            <a:xfrm>
              <a:off x="11385733" y="1410699"/>
              <a:ext cx="541558" cy="104964"/>
              <a:chOff x="8454573" y="1737459"/>
              <a:chExt cx="541558" cy="104964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2EFF5636-2D63-ACAD-01B3-35CBA5D463EA}"/>
                  </a:ext>
                </a:extLst>
              </p:cNvPr>
              <p:cNvGrpSpPr/>
              <p:nvPr/>
            </p:nvGrpSpPr>
            <p:grpSpPr>
              <a:xfrm>
                <a:off x="8845769" y="1737459"/>
                <a:ext cx="150362" cy="60960"/>
                <a:chOff x="8845768" y="1453833"/>
                <a:chExt cx="150362" cy="60960"/>
              </a:xfrm>
            </p:grpSpPr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20CBF14A-49CA-CCBF-D087-5E97ADEFB3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935713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C6BE4883-8793-15BC-3744-26E648E4DACC}"/>
                    </a:ext>
                  </a:extLst>
                </p:cNvPr>
                <p:cNvSpPr/>
                <p:nvPr/>
              </p:nvSpPr>
              <p:spPr>
                <a:xfrm rot="5400000">
                  <a:off x="884481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5A0DFDE2-5740-0FAD-4C29-9ABFF5BF2D62}"/>
                  </a:ext>
                </a:extLst>
              </p:cNvPr>
              <p:cNvGrpSpPr/>
              <p:nvPr/>
            </p:nvGrpSpPr>
            <p:grpSpPr>
              <a:xfrm>
                <a:off x="8454573" y="1737459"/>
                <a:ext cx="157411" cy="60960"/>
                <a:chOff x="8454572" y="1453833"/>
                <a:chExt cx="157411" cy="60960"/>
              </a:xfrm>
            </p:grpSpPr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797D570D-4FAD-35E0-68C5-FD6F8DE148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514990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B79085A7-B504-A2F8-8F96-B87D7A78F194}"/>
                    </a:ext>
                  </a:extLst>
                </p:cNvPr>
                <p:cNvSpPr/>
                <p:nvPr/>
              </p:nvSpPr>
              <p:spPr>
                <a:xfrm rot="5400000">
                  <a:off x="855197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8A4879E4-C930-4866-1D8C-0BA2853F8D04}"/>
                  </a:ext>
                </a:extLst>
              </p:cNvPr>
              <p:cNvGrpSpPr/>
              <p:nvPr/>
            </p:nvGrpSpPr>
            <p:grpSpPr>
              <a:xfrm>
                <a:off x="8575409" y="1741671"/>
                <a:ext cx="299887" cy="100752"/>
                <a:chOff x="8575408" y="1252329"/>
                <a:chExt cx="299887" cy="100752"/>
              </a:xfrm>
            </p:grpSpPr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E2BFF0C0-6360-0245-1093-E508150731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75408" y="1353081"/>
                  <a:ext cx="2998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4A388CB8-2E5C-EFBC-DDB5-6BFAA31066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8977" y="1252329"/>
                  <a:ext cx="1" cy="10075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F9EC8E0-0B24-2941-CB87-A10696FD80F5}"/>
                </a:ext>
              </a:extLst>
            </p:cNvPr>
            <p:cNvGrpSpPr/>
            <p:nvPr/>
          </p:nvGrpSpPr>
          <p:grpSpPr>
            <a:xfrm>
              <a:off x="11385732" y="1762089"/>
              <a:ext cx="541558" cy="228515"/>
              <a:chOff x="8454572" y="2112609"/>
              <a:chExt cx="541558" cy="228515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43497AA2-C99D-9E7C-B214-AA661362D1E5}"/>
                  </a:ext>
                </a:extLst>
              </p:cNvPr>
              <p:cNvGrpSpPr/>
              <p:nvPr/>
            </p:nvGrpSpPr>
            <p:grpSpPr>
              <a:xfrm>
                <a:off x="8845768" y="2112609"/>
                <a:ext cx="150362" cy="60960"/>
                <a:chOff x="8845768" y="1453833"/>
                <a:chExt cx="150362" cy="60960"/>
              </a:xfrm>
            </p:grpSpPr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608CFA8D-939A-66E4-DB9F-BEA882CFB2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935713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타원 37">
                  <a:extLst>
                    <a:ext uri="{FF2B5EF4-FFF2-40B4-BE49-F238E27FC236}">
                      <a16:creationId xmlns:a16="http://schemas.microsoft.com/office/drawing/2014/main" id="{8B5C67A8-6349-EC86-879E-5BAC32A75740}"/>
                    </a:ext>
                  </a:extLst>
                </p:cNvPr>
                <p:cNvSpPr/>
                <p:nvPr/>
              </p:nvSpPr>
              <p:spPr>
                <a:xfrm rot="5400000">
                  <a:off x="884481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AA79BF49-86E4-CE5B-A4F4-24DD97AA30B7}"/>
                  </a:ext>
                </a:extLst>
              </p:cNvPr>
              <p:cNvGrpSpPr/>
              <p:nvPr/>
            </p:nvGrpSpPr>
            <p:grpSpPr>
              <a:xfrm>
                <a:off x="8454572" y="2112609"/>
                <a:ext cx="157411" cy="60960"/>
                <a:chOff x="8454572" y="1453833"/>
                <a:chExt cx="157411" cy="60960"/>
              </a:xfrm>
            </p:grpSpPr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2E65109E-594B-1897-B21F-F3CBEDE692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514990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536EEFED-2F22-BADC-0BEB-78BD1A2021BB}"/>
                    </a:ext>
                  </a:extLst>
                </p:cNvPr>
                <p:cNvSpPr/>
                <p:nvPr/>
              </p:nvSpPr>
              <p:spPr>
                <a:xfrm rot="5400000">
                  <a:off x="855197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24145CEE-89FF-8E69-6F5C-9C21A11B190D}"/>
                  </a:ext>
                </a:extLst>
              </p:cNvPr>
              <p:cNvGrpSpPr/>
              <p:nvPr/>
            </p:nvGrpSpPr>
            <p:grpSpPr>
              <a:xfrm>
                <a:off x="8575408" y="2116821"/>
                <a:ext cx="299887" cy="100752"/>
                <a:chOff x="8575408" y="1252329"/>
                <a:chExt cx="299887" cy="100752"/>
              </a:xfrm>
            </p:grpSpPr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2B6A79E8-45B3-076C-0C68-E0BBCB3D1C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75408" y="1353081"/>
                  <a:ext cx="2998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0619881A-35F7-291C-F2E1-4B18FC75F6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8977" y="1252329"/>
                  <a:ext cx="1" cy="10075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A89AC490-23EC-78C6-446F-B5878BFEC2C1}"/>
                  </a:ext>
                </a:extLst>
              </p:cNvPr>
              <p:cNvGrpSpPr/>
              <p:nvPr/>
            </p:nvGrpSpPr>
            <p:grpSpPr>
              <a:xfrm>
                <a:off x="8845768" y="2280164"/>
                <a:ext cx="150362" cy="60960"/>
                <a:chOff x="8845768" y="1453833"/>
                <a:chExt cx="150362" cy="60960"/>
              </a:xfrm>
            </p:grpSpPr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30ED9D06-D7E8-4AF7-7268-689D161B04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935713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20D7DAA7-4DEF-AEB0-1150-B4CF04E930B9}"/>
                    </a:ext>
                  </a:extLst>
                </p:cNvPr>
                <p:cNvSpPr/>
                <p:nvPr/>
              </p:nvSpPr>
              <p:spPr>
                <a:xfrm rot="5400000">
                  <a:off x="884481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144650A7-F0C8-E2F8-F462-57509F9C7833}"/>
                  </a:ext>
                </a:extLst>
              </p:cNvPr>
              <p:cNvGrpSpPr/>
              <p:nvPr/>
            </p:nvGrpSpPr>
            <p:grpSpPr>
              <a:xfrm>
                <a:off x="8454572" y="2280164"/>
                <a:ext cx="157411" cy="60960"/>
                <a:chOff x="8454572" y="1453833"/>
                <a:chExt cx="157411" cy="60960"/>
              </a:xfrm>
            </p:grpSpPr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007975A5-10C0-3934-5A8A-5FB7C8953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514990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C678AF8E-3F2F-FF77-8612-DD5C8A5E8CA7}"/>
                    </a:ext>
                  </a:extLst>
                </p:cNvPr>
                <p:cNvSpPr/>
                <p:nvPr/>
              </p:nvSpPr>
              <p:spPr>
                <a:xfrm rot="5400000">
                  <a:off x="855197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EFD896B-7CFF-86DD-6049-4AC85ABE5053}"/>
              </a:ext>
            </a:extLst>
          </p:cNvPr>
          <p:cNvSpPr/>
          <p:nvPr/>
        </p:nvSpPr>
        <p:spPr>
          <a:xfrm>
            <a:off x="11192934" y="1219201"/>
            <a:ext cx="702733" cy="1210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CB7903D-5FEB-61F4-0524-5BC4233AC84B}"/>
              </a:ext>
            </a:extLst>
          </p:cNvPr>
          <p:cNvSpPr/>
          <p:nvPr/>
        </p:nvSpPr>
        <p:spPr>
          <a:xfrm>
            <a:off x="11192933" y="1041553"/>
            <a:ext cx="702733" cy="17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기호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307051" y="1005297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926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Glossary of Terms</a:t>
            </a:r>
            <a:endParaRPr lang="en-US" altLang="ko-KR" dirty="0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138121"/>
              </p:ext>
            </p:extLst>
          </p:nvPr>
        </p:nvGraphicFramePr>
        <p:xfrm>
          <a:off x="83626" y="868117"/>
          <a:ext cx="11974527" cy="5900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009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(Earth):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전기회로나 기기의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일부를도선으로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연결하여 대지에 접속하는 것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감전방지와 설비보안 목적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띤 원자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전자 증감에 따라 양이온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음이온으로 구분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가공선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(Aerial wire):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전봇대 등 시설된 전선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전설을 시설하는 것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기전력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(Electromotive force):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전위차를 일으켜 연속해서 전류가 흐르게 하는 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(Coil):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도선을 통이나 나선 모양으로 감은 것으로 솔레노이드 코일이라고도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교류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(Alternation Current, AC):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크기와 방향을 주기적으로 바꾸는 전압과 전류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(Magnetic field):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자기력이 작용하는 물리적 공간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자기력은 자력선으로 나타내고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극에서 나와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극으로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들어감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주파수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(Frequency):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교류전압 또는 전류가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 동안에 반복되는 횟수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Hz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(Power transmission):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발전소에서 배전용 변전소로 전력을 보내는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(Terminal):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 회로의 끝에서 도선을 접속하는 부분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(Short):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전위차가 있는 두 점이 접속되는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(Series):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전기기구 등을 순서에 따라 종렬 접속하는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(Grounding):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전위를 가진 전기회로의 일부가 이상 상태로 대지와 전기적으로 연결되는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(Voltage):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전류를 흐르게 하는 전원작용의 크기를 나타내는 양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전압강하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(Voltage drop):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어떤 물질에 전류가 흐르면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흘러들어온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점의 전위보다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흘러나가는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점의 전위가 낮아지는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potential):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어느 지점의 전압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(Potential difference):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 점 간에 생긴 전위차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charge):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물질이 전기를 띠는 것을 대전이라하고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전기량을 전하라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field):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정전력이 작용하는 곳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정전계의 약자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(Power source):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전지나 발전기 등 전류를 연속해서 보내기 위해 전압을 발생하는 장치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도체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(Conductor):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흘려보내는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물질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(Power distribution):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배전용 변전소에서부터 수용장소까지의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전선로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(Load):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전력공급을 받아 전기적 에너지를 소비하는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(Parallel):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전기기구의 양끝을 묶어서 연결하는 방법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discharge):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공기 중에서 전류가 흐르는 현상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(Circuit):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전류회로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전류가 흐르는 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139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스위치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(Switch)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085766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(Switch)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접점을 가지고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레버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손잡이를 움직이면 열리거나 닫힘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종류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플로트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수은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리드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압력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홀 효과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파워 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슬라이드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토글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레버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DIP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패들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SIP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 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고전류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제어 스위치 납땜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30W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이상의 인두를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사용해야함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무전압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[Dry joint]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스위치를 누를 때 미세한 진동으로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bounce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현상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일어남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(debounce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해야함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로터리 스위치는 로터리 인코더와 달리 완전한 수동 소자로 추가적인 부품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마이크로컨트롤러와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같이 사용하면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다접점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분압기와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비슷한 저항 사다리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(Resistor ladder)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형성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 이동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floating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상태를 방지하기 위해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풀업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저항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단락 스위치와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비단락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단락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(Shorting switch):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회전자가 이전 접점과 연결을 끊기 전 순간적으로 다음 접점과 연결되는 스위치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비단락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Nonshorting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switch):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다음 접점과 연결할 때 연결 사이에 시간 간격이 있는 스위치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06009814-8AC6-D7F3-21F9-D9787811DCC3}"/>
              </a:ext>
            </a:extLst>
          </p:cNvPr>
          <p:cNvGrpSpPr/>
          <p:nvPr/>
        </p:nvGrpSpPr>
        <p:grpSpPr>
          <a:xfrm>
            <a:off x="11252951" y="1788311"/>
            <a:ext cx="702734" cy="634847"/>
            <a:chOff x="11192933" y="1041553"/>
            <a:chExt cx="702734" cy="634847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F930241-9A39-AA04-3B3C-398BC40FC76C}"/>
                </a:ext>
              </a:extLst>
            </p:cNvPr>
            <p:cNvGrpSpPr/>
            <p:nvPr/>
          </p:nvGrpSpPr>
          <p:grpSpPr>
            <a:xfrm>
              <a:off x="11675328" y="1450447"/>
              <a:ext cx="150362" cy="60960"/>
              <a:chOff x="8845768" y="1453833"/>
              <a:chExt cx="150362" cy="60960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19DB8ABB-3DD4-4FB4-804B-B5A0B2A1775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935713" y="1423895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9071199-FCA7-6F9F-532E-B5FE79704421}"/>
                  </a:ext>
                </a:extLst>
              </p:cNvPr>
              <p:cNvSpPr/>
              <p:nvPr/>
            </p:nvSpPr>
            <p:spPr>
              <a:xfrm rot="5400000">
                <a:off x="8844816" y="1454785"/>
                <a:ext cx="60960" cy="5905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243F96C-CC21-6DB4-E7B2-E249FB7C6690}"/>
                </a:ext>
              </a:extLst>
            </p:cNvPr>
            <p:cNvGrpSpPr/>
            <p:nvPr/>
          </p:nvGrpSpPr>
          <p:grpSpPr>
            <a:xfrm>
              <a:off x="11284132" y="1450447"/>
              <a:ext cx="157411" cy="60960"/>
              <a:chOff x="8454572" y="1453833"/>
              <a:chExt cx="157411" cy="60960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197907B3-2E7C-B952-BEED-35B750227E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514990" y="1423895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D5A161A0-AC61-4982-E583-3C50D883024D}"/>
                  </a:ext>
                </a:extLst>
              </p:cNvPr>
              <p:cNvSpPr/>
              <p:nvPr/>
            </p:nvSpPr>
            <p:spPr>
              <a:xfrm rot="5400000">
                <a:off x="8551976" y="1454785"/>
                <a:ext cx="60960" cy="5905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B39E609-7E90-8808-99EE-B34B45427041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H="1" flipV="1">
              <a:off x="11468100" y="1333500"/>
              <a:ext cx="215877" cy="1258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EFD896B-7CFF-86DD-6049-4AC85ABE5053}"/>
                </a:ext>
              </a:extLst>
            </p:cNvPr>
            <p:cNvSpPr/>
            <p:nvPr/>
          </p:nvSpPr>
          <p:spPr>
            <a:xfrm>
              <a:off x="11192934" y="1219201"/>
              <a:ext cx="702733" cy="457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CB7903D-5FEB-61F4-0524-5BC4233AC84B}"/>
                </a:ext>
              </a:extLst>
            </p:cNvPr>
            <p:cNvSpPr/>
            <p:nvPr/>
          </p:nvSpPr>
          <p:spPr>
            <a:xfrm>
              <a:off x="11192933" y="1041553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307051" y="1005297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51311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로터리 인코더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(Rotary Encoder)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966977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로터리 인코더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(Rotary Encoder)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내부에 두 쌍의 접점이 있어 샤프트가 회전할 때 연결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해제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 방향은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마이크로컨트롤러로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들어오는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신호의 시간 차 또는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신호값을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비교해 정함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마이크로컨트롤러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입력핀에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풀업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저항을 추가해 접점 연결이 끊어질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floating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상태가 되는 것을 방지할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 연결 시 접점 반동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(Contact bounce)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문제가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정착 시간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(2~5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ms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동안 신호를 무시하는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debouncing routine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을 포함해 반동 제거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인코더 출력단자에 바이패스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추가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결국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처리해야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마찰 잡음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(Sliding noise):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접점이 연결되며 지나갈 때 순간적 연결이 끊기는 현상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이전 상태와 현재 상태 값을 유지하는 방법 사용해 해결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307051" y="1005297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8467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릴레이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(Relay)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230386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(Relay)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Electromagnetic Armature Relay / Electromechanical Relay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라고 하며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무접점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(Solid State Relay)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구별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별도로 분리되어 흐르는 전기를 스위칭 할 수 있는 신호 또는 펄스를 만들어 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낮은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전류로 높은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전류를 제어할 때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무접점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릴레이가 더 빠르고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신뢰도 높음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철심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(Armature),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비자성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물질로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코일은 철심을 둘러싸고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전자석처럼 작용해 자기장을 발생시킴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자기장으로 인해 스위치 형태의 접점이 접촉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비래칭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(Non-latching): Single side stable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유형으로 알려져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가장 널리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전원이 없으면 기본 상태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래칭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(Latching):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쌍접점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기본 상태 없음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릴레이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무극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(Neutral)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코일에 흐르는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전류의 극성과 상관없이 동일하게 동작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(Polarized)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코일에 직렬로 다이오드를 연결해 한쪽 방향의 전류 차단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바이어스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(Biased)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영구 자석이 철심 근처에 들어 있어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코일을 통해 한쪽 방향으로 흐를 때는 릴레이 동작 극대화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반대 방향이면 철심의 반응 차단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모든 릴레이는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 스위칭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릴레이로 규정된 것은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전류만 코일에 흐를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빠른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스위칭으로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인해 소음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(chatter)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채터는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접점에 손상을 입히고 전기 잡음도 발생시켜 간섭을 일으킬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 부족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 요동으로 인한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채터는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교정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307051" y="1005297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34B43D0-1D6C-B68C-D21A-838D77CCB159}"/>
              </a:ext>
            </a:extLst>
          </p:cNvPr>
          <p:cNvGrpSpPr/>
          <p:nvPr/>
        </p:nvGrpSpPr>
        <p:grpSpPr>
          <a:xfrm>
            <a:off x="11150272" y="1095043"/>
            <a:ext cx="702734" cy="1340986"/>
            <a:chOff x="330951" y="2029611"/>
            <a:chExt cx="702734" cy="1340986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EFD896B-7CFF-86DD-6049-4AC85ABE5053}"/>
                </a:ext>
              </a:extLst>
            </p:cNvPr>
            <p:cNvSpPr/>
            <p:nvPr/>
          </p:nvSpPr>
          <p:spPr>
            <a:xfrm>
              <a:off x="330952" y="2207259"/>
              <a:ext cx="702733" cy="1163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CB7903D-5FEB-61F4-0524-5BC4233AC84B}"/>
                </a:ext>
              </a:extLst>
            </p:cNvPr>
            <p:cNvSpPr/>
            <p:nvPr/>
          </p:nvSpPr>
          <p:spPr>
            <a:xfrm>
              <a:off x="330951" y="2029611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42B7998-28C2-E25E-477A-C625202FF541}"/>
                </a:ext>
              </a:extLst>
            </p:cNvPr>
            <p:cNvGrpSpPr/>
            <p:nvPr/>
          </p:nvGrpSpPr>
          <p:grpSpPr>
            <a:xfrm>
              <a:off x="534785" y="2254748"/>
              <a:ext cx="337726" cy="541559"/>
              <a:chOff x="597792" y="2303972"/>
              <a:chExt cx="337726" cy="541559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2875C2A3-4C06-225A-CF2C-EE078313C0A3}"/>
                  </a:ext>
                </a:extLst>
              </p:cNvPr>
              <p:cNvGrpSpPr/>
              <p:nvPr/>
            </p:nvGrpSpPr>
            <p:grpSpPr>
              <a:xfrm rot="16200000">
                <a:off x="580901" y="2490913"/>
                <a:ext cx="541558" cy="167677"/>
                <a:chOff x="422150" y="2438505"/>
                <a:chExt cx="541558" cy="167677"/>
              </a:xfrm>
            </p:grpSpPr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CF930241-9A39-AA04-3B3C-398BC40FC76C}"/>
                    </a:ext>
                  </a:extLst>
                </p:cNvPr>
                <p:cNvGrpSpPr/>
                <p:nvPr/>
              </p:nvGrpSpPr>
              <p:grpSpPr>
                <a:xfrm>
                  <a:off x="813346" y="2438505"/>
                  <a:ext cx="150362" cy="60960"/>
                  <a:chOff x="8845768" y="1453833"/>
                  <a:chExt cx="150362" cy="60960"/>
                </a:xfrm>
              </p:grpSpPr>
              <p:cxnSp>
                <p:nvCxnSpPr>
                  <p:cNvPr id="10" name="직선 연결선 9">
                    <a:extLst>
                      <a:ext uri="{FF2B5EF4-FFF2-40B4-BE49-F238E27FC236}">
                        <a16:creationId xmlns:a16="http://schemas.microsoft.com/office/drawing/2014/main" id="{19DB8ABB-3DD4-4FB4-804B-B5A0B2A177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8935713" y="1423895"/>
                    <a:ext cx="0" cy="1208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id="{19071199-FCA7-6F9F-532E-B5FE7970442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844816" y="1454785"/>
                    <a:ext cx="60960" cy="5905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E243F96C-CC21-6DB4-E7B2-E249FB7C6690}"/>
                    </a:ext>
                  </a:extLst>
                </p:cNvPr>
                <p:cNvGrpSpPr/>
                <p:nvPr/>
              </p:nvGrpSpPr>
              <p:grpSpPr>
                <a:xfrm>
                  <a:off x="422150" y="2438505"/>
                  <a:ext cx="157411" cy="60960"/>
                  <a:chOff x="8454572" y="1453833"/>
                  <a:chExt cx="157411" cy="60960"/>
                </a:xfrm>
              </p:grpSpPr>
              <p:cxnSp>
                <p:nvCxnSpPr>
                  <p:cNvPr id="9" name="직선 연결선 8">
                    <a:extLst>
                      <a:ext uri="{FF2B5EF4-FFF2-40B4-BE49-F238E27FC236}">
                        <a16:creationId xmlns:a16="http://schemas.microsoft.com/office/drawing/2014/main" id="{197907B3-2E7C-B952-BEED-35B750227E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8514990" y="1423895"/>
                    <a:ext cx="0" cy="1208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타원 12">
                    <a:extLst>
                      <a:ext uri="{FF2B5EF4-FFF2-40B4-BE49-F238E27FC236}">
                        <a16:creationId xmlns:a16="http://schemas.microsoft.com/office/drawing/2014/main" id="{D5A161A0-AC61-4982-E583-3C50D883024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51976" y="1454785"/>
                    <a:ext cx="60960" cy="5905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BB39E609-7E90-8808-99EE-B34B454270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6118" y="2480308"/>
                  <a:ext cx="215877" cy="12587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29F6EECE-B6CD-9669-1067-E33E17594797}"/>
                  </a:ext>
                </a:extLst>
              </p:cNvPr>
              <p:cNvGrpSpPr/>
              <p:nvPr/>
            </p:nvGrpSpPr>
            <p:grpSpPr>
              <a:xfrm>
                <a:off x="597792" y="2303972"/>
                <a:ext cx="100745" cy="534509"/>
                <a:chOff x="453865" y="2303972"/>
                <a:chExt cx="100745" cy="534509"/>
              </a:xfrm>
            </p:grpSpPr>
            <p:cxnSp>
              <p:nvCxnSpPr>
                <p:cNvPr id="5" name="직선 연결선 4">
                  <a:extLst>
                    <a:ext uri="{FF2B5EF4-FFF2-40B4-BE49-F238E27FC236}">
                      <a16:creationId xmlns:a16="http://schemas.microsoft.com/office/drawing/2014/main" id="{ECD2FE4B-3D66-B963-5DFF-4E1AF9B6AA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303972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직선 연결선 6">
                  <a:extLst>
                    <a:ext uri="{FF2B5EF4-FFF2-40B4-BE49-F238E27FC236}">
                      <a16:creationId xmlns:a16="http://schemas.microsoft.com/office/drawing/2014/main" id="{9E6460DF-FF70-B9A0-C92F-2E0467F2C3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717646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원호 7">
                  <a:extLst>
                    <a:ext uri="{FF2B5EF4-FFF2-40B4-BE49-F238E27FC236}">
                      <a16:creationId xmlns:a16="http://schemas.microsoft.com/office/drawing/2014/main" id="{52A03D14-F508-42C0-627E-086447FB0D87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원호 14">
                  <a:extLst>
                    <a:ext uri="{FF2B5EF4-FFF2-40B4-BE49-F238E27FC236}">
                      <a16:creationId xmlns:a16="http://schemas.microsoft.com/office/drawing/2014/main" id="{7D353C13-06B2-9229-4DF4-F042F441EC92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원호 17">
                  <a:extLst>
                    <a:ext uri="{FF2B5EF4-FFF2-40B4-BE49-F238E27FC236}">
                      <a16:creationId xmlns:a16="http://schemas.microsoft.com/office/drawing/2014/main" id="{C80F7CDF-BCFC-01E8-38BE-65A120E7F043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원호 18">
                  <a:extLst>
                    <a:ext uri="{FF2B5EF4-FFF2-40B4-BE49-F238E27FC236}">
                      <a16:creationId xmlns:a16="http://schemas.microsoft.com/office/drawing/2014/main" id="{68A34774-3DC9-4588-D0CE-5799C5E13DA9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1FFB7DA2-007F-D17C-B15F-98E62ED80462}"/>
                </a:ext>
              </a:extLst>
            </p:cNvPr>
            <p:cNvGrpSpPr/>
            <p:nvPr/>
          </p:nvGrpSpPr>
          <p:grpSpPr>
            <a:xfrm>
              <a:off x="534785" y="2936037"/>
              <a:ext cx="273794" cy="367635"/>
              <a:chOff x="1266701" y="2935832"/>
              <a:chExt cx="273794" cy="367635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10EF5DAB-9865-ABF4-09E2-25B684F52B9E}"/>
                  </a:ext>
                </a:extLst>
              </p:cNvPr>
              <p:cNvGrpSpPr/>
              <p:nvPr/>
            </p:nvGrpSpPr>
            <p:grpSpPr>
              <a:xfrm>
                <a:off x="1266701" y="2935832"/>
                <a:ext cx="238252" cy="60960"/>
                <a:chOff x="8845768" y="1453833"/>
                <a:chExt cx="238252" cy="60960"/>
              </a:xfrm>
            </p:grpSpPr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53BC7416-B7A7-0408-6917-9362FEB795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875296" y="1484313"/>
                  <a:ext cx="2087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C78F4F3F-8C76-0F14-8071-788B523C4CAE}"/>
                    </a:ext>
                  </a:extLst>
                </p:cNvPr>
                <p:cNvSpPr/>
                <p:nvPr/>
              </p:nvSpPr>
              <p:spPr>
                <a:xfrm rot="5400000">
                  <a:off x="884481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275E858F-789D-0DDA-1BE7-79B47378FC3E}"/>
                  </a:ext>
                </a:extLst>
              </p:cNvPr>
              <p:cNvGrpSpPr/>
              <p:nvPr/>
            </p:nvGrpSpPr>
            <p:grpSpPr>
              <a:xfrm>
                <a:off x="1266702" y="3018793"/>
                <a:ext cx="238251" cy="77103"/>
                <a:chOff x="1266702" y="3050504"/>
                <a:chExt cx="238251" cy="77103"/>
              </a:xfrm>
            </p:grpSpPr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5FCC29DE-CCF2-DEE6-3DE5-8A35C1598B22}"/>
                    </a:ext>
                  </a:extLst>
                </p:cNvPr>
                <p:cNvGrpSpPr/>
                <p:nvPr/>
              </p:nvGrpSpPr>
              <p:grpSpPr>
                <a:xfrm rot="10800000">
                  <a:off x="1266702" y="3066647"/>
                  <a:ext cx="238251" cy="60960"/>
                  <a:chOff x="8373732" y="1453833"/>
                  <a:chExt cx="238251" cy="60960"/>
                </a:xfrm>
              </p:grpSpPr>
              <p:cxnSp>
                <p:nvCxnSpPr>
                  <p:cNvPr id="27" name="직선 연결선 26">
                    <a:extLst>
                      <a:ext uri="{FF2B5EF4-FFF2-40B4-BE49-F238E27FC236}">
                        <a16:creationId xmlns:a16="http://schemas.microsoft.com/office/drawing/2014/main" id="{B769E613-997C-AA8F-1A4F-8062D07AB7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8373732" y="1484312"/>
                    <a:ext cx="20167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타원 27">
                    <a:extLst>
                      <a:ext uri="{FF2B5EF4-FFF2-40B4-BE49-F238E27FC236}">
                        <a16:creationId xmlns:a16="http://schemas.microsoft.com/office/drawing/2014/main" id="{391AEB21-77DB-690C-3131-490AC4E5EA4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51976" y="1454785"/>
                    <a:ext cx="60960" cy="5905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3" name="이등변 삼각형 32">
                  <a:extLst>
                    <a:ext uri="{FF2B5EF4-FFF2-40B4-BE49-F238E27FC236}">
                      <a16:creationId xmlns:a16="http://schemas.microsoft.com/office/drawing/2014/main" id="{733C3BA7-8C68-EFD8-7460-D1C7C30C64D7}"/>
                    </a:ext>
                  </a:extLst>
                </p:cNvPr>
                <p:cNvSpPr/>
                <p:nvPr/>
              </p:nvSpPr>
              <p:spPr>
                <a:xfrm>
                  <a:off x="1447073" y="3050504"/>
                  <a:ext cx="57880" cy="4571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4CA500A0-12DF-D368-73CD-DC128BD73EFB}"/>
                  </a:ext>
                </a:extLst>
              </p:cNvPr>
              <p:cNvGrpSpPr/>
              <p:nvPr/>
            </p:nvGrpSpPr>
            <p:grpSpPr>
              <a:xfrm>
                <a:off x="1325757" y="3126378"/>
                <a:ext cx="214738" cy="177089"/>
                <a:chOff x="1291390" y="3153758"/>
                <a:chExt cx="214738" cy="177089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222A9E2F-EF0F-C97F-7CD8-0DCAA8FEB911}"/>
                    </a:ext>
                  </a:extLst>
                </p:cNvPr>
                <p:cNvSpPr/>
                <p:nvPr/>
              </p:nvSpPr>
              <p:spPr>
                <a:xfrm rot="16200000">
                  <a:off x="1290438" y="3270839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4C601D4D-6D25-BA7F-8C1C-561D25E77FF9}"/>
                    </a:ext>
                  </a:extLst>
                </p:cNvPr>
                <p:cNvSpPr/>
                <p:nvPr/>
              </p:nvSpPr>
              <p:spPr>
                <a:xfrm rot="16200000">
                  <a:off x="1446121" y="3270839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2D084B65-6FD7-9874-EFCF-8D943D30C6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6013" y="3177698"/>
                  <a:ext cx="0" cy="921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6C3960C2-7033-B3A1-3940-CF9093B1E6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0918" y="3177698"/>
                  <a:ext cx="0" cy="921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원호 41">
                  <a:extLst>
                    <a:ext uri="{FF2B5EF4-FFF2-40B4-BE49-F238E27FC236}">
                      <a16:creationId xmlns:a16="http://schemas.microsoft.com/office/drawing/2014/main" id="{A8291CDF-CF98-E86E-1D1C-9D128B16323D}"/>
                    </a:ext>
                  </a:extLst>
                </p:cNvPr>
                <p:cNvSpPr/>
                <p:nvPr/>
              </p:nvSpPr>
              <p:spPr>
                <a:xfrm rot="10800000" flipV="1">
                  <a:off x="1371373" y="3153758"/>
                  <a:ext cx="59055" cy="58266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원호 42">
                  <a:extLst>
                    <a:ext uri="{FF2B5EF4-FFF2-40B4-BE49-F238E27FC236}">
                      <a16:creationId xmlns:a16="http://schemas.microsoft.com/office/drawing/2014/main" id="{EE1FDB5F-F500-C464-7609-0862A9AC7209}"/>
                    </a:ext>
                  </a:extLst>
                </p:cNvPr>
                <p:cNvSpPr/>
                <p:nvPr/>
              </p:nvSpPr>
              <p:spPr>
                <a:xfrm rot="10800000" flipV="1">
                  <a:off x="1417545" y="3153758"/>
                  <a:ext cx="59055" cy="58266"/>
                </a:xfrm>
                <a:prstGeom prst="arc">
                  <a:avLst>
                    <a:gd name="adj1" fmla="val 11237487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원호 45">
                  <a:extLst>
                    <a:ext uri="{FF2B5EF4-FFF2-40B4-BE49-F238E27FC236}">
                      <a16:creationId xmlns:a16="http://schemas.microsoft.com/office/drawing/2014/main" id="{06F01B3C-CBE7-A12C-EAFD-E2209DB27C8B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1320918" y="3155853"/>
                  <a:ext cx="59055" cy="58266"/>
                </a:xfrm>
                <a:prstGeom prst="arc">
                  <a:avLst>
                    <a:gd name="adj1" fmla="val 11237487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92263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포텐셔미터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(Potentiometer)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276402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포텐셔미터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(Potentiometer)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오디오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동작 감지기 같은 센서에 감도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밸런스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출력을 조절할 때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회로에 가변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저항값을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입력하는데 사용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가변 저항기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(Variable resistor)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회로에 공급되는 전원을 조정할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가감저항기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(Rheostat)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작동원리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개가 존재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개는 내부 바깥 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[Track]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과 연결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개는 중앙에 연결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[Wiper/Pick-off])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가변 저항기로 사용할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양 끝 단자 중 하나는 중앙 단자와 연결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사용하지 않는 단자를 연결하지 않은 채로 두면 고스트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(Stray voltage)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 잡히거나 잡음을 발생시킬 위험성이 높아짐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저항체는 탄소피막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플라스틱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서멧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손상으로 인해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저항이 변하지 않거나 오동작 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가감 저항기로 사용하여 저항을 줄이면 전류가 증가하여 발열이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구매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선형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테이퍼인지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대수형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테이퍼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인지 확인해야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사용 용도에 따라 값 변화가 다르기 때문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EFD896B-7CFF-86DD-6049-4AC85ABE5053}"/>
              </a:ext>
            </a:extLst>
          </p:cNvPr>
          <p:cNvSpPr/>
          <p:nvPr/>
        </p:nvSpPr>
        <p:spPr>
          <a:xfrm>
            <a:off x="9896476" y="1272691"/>
            <a:ext cx="2068060" cy="1557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CB7903D-5FEB-61F4-0524-5BC4233AC84B}"/>
              </a:ext>
            </a:extLst>
          </p:cNvPr>
          <p:cNvSpPr/>
          <p:nvPr/>
        </p:nvSpPr>
        <p:spPr>
          <a:xfrm>
            <a:off x="9896475" y="1095043"/>
            <a:ext cx="2068059" cy="17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기호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B1C85A1-37F3-94CB-050F-6E8364EA56BE}"/>
              </a:ext>
            </a:extLst>
          </p:cNvPr>
          <p:cNvGrpSpPr/>
          <p:nvPr/>
        </p:nvGrpSpPr>
        <p:grpSpPr>
          <a:xfrm>
            <a:off x="11318188" y="1454878"/>
            <a:ext cx="527100" cy="325987"/>
            <a:chOff x="10686593" y="1975967"/>
            <a:chExt cx="527100" cy="325987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FB62BC2-95DE-3D1E-BC28-008D62EE2B89}"/>
                </a:ext>
              </a:extLst>
            </p:cNvPr>
            <p:cNvGrpSpPr/>
            <p:nvPr/>
          </p:nvGrpSpPr>
          <p:grpSpPr>
            <a:xfrm>
              <a:off x="10686593" y="1975967"/>
              <a:ext cx="527100" cy="140207"/>
              <a:chOff x="10954985" y="2173058"/>
              <a:chExt cx="527100" cy="140207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C908B2B-9DC3-9F85-3DEA-31E9357CD9D3}"/>
                  </a:ext>
                </a:extLst>
              </p:cNvPr>
              <p:cNvSpPr/>
              <p:nvPr/>
            </p:nvSpPr>
            <p:spPr>
              <a:xfrm rot="5400000">
                <a:off x="11148432" y="2100447"/>
                <a:ext cx="140207" cy="285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7E586B41-FEB0-4DB7-62FD-6958AE18F9D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421668" y="2181730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D62FFE0A-AB2E-16B8-7A80-3103D32C28E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015403" y="2186470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20B4B06D-A394-0316-1997-435C99F4F7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50143" y="2116174"/>
              <a:ext cx="0" cy="18578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5C8BEE2F-3C71-E749-9857-AEDBBE786ED5}"/>
              </a:ext>
            </a:extLst>
          </p:cNvPr>
          <p:cNvGrpSpPr/>
          <p:nvPr/>
        </p:nvGrpSpPr>
        <p:grpSpPr>
          <a:xfrm>
            <a:off x="11309067" y="1865114"/>
            <a:ext cx="527100" cy="302939"/>
            <a:chOff x="11309067" y="1865114"/>
            <a:chExt cx="527100" cy="302939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D48A1BE-0185-8ADB-67F7-6C8877767E36}"/>
                </a:ext>
              </a:extLst>
            </p:cNvPr>
            <p:cNvGrpSpPr/>
            <p:nvPr/>
          </p:nvGrpSpPr>
          <p:grpSpPr>
            <a:xfrm>
              <a:off x="11309067" y="1970873"/>
              <a:ext cx="527100" cy="140207"/>
              <a:chOff x="10954985" y="2173058"/>
              <a:chExt cx="527100" cy="140207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B8A2427-021E-2C68-1574-AC39CC24604A}"/>
                  </a:ext>
                </a:extLst>
              </p:cNvPr>
              <p:cNvSpPr/>
              <p:nvPr/>
            </p:nvSpPr>
            <p:spPr>
              <a:xfrm rot="5400000">
                <a:off x="11148432" y="2100447"/>
                <a:ext cx="140207" cy="285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27A4E54F-BB82-DC64-3C1C-2603365DE10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421668" y="2181730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DDC42209-0CE8-0654-B03B-138696B13AC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015403" y="2186470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7137465-94A5-7FF3-F56B-FD71014583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9903" y="1865114"/>
              <a:ext cx="302939" cy="302939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9D7B5D5-7239-3318-2131-11935F7D6A1B}"/>
              </a:ext>
            </a:extLst>
          </p:cNvPr>
          <p:cNvGrpSpPr/>
          <p:nvPr/>
        </p:nvGrpSpPr>
        <p:grpSpPr>
          <a:xfrm>
            <a:off x="10683418" y="1453172"/>
            <a:ext cx="530276" cy="340637"/>
            <a:chOff x="10683418" y="1453172"/>
            <a:chExt cx="530276" cy="340637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8FDBEDEB-4A16-6770-26C2-274E56188F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50143" y="1608029"/>
              <a:ext cx="0" cy="18578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9159F3E1-41F1-A189-3F0D-1966294923CE}"/>
                </a:ext>
              </a:extLst>
            </p:cNvPr>
            <p:cNvGrpSpPr/>
            <p:nvPr/>
          </p:nvGrpSpPr>
          <p:grpSpPr>
            <a:xfrm>
              <a:off x="10683418" y="1453172"/>
              <a:ext cx="530276" cy="141287"/>
              <a:chOff x="-1300515" y="1941513"/>
              <a:chExt cx="530276" cy="141287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283203D1-F75D-32D3-BCED-2B0BF134458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830656" y="1954168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7988142E-876B-51D2-D9B3-376A2897A7D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240097" y="1958908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AEB17C46-8D23-71E0-C9DE-A3759574AF21}"/>
                  </a:ext>
                </a:extLst>
              </p:cNvPr>
              <p:cNvSpPr/>
              <p:nvPr/>
            </p:nvSpPr>
            <p:spPr>
              <a:xfrm>
                <a:off x="-1181100" y="1941513"/>
                <a:ext cx="295274" cy="141287"/>
              </a:xfrm>
              <a:custGeom>
                <a:avLst/>
                <a:gdLst>
                  <a:gd name="connsiteX0" fmla="*/ 0 w 296862"/>
                  <a:gd name="connsiteY0" fmla="*/ 79375 h 141287"/>
                  <a:gd name="connsiteX1" fmla="*/ 46037 w 296862"/>
                  <a:gd name="connsiteY1" fmla="*/ 0 h 141287"/>
                  <a:gd name="connsiteX2" fmla="*/ 85725 w 296862"/>
                  <a:gd name="connsiteY2" fmla="*/ 141287 h 141287"/>
                  <a:gd name="connsiteX3" fmla="*/ 138112 w 296862"/>
                  <a:gd name="connsiteY3" fmla="*/ 4762 h 141287"/>
                  <a:gd name="connsiteX4" fmla="*/ 180975 w 296862"/>
                  <a:gd name="connsiteY4" fmla="*/ 138112 h 141287"/>
                  <a:gd name="connsiteX5" fmla="*/ 233362 w 296862"/>
                  <a:gd name="connsiteY5" fmla="*/ 6350 h 141287"/>
                  <a:gd name="connsiteX6" fmla="*/ 266700 w 296862"/>
                  <a:gd name="connsiteY6" fmla="*/ 138112 h 141287"/>
                  <a:gd name="connsiteX7" fmla="*/ 296862 w 296862"/>
                  <a:gd name="connsiteY7" fmla="*/ 65087 h 141287"/>
                  <a:gd name="connsiteX0" fmla="*/ 0 w 295274"/>
                  <a:gd name="connsiteY0" fmla="*/ 79375 h 141287"/>
                  <a:gd name="connsiteX1" fmla="*/ 46037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303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938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274" h="141287">
                    <a:moveTo>
                      <a:pt x="0" y="79375"/>
                    </a:moveTo>
                    <a:lnTo>
                      <a:pt x="36512" y="0"/>
                    </a:lnTo>
                    <a:lnTo>
                      <a:pt x="85725" y="141287"/>
                    </a:lnTo>
                    <a:lnTo>
                      <a:pt x="138112" y="4762"/>
                    </a:lnTo>
                    <a:lnTo>
                      <a:pt x="179387" y="138112"/>
                    </a:lnTo>
                    <a:lnTo>
                      <a:pt x="228600" y="6350"/>
                    </a:lnTo>
                    <a:lnTo>
                      <a:pt x="266700" y="138112"/>
                    </a:lnTo>
                    <a:cubicBezTo>
                      <a:pt x="276754" y="113770"/>
                      <a:pt x="285220" y="98954"/>
                      <a:pt x="295274" y="7461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3F695980-9B34-E758-3A60-1CBD41627BE1}"/>
              </a:ext>
            </a:extLst>
          </p:cNvPr>
          <p:cNvGrpSpPr/>
          <p:nvPr/>
        </p:nvGrpSpPr>
        <p:grpSpPr>
          <a:xfrm>
            <a:off x="10718373" y="1885316"/>
            <a:ext cx="530276" cy="302939"/>
            <a:chOff x="11325121" y="1359337"/>
            <a:chExt cx="530276" cy="302939"/>
          </a:xfrm>
        </p:grpSpPr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9DB0B6F5-6E12-4C00-11C8-FB4CFA7E99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9903" y="1359337"/>
              <a:ext cx="302939" cy="302939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A1899FB3-19B4-FA19-63DE-711BB660D96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794980" y="1460007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FEA1CC9-4FB0-CD05-7FE4-23448051F1D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85539" y="1464747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786B7443-C356-7490-CF6F-6CC821BCD2B2}"/>
                </a:ext>
              </a:extLst>
            </p:cNvPr>
            <p:cNvSpPr/>
            <p:nvPr/>
          </p:nvSpPr>
          <p:spPr>
            <a:xfrm>
              <a:off x="11444536" y="1447352"/>
              <a:ext cx="295274" cy="141287"/>
            </a:xfrm>
            <a:custGeom>
              <a:avLst/>
              <a:gdLst>
                <a:gd name="connsiteX0" fmla="*/ 0 w 296862"/>
                <a:gd name="connsiteY0" fmla="*/ 79375 h 141287"/>
                <a:gd name="connsiteX1" fmla="*/ 46037 w 296862"/>
                <a:gd name="connsiteY1" fmla="*/ 0 h 141287"/>
                <a:gd name="connsiteX2" fmla="*/ 85725 w 296862"/>
                <a:gd name="connsiteY2" fmla="*/ 141287 h 141287"/>
                <a:gd name="connsiteX3" fmla="*/ 138112 w 296862"/>
                <a:gd name="connsiteY3" fmla="*/ 4762 h 141287"/>
                <a:gd name="connsiteX4" fmla="*/ 180975 w 296862"/>
                <a:gd name="connsiteY4" fmla="*/ 138112 h 141287"/>
                <a:gd name="connsiteX5" fmla="*/ 233362 w 296862"/>
                <a:gd name="connsiteY5" fmla="*/ 6350 h 141287"/>
                <a:gd name="connsiteX6" fmla="*/ 266700 w 296862"/>
                <a:gd name="connsiteY6" fmla="*/ 138112 h 141287"/>
                <a:gd name="connsiteX7" fmla="*/ 296862 w 296862"/>
                <a:gd name="connsiteY7" fmla="*/ 65087 h 141287"/>
                <a:gd name="connsiteX0" fmla="*/ 0 w 295274"/>
                <a:gd name="connsiteY0" fmla="*/ 79375 h 141287"/>
                <a:gd name="connsiteX1" fmla="*/ 46037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33362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33362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73037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79387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274" h="141287">
                  <a:moveTo>
                    <a:pt x="0" y="79375"/>
                  </a:moveTo>
                  <a:lnTo>
                    <a:pt x="36512" y="0"/>
                  </a:lnTo>
                  <a:lnTo>
                    <a:pt x="85725" y="141287"/>
                  </a:lnTo>
                  <a:lnTo>
                    <a:pt x="138112" y="4762"/>
                  </a:lnTo>
                  <a:lnTo>
                    <a:pt x="179387" y="138112"/>
                  </a:lnTo>
                  <a:lnTo>
                    <a:pt x="228600" y="6350"/>
                  </a:lnTo>
                  <a:lnTo>
                    <a:pt x="266700" y="138112"/>
                  </a:lnTo>
                  <a:cubicBezTo>
                    <a:pt x="276754" y="113770"/>
                    <a:pt x="285220" y="98954"/>
                    <a:pt x="295274" y="7461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4B5D31C9-7162-A89D-A45C-E063EFCBFB27}"/>
              </a:ext>
            </a:extLst>
          </p:cNvPr>
          <p:cNvSpPr txBox="1"/>
          <p:nvPr/>
        </p:nvSpPr>
        <p:spPr>
          <a:xfrm>
            <a:off x="10775255" y="1247527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US</a:t>
            </a:r>
            <a:endParaRPr lang="ko-KR" altLang="en-US" sz="10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C12EACA-D0B6-14DB-0E34-1D425F571A54}"/>
              </a:ext>
            </a:extLst>
          </p:cNvPr>
          <p:cNvSpPr txBox="1"/>
          <p:nvPr/>
        </p:nvSpPr>
        <p:spPr>
          <a:xfrm>
            <a:off x="11400873" y="1247527"/>
            <a:ext cx="3609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UK</a:t>
            </a:r>
            <a:endParaRPr lang="ko-KR" altLang="en-US" sz="10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42B4C96-5265-F1B7-5C3F-D69B187E61FF}"/>
              </a:ext>
            </a:extLst>
          </p:cNvPr>
          <p:cNvSpPr txBox="1"/>
          <p:nvPr/>
        </p:nvSpPr>
        <p:spPr>
          <a:xfrm>
            <a:off x="9894492" y="140787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/>
              <a:t>포텐셔미터</a:t>
            </a:r>
            <a:endParaRPr lang="ko-KR" altLang="en-US" sz="1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B609EBF-E477-320F-6468-70057CD796CA}"/>
              </a:ext>
            </a:extLst>
          </p:cNvPr>
          <p:cNvSpPr txBox="1"/>
          <p:nvPr/>
        </p:nvSpPr>
        <p:spPr>
          <a:xfrm>
            <a:off x="9872050" y="192543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가감 저항기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3BABE9D-9DBE-FDCA-D90F-1D4A46757A6C}"/>
              </a:ext>
            </a:extLst>
          </p:cNvPr>
          <p:cNvSpPr txBox="1"/>
          <p:nvPr/>
        </p:nvSpPr>
        <p:spPr>
          <a:xfrm>
            <a:off x="10022731" y="2411184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/>
              <a:t>트리머</a:t>
            </a:r>
            <a:endParaRPr lang="ko-KR" altLang="en-US" sz="1000" b="1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3C8A5503-123D-2A2B-F893-503EF8804665}"/>
              </a:ext>
            </a:extLst>
          </p:cNvPr>
          <p:cNvGrpSpPr/>
          <p:nvPr/>
        </p:nvGrpSpPr>
        <p:grpSpPr>
          <a:xfrm>
            <a:off x="10718373" y="2380932"/>
            <a:ext cx="530276" cy="302939"/>
            <a:chOff x="11325121" y="1359337"/>
            <a:chExt cx="530276" cy="302939"/>
          </a:xfrm>
        </p:grpSpPr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BA6BCD9E-293F-3B84-867D-CC5DD2069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9903" y="1359337"/>
              <a:ext cx="302939" cy="302939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005B882B-878D-F5D4-86EF-90A48654DCA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794980" y="1460007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5399F173-2485-8E0E-F772-7FEA143A1A3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85539" y="1464747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A60741C5-42B4-2F1C-2250-1F4ED6B69959}"/>
                </a:ext>
              </a:extLst>
            </p:cNvPr>
            <p:cNvSpPr/>
            <p:nvPr/>
          </p:nvSpPr>
          <p:spPr>
            <a:xfrm>
              <a:off x="11444536" y="1447352"/>
              <a:ext cx="295274" cy="141287"/>
            </a:xfrm>
            <a:custGeom>
              <a:avLst/>
              <a:gdLst>
                <a:gd name="connsiteX0" fmla="*/ 0 w 296862"/>
                <a:gd name="connsiteY0" fmla="*/ 79375 h 141287"/>
                <a:gd name="connsiteX1" fmla="*/ 46037 w 296862"/>
                <a:gd name="connsiteY1" fmla="*/ 0 h 141287"/>
                <a:gd name="connsiteX2" fmla="*/ 85725 w 296862"/>
                <a:gd name="connsiteY2" fmla="*/ 141287 h 141287"/>
                <a:gd name="connsiteX3" fmla="*/ 138112 w 296862"/>
                <a:gd name="connsiteY3" fmla="*/ 4762 h 141287"/>
                <a:gd name="connsiteX4" fmla="*/ 180975 w 296862"/>
                <a:gd name="connsiteY4" fmla="*/ 138112 h 141287"/>
                <a:gd name="connsiteX5" fmla="*/ 233362 w 296862"/>
                <a:gd name="connsiteY5" fmla="*/ 6350 h 141287"/>
                <a:gd name="connsiteX6" fmla="*/ 266700 w 296862"/>
                <a:gd name="connsiteY6" fmla="*/ 138112 h 141287"/>
                <a:gd name="connsiteX7" fmla="*/ 296862 w 296862"/>
                <a:gd name="connsiteY7" fmla="*/ 65087 h 141287"/>
                <a:gd name="connsiteX0" fmla="*/ 0 w 295274"/>
                <a:gd name="connsiteY0" fmla="*/ 79375 h 141287"/>
                <a:gd name="connsiteX1" fmla="*/ 46037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33362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33362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73037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79387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274" h="141287">
                  <a:moveTo>
                    <a:pt x="0" y="79375"/>
                  </a:moveTo>
                  <a:lnTo>
                    <a:pt x="36512" y="0"/>
                  </a:lnTo>
                  <a:lnTo>
                    <a:pt x="85725" y="141287"/>
                  </a:lnTo>
                  <a:lnTo>
                    <a:pt x="138112" y="4762"/>
                  </a:lnTo>
                  <a:lnTo>
                    <a:pt x="179387" y="138112"/>
                  </a:lnTo>
                  <a:lnTo>
                    <a:pt x="228600" y="6350"/>
                  </a:lnTo>
                  <a:lnTo>
                    <a:pt x="266700" y="138112"/>
                  </a:lnTo>
                  <a:cubicBezTo>
                    <a:pt x="276754" y="113770"/>
                    <a:pt x="285220" y="98954"/>
                    <a:pt x="295274" y="7461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7E2FA1D-A8D5-C0CA-E447-EE7577CECC36}"/>
              </a:ext>
            </a:extLst>
          </p:cNvPr>
          <p:cNvGrpSpPr/>
          <p:nvPr/>
        </p:nvGrpSpPr>
        <p:grpSpPr>
          <a:xfrm>
            <a:off x="11309067" y="2362515"/>
            <a:ext cx="527100" cy="302939"/>
            <a:chOff x="11309067" y="1865114"/>
            <a:chExt cx="527100" cy="302939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D6844324-DDA5-05A8-FFFB-133F4BB35DD1}"/>
                </a:ext>
              </a:extLst>
            </p:cNvPr>
            <p:cNvGrpSpPr/>
            <p:nvPr/>
          </p:nvGrpSpPr>
          <p:grpSpPr>
            <a:xfrm>
              <a:off x="11309067" y="1970873"/>
              <a:ext cx="527100" cy="140207"/>
              <a:chOff x="10954985" y="2173058"/>
              <a:chExt cx="527100" cy="140207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9F4C402A-DAE6-10CB-A4B6-B6FBF027841F}"/>
                  </a:ext>
                </a:extLst>
              </p:cNvPr>
              <p:cNvSpPr/>
              <p:nvPr/>
            </p:nvSpPr>
            <p:spPr>
              <a:xfrm rot="5400000">
                <a:off x="11148432" y="2100447"/>
                <a:ext cx="140207" cy="285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A95E53E7-C996-ABC5-EAB4-0FBF3512363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421668" y="2181730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29602BAF-ADD3-C908-E03B-8002355A43C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015403" y="2186470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70747E83-7BAE-99AD-E368-2A320B7B75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9903" y="1865114"/>
              <a:ext cx="302939" cy="302939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1A6A175-7412-9309-FEA3-7E6A67730D0F}"/>
              </a:ext>
            </a:extLst>
          </p:cNvPr>
          <p:cNvCxnSpPr>
            <a:cxnSpLocks/>
          </p:cNvCxnSpPr>
          <p:nvPr/>
        </p:nvCxnSpPr>
        <p:spPr>
          <a:xfrm flipH="1" flipV="1">
            <a:off x="11684172" y="2313845"/>
            <a:ext cx="97339" cy="9733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0FADBD6A-6641-38CE-A3F9-24172399FC37}"/>
              </a:ext>
            </a:extLst>
          </p:cNvPr>
          <p:cNvCxnSpPr>
            <a:cxnSpLocks/>
          </p:cNvCxnSpPr>
          <p:nvPr/>
        </p:nvCxnSpPr>
        <p:spPr>
          <a:xfrm flipH="1" flipV="1">
            <a:off x="11076361" y="2334438"/>
            <a:ext cx="97339" cy="9733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2CAF471F-B42D-1C83-E11F-B277AB13B168}"/>
              </a:ext>
            </a:extLst>
          </p:cNvPr>
          <p:cNvGrpSpPr/>
          <p:nvPr/>
        </p:nvGrpSpPr>
        <p:grpSpPr>
          <a:xfrm>
            <a:off x="9951977" y="3004675"/>
            <a:ext cx="1832894" cy="2156534"/>
            <a:chOff x="6638403" y="1509083"/>
            <a:chExt cx="1832894" cy="2156534"/>
          </a:xfrm>
        </p:grpSpPr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69FE9D3F-0846-0582-DCE7-854B851C5A95}"/>
                </a:ext>
              </a:extLst>
            </p:cNvPr>
            <p:cNvSpPr/>
            <p:nvPr/>
          </p:nvSpPr>
          <p:spPr>
            <a:xfrm rot="12821247">
              <a:off x="6638403" y="1509083"/>
              <a:ext cx="1800115" cy="1800007"/>
            </a:xfrm>
            <a:custGeom>
              <a:avLst/>
              <a:gdLst>
                <a:gd name="connsiteX0" fmla="*/ 900041 w 1800115"/>
                <a:gd name="connsiteY0" fmla="*/ 0 h 1800007"/>
                <a:gd name="connsiteX1" fmla="*/ 1764331 w 1800115"/>
                <a:gd name="connsiteY1" fmla="*/ 648996 h 1800007"/>
                <a:gd name="connsiteX2" fmla="*/ 1382131 w 1800115"/>
                <a:gd name="connsiteY2" fmla="*/ 1659993 h 1800007"/>
                <a:gd name="connsiteX3" fmla="*/ 304655 w 1800115"/>
                <a:gd name="connsiteY3" fmla="*/ 1574919 h 1800007"/>
                <a:gd name="connsiteX4" fmla="*/ 33952 w 1800115"/>
                <a:gd name="connsiteY4" fmla="*/ 655078 h 1800007"/>
                <a:gd name="connsiteX5" fmla="*/ 76734 w 1800115"/>
                <a:gd name="connsiteY5" fmla="*/ 540823 h 1800007"/>
                <a:gd name="connsiteX6" fmla="*/ 244199 w 1800115"/>
                <a:gd name="connsiteY6" fmla="*/ 622683 h 1800007"/>
                <a:gd name="connsiteX7" fmla="*/ 234064 w 1800115"/>
                <a:gd name="connsiteY7" fmla="*/ 641357 h 1800007"/>
                <a:gd name="connsiteX8" fmla="*/ 177264 w 1800115"/>
                <a:gd name="connsiteY8" fmla="*/ 922694 h 1800007"/>
                <a:gd name="connsiteX9" fmla="*/ 900041 w 1800115"/>
                <a:gd name="connsiteY9" fmla="*/ 1645471 h 1800007"/>
                <a:gd name="connsiteX10" fmla="*/ 1622818 w 1800115"/>
                <a:gd name="connsiteY10" fmla="*/ 922694 h 1800007"/>
                <a:gd name="connsiteX11" fmla="*/ 900041 w 1800115"/>
                <a:gd name="connsiteY11" fmla="*/ 199917 h 1800007"/>
                <a:gd name="connsiteX12" fmla="*/ 893876 w 1800115"/>
                <a:gd name="connsiteY12" fmla="*/ 200539 h 1800007"/>
                <a:gd name="connsiteX13" fmla="*/ 893876 w 1800115"/>
                <a:gd name="connsiteY13" fmla="*/ 3911 h 180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00115" h="1800007">
                  <a:moveTo>
                    <a:pt x="900041" y="0"/>
                  </a:moveTo>
                  <a:cubicBezTo>
                    <a:pt x="1300425" y="0"/>
                    <a:pt x="1652666" y="264498"/>
                    <a:pt x="1764331" y="648996"/>
                  </a:cubicBezTo>
                  <a:cubicBezTo>
                    <a:pt x="1875996" y="1033494"/>
                    <a:pt x="1720230" y="1445525"/>
                    <a:pt x="1382131" y="1659993"/>
                  </a:cubicBezTo>
                  <a:cubicBezTo>
                    <a:pt x="1044032" y="1874461"/>
                    <a:pt x="604907" y="1839789"/>
                    <a:pt x="304655" y="1574919"/>
                  </a:cubicBezTo>
                  <a:cubicBezTo>
                    <a:pt x="41935" y="1343158"/>
                    <a:pt x="-59179" y="983919"/>
                    <a:pt x="33952" y="655078"/>
                  </a:cubicBezTo>
                  <a:lnTo>
                    <a:pt x="76734" y="540823"/>
                  </a:lnTo>
                  <a:lnTo>
                    <a:pt x="244199" y="622683"/>
                  </a:lnTo>
                  <a:lnTo>
                    <a:pt x="234064" y="641357"/>
                  </a:lnTo>
                  <a:cubicBezTo>
                    <a:pt x="197489" y="727828"/>
                    <a:pt x="177264" y="822899"/>
                    <a:pt x="177264" y="922694"/>
                  </a:cubicBezTo>
                  <a:cubicBezTo>
                    <a:pt x="177264" y="1321873"/>
                    <a:pt x="500862" y="1645471"/>
                    <a:pt x="900041" y="1645471"/>
                  </a:cubicBezTo>
                  <a:cubicBezTo>
                    <a:pt x="1299220" y="1645471"/>
                    <a:pt x="1622818" y="1321873"/>
                    <a:pt x="1622818" y="922694"/>
                  </a:cubicBezTo>
                  <a:cubicBezTo>
                    <a:pt x="1622818" y="523515"/>
                    <a:pt x="1299220" y="199917"/>
                    <a:pt x="900041" y="199917"/>
                  </a:cubicBezTo>
                  <a:lnTo>
                    <a:pt x="893876" y="200539"/>
                  </a:lnTo>
                  <a:lnTo>
                    <a:pt x="893876" y="391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C018CF88-F4FA-CDD4-1B92-3E33BAC7A6DF}"/>
                </a:ext>
              </a:extLst>
            </p:cNvPr>
            <p:cNvSpPr/>
            <p:nvPr/>
          </p:nvSpPr>
          <p:spPr>
            <a:xfrm>
              <a:off x="7449084" y="32490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924D1812-BA37-A1A5-DAFD-07EA6556ECAB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>
              <a:off x="7930365" y="3003618"/>
              <a:ext cx="150010" cy="2666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C9558358-3842-D891-1B84-46A46F5B89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3937" y="2995349"/>
              <a:ext cx="196955" cy="2987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DB1D65D7-CE9D-8653-99E5-8C5564A77CFB}"/>
                </a:ext>
              </a:extLst>
            </p:cNvPr>
            <p:cNvCxnSpPr>
              <a:cxnSpLocks/>
              <a:endCxn id="127" idx="0"/>
            </p:cNvCxnSpPr>
            <p:nvPr/>
          </p:nvCxnSpPr>
          <p:spPr>
            <a:xfrm>
              <a:off x="7539084" y="2452514"/>
              <a:ext cx="0" cy="7964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157A8655-4B73-0D43-3537-5BD1C02908E4}"/>
                </a:ext>
              </a:extLst>
            </p:cNvPr>
            <p:cNvSpPr/>
            <p:nvPr/>
          </p:nvSpPr>
          <p:spPr>
            <a:xfrm rot="4500000">
              <a:off x="7021029" y="1902142"/>
              <a:ext cx="548858" cy="1068952"/>
            </a:xfrm>
            <a:custGeom>
              <a:avLst/>
              <a:gdLst>
                <a:gd name="connsiteX0" fmla="*/ 187960 w 370840"/>
                <a:gd name="connsiteY0" fmla="*/ 0 h 797560"/>
                <a:gd name="connsiteX1" fmla="*/ 0 w 370840"/>
                <a:gd name="connsiteY1" fmla="*/ 142240 h 797560"/>
                <a:gd name="connsiteX2" fmla="*/ 167640 w 370840"/>
                <a:gd name="connsiteY2" fmla="*/ 797560 h 797560"/>
                <a:gd name="connsiteX3" fmla="*/ 370840 w 370840"/>
                <a:gd name="connsiteY3" fmla="*/ 147320 h 797560"/>
                <a:gd name="connsiteX4" fmla="*/ 187960 w 370840"/>
                <a:gd name="connsiteY4" fmla="*/ 0 h 797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840" h="797560">
                  <a:moveTo>
                    <a:pt x="187960" y="0"/>
                  </a:moveTo>
                  <a:lnTo>
                    <a:pt x="0" y="142240"/>
                  </a:lnTo>
                  <a:lnTo>
                    <a:pt x="167640" y="797560"/>
                  </a:lnTo>
                  <a:lnTo>
                    <a:pt x="370840" y="147320"/>
                  </a:lnTo>
                  <a:lnTo>
                    <a:pt x="18796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C11DA9CC-C24C-F9A2-0050-87C8FAFC7C39}"/>
                </a:ext>
              </a:extLst>
            </p:cNvPr>
            <p:cNvSpPr/>
            <p:nvPr/>
          </p:nvSpPr>
          <p:spPr>
            <a:xfrm>
              <a:off x="7449084" y="2272514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969F13C6-5884-9890-D5ED-11FD50AB5DB2}"/>
                </a:ext>
              </a:extLst>
            </p:cNvPr>
            <p:cNvSpPr/>
            <p:nvPr/>
          </p:nvSpPr>
          <p:spPr>
            <a:xfrm>
              <a:off x="6745144" y="2523899"/>
              <a:ext cx="45720" cy="457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97DBDFC6-CD0A-E3AB-720D-44F29C7EA446}"/>
                </a:ext>
              </a:extLst>
            </p:cNvPr>
            <p:cNvSpPr/>
            <p:nvPr/>
          </p:nvSpPr>
          <p:spPr>
            <a:xfrm>
              <a:off x="6870338" y="324900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A26C7C01-0ECC-D854-06D7-8C590EEC8F63}"/>
                </a:ext>
              </a:extLst>
            </p:cNvPr>
            <p:cNvSpPr/>
            <p:nvPr/>
          </p:nvSpPr>
          <p:spPr>
            <a:xfrm>
              <a:off x="8027829" y="3249000"/>
              <a:ext cx="180000" cy="1800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3FFA2092-A649-62D2-62E9-5050EE343973}"/>
                </a:ext>
              </a:extLst>
            </p:cNvPr>
            <p:cNvSpPr/>
            <p:nvPr/>
          </p:nvSpPr>
          <p:spPr>
            <a:xfrm>
              <a:off x="6754069" y="1569518"/>
              <a:ext cx="1595088" cy="1651201"/>
            </a:xfrm>
            <a:custGeom>
              <a:avLst/>
              <a:gdLst>
                <a:gd name="connsiteX0" fmla="*/ 695990 w 1269754"/>
                <a:gd name="connsiteY0" fmla="*/ 1616430 h 1718864"/>
                <a:gd name="connsiteX1" fmla="*/ 741710 w 1269754"/>
                <a:gd name="connsiteY1" fmla="*/ 798550 h 1718864"/>
                <a:gd name="connsiteX2" fmla="*/ 30 w 1269754"/>
                <a:gd name="connsiteY2" fmla="*/ 981430 h 1718864"/>
                <a:gd name="connsiteX3" fmla="*/ 772190 w 1269754"/>
                <a:gd name="connsiteY3" fmla="*/ 6070 h 1718864"/>
                <a:gd name="connsiteX4" fmla="*/ 1198910 w 1269754"/>
                <a:gd name="connsiteY4" fmla="*/ 1519910 h 1718864"/>
                <a:gd name="connsiteX5" fmla="*/ 1264950 w 1269754"/>
                <a:gd name="connsiteY5" fmla="*/ 1657070 h 1718864"/>
                <a:gd name="connsiteX0" fmla="*/ 695990 w 1269754"/>
                <a:gd name="connsiteY0" fmla="*/ 1610444 h 1712878"/>
                <a:gd name="connsiteX1" fmla="*/ 741710 w 1269754"/>
                <a:gd name="connsiteY1" fmla="*/ 792564 h 1712878"/>
                <a:gd name="connsiteX2" fmla="*/ 30 w 1269754"/>
                <a:gd name="connsiteY2" fmla="*/ 975444 h 1712878"/>
                <a:gd name="connsiteX3" fmla="*/ 772190 w 1269754"/>
                <a:gd name="connsiteY3" fmla="*/ 84 h 1712878"/>
                <a:gd name="connsiteX4" fmla="*/ 1198910 w 1269754"/>
                <a:gd name="connsiteY4" fmla="*/ 1513924 h 1712878"/>
                <a:gd name="connsiteX5" fmla="*/ 1264950 w 1269754"/>
                <a:gd name="connsiteY5" fmla="*/ 1651084 h 1712878"/>
                <a:gd name="connsiteX0" fmla="*/ 695990 w 1576542"/>
                <a:gd name="connsiteY0" fmla="*/ 1610461 h 1712895"/>
                <a:gd name="connsiteX1" fmla="*/ 741710 w 1576542"/>
                <a:gd name="connsiteY1" fmla="*/ 792581 h 1712895"/>
                <a:gd name="connsiteX2" fmla="*/ 30 w 1576542"/>
                <a:gd name="connsiteY2" fmla="*/ 975461 h 1712895"/>
                <a:gd name="connsiteX3" fmla="*/ 772190 w 1576542"/>
                <a:gd name="connsiteY3" fmla="*/ 101 h 1712895"/>
                <a:gd name="connsiteX4" fmla="*/ 1198910 w 1576542"/>
                <a:gd name="connsiteY4" fmla="*/ 1513941 h 1712895"/>
                <a:gd name="connsiteX5" fmla="*/ 1264950 w 1576542"/>
                <a:gd name="connsiteY5" fmla="*/ 1651101 h 1712895"/>
                <a:gd name="connsiteX0" fmla="*/ 695990 w 1565440"/>
                <a:gd name="connsiteY0" fmla="*/ 1610394 h 1712828"/>
                <a:gd name="connsiteX1" fmla="*/ 741710 w 1565440"/>
                <a:gd name="connsiteY1" fmla="*/ 792514 h 1712828"/>
                <a:gd name="connsiteX2" fmla="*/ 30 w 1565440"/>
                <a:gd name="connsiteY2" fmla="*/ 975394 h 1712828"/>
                <a:gd name="connsiteX3" fmla="*/ 772190 w 1565440"/>
                <a:gd name="connsiteY3" fmla="*/ 34 h 1712828"/>
                <a:gd name="connsiteX4" fmla="*/ 1198910 w 1565440"/>
                <a:gd name="connsiteY4" fmla="*/ 1513874 h 1712828"/>
                <a:gd name="connsiteX5" fmla="*/ 1264950 w 1565440"/>
                <a:gd name="connsiteY5" fmla="*/ 1651034 h 1712828"/>
                <a:gd name="connsiteX0" fmla="*/ 725081 w 1594531"/>
                <a:gd name="connsiteY0" fmla="*/ 1610394 h 1712828"/>
                <a:gd name="connsiteX1" fmla="*/ 770801 w 1594531"/>
                <a:gd name="connsiteY1" fmla="*/ 792514 h 1712828"/>
                <a:gd name="connsiteX2" fmla="*/ 29121 w 1594531"/>
                <a:gd name="connsiteY2" fmla="*/ 975394 h 1712828"/>
                <a:gd name="connsiteX3" fmla="*/ 801281 w 1594531"/>
                <a:gd name="connsiteY3" fmla="*/ 34 h 1712828"/>
                <a:gd name="connsiteX4" fmla="*/ 1228001 w 1594531"/>
                <a:gd name="connsiteY4" fmla="*/ 1513874 h 1712828"/>
                <a:gd name="connsiteX5" fmla="*/ 1294041 w 1594531"/>
                <a:gd name="connsiteY5" fmla="*/ 1651034 h 1712828"/>
                <a:gd name="connsiteX0" fmla="*/ 718611 w 1568155"/>
                <a:gd name="connsiteY0" fmla="*/ 1610564 h 1712998"/>
                <a:gd name="connsiteX1" fmla="*/ 764331 w 1568155"/>
                <a:gd name="connsiteY1" fmla="*/ 792684 h 1712998"/>
                <a:gd name="connsiteX2" fmla="*/ 22651 w 1568155"/>
                <a:gd name="connsiteY2" fmla="*/ 975564 h 1712998"/>
                <a:gd name="connsiteX3" fmla="*/ 794811 w 1568155"/>
                <a:gd name="connsiteY3" fmla="*/ 204 h 1712998"/>
                <a:gd name="connsiteX4" fmla="*/ 1221531 w 1568155"/>
                <a:gd name="connsiteY4" fmla="*/ 1514044 h 1712998"/>
                <a:gd name="connsiteX5" fmla="*/ 1287571 w 1568155"/>
                <a:gd name="connsiteY5" fmla="*/ 1651204 h 1712998"/>
                <a:gd name="connsiteX0" fmla="*/ 718611 w 1608562"/>
                <a:gd name="connsiteY0" fmla="*/ 1610557 h 1712991"/>
                <a:gd name="connsiteX1" fmla="*/ 764331 w 1608562"/>
                <a:gd name="connsiteY1" fmla="*/ 792677 h 1712991"/>
                <a:gd name="connsiteX2" fmla="*/ 22651 w 1608562"/>
                <a:gd name="connsiteY2" fmla="*/ 975557 h 1712991"/>
                <a:gd name="connsiteX3" fmla="*/ 794811 w 1608562"/>
                <a:gd name="connsiteY3" fmla="*/ 197 h 1712991"/>
                <a:gd name="connsiteX4" fmla="*/ 1221531 w 1608562"/>
                <a:gd name="connsiteY4" fmla="*/ 1514037 h 1712991"/>
                <a:gd name="connsiteX5" fmla="*/ 1287571 w 1608562"/>
                <a:gd name="connsiteY5" fmla="*/ 1651197 h 1712991"/>
                <a:gd name="connsiteX0" fmla="*/ 718611 w 1595088"/>
                <a:gd name="connsiteY0" fmla="*/ 1610561 h 1712995"/>
                <a:gd name="connsiteX1" fmla="*/ 764331 w 1595088"/>
                <a:gd name="connsiteY1" fmla="*/ 792681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64331 w 1595088"/>
                <a:gd name="connsiteY1" fmla="*/ 792681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64331 w 1595088"/>
                <a:gd name="connsiteY1" fmla="*/ 792681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64331 w 1595088"/>
                <a:gd name="connsiteY1" fmla="*/ 792681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64331 w 1595088"/>
                <a:gd name="connsiteY1" fmla="*/ 792681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807511 w 1595088"/>
                <a:gd name="connsiteY0" fmla="*/ 1613736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807511 w 1595088"/>
                <a:gd name="connsiteY0" fmla="*/ 1613736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807511 w 1595088"/>
                <a:gd name="connsiteY0" fmla="*/ 1613736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807511 w 1595088"/>
                <a:gd name="connsiteY0" fmla="*/ 1613736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807511 w 1595088"/>
                <a:gd name="connsiteY0" fmla="*/ 1613736 h 1668546"/>
                <a:gd name="connsiteX1" fmla="*/ 783381 w 1595088"/>
                <a:gd name="connsiteY1" fmla="*/ 789506 h 1668546"/>
                <a:gd name="connsiteX2" fmla="*/ 22651 w 1595088"/>
                <a:gd name="connsiteY2" fmla="*/ 975561 h 1668546"/>
                <a:gd name="connsiteX3" fmla="*/ 794811 w 1595088"/>
                <a:gd name="connsiteY3" fmla="*/ 201 h 1668546"/>
                <a:gd name="connsiteX4" fmla="*/ 1221531 w 1595088"/>
                <a:gd name="connsiteY4" fmla="*/ 1514041 h 1668546"/>
                <a:gd name="connsiteX5" fmla="*/ 1287571 w 1595088"/>
                <a:gd name="connsiteY5" fmla="*/ 1651201 h 1668546"/>
                <a:gd name="connsiteX0" fmla="*/ 807511 w 1595088"/>
                <a:gd name="connsiteY0" fmla="*/ 1613736 h 1668546"/>
                <a:gd name="connsiteX1" fmla="*/ 783381 w 1595088"/>
                <a:gd name="connsiteY1" fmla="*/ 789506 h 1668546"/>
                <a:gd name="connsiteX2" fmla="*/ 22651 w 1595088"/>
                <a:gd name="connsiteY2" fmla="*/ 975561 h 1668546"/>
                <a:gd name="connsiteX3" fmla="*/ 794811 w 1595088"/>
                <a:gd name="connsiteY3" fmla="*/ 201 h 1668546"/>
                <a:gd name="connsiteX4" fmla="*/ 1221531 w 1595088"/>
                <a:gd name="connsiteY4" fmla="*/ 1514041 h 1668546"/>
                <a:gd name="connsiteX5" fmla="*/ 1287571 w 1595088"/>
                <a:gd name="connsiteY5" fmla="*/ 1651201 h 1668546"/>
                <a:gd name="connsiteX0" fmla="*/ 807511 w 1595088"/>
                <a:gd name="connsiteY0" fmla="*/ 1613736 h 1651201"/>
                <a:gd name="connsiteX1" fmla="*/ 783381 w 1595088"/>
                <a:gd name="connsiteY1" fmla="*/ 789506 h 1651201"/>
                <a:gd name="connsiteX2" fmla="*/ 22651 w 1595088"/>
                <a:gd name="connsiteY2" fmla="*/ 975561 h 1651201"/>
                <a:gd name="connsiteX3" fmla="*/ 794811 w 1595088"/>
                <a:gd name="connsiteY3" fmla="*/ 201 h 1651201"/>
                <a:gd name="connsiteX4" fmla="*/ 1221531 w 1595088"/>
                <a:gd name="connsiteY4" fmla="*/ 1514041 h 1651201"/>
                <a:gd name="connsiteX5" fmla="*/ 1287571 w 1595088"/>
                <a:gd name="connsiteY5" fmla="*/ 1651201 h 165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5088" h="1651201">
                  <a:moveTo>
                    <a:pt x="807511" y="1613736"/>
                  </a:moveTo>
                  <a:cubicBezTo>
                    <a:pt x="805817" y="1286287"/>
                    <a:pt x="810474" y="1022339"/>
                    <a:pt x="783381" y="789506"/>
                  </a:cubicBezTo>
                  <a:cubicBezTo>
                    <a:pt x="483238" y="858298"/>
                    <a:pt x="397936" y="875231"/>
                    <a:pt x="22651" y="975561"/>
                  </a:cubicBezTo>
                  <a:cubicBezTo>
                    <a:pt x="-63709" y="726641"/>
                    <a:pt x="76838" y="17134"/>
                    <a:pt x="794811" y="201"/>
                  </a:cubicBezTo>
                  <a:cubicBezTo>
                    <a:pt x="1512784" y="-16732"/>
                    <a:pt x="1947124" y="1035674"/>
                    <a:pt x="1221531" y="1514041"/>
                  </a:cubicBezTo>
                  <a:cubicBezTo>
                    <a:pt x="1240158" y="1581775"/>
                    <a:pt x="1257514" y="1602729"/>
                    <a:pt x="1287571" y="1651201"/>
                  </a:cubicBezTo>
                </a:path>
              </a:pathLst>
            </a:custGeom>
            <a:noFill/>
            <a:ln>
              <a:solidFill>
                <a:srgbClr val="FFFF00"/>
              </a:solidFill>
            </a:ln>
            <a:effectLst>
              <a:glow rad="25400">
                <a:schemeClr val="tx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D2C41401-45E3-96CC-D2A9-44AC4678DB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6876" y="1780865"/>
              <a:ext cx="294549" cy="70101"/>
            </a:xfrm>
            <a:prstGeom prst="line">
              <a:avLst/>
            </a:prstGeom>
            <a:noFill/>
            <a:ln>
              <a:solidFill>
                <a:srgbClr val="FFFF00"/>
              </a:solidFill>
              <a:tailEnd type="triangle"/>
            </a:ln>
            <a:effectLst>
              <a:glow rad="25400">
                <a:schemeClr val="tx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FEBA5C-73C9-3BFB-7E82-0918E83972B9}"/>
                </a:ext>
              </a:extLst>
            </p:cNvPr>
            <p:cNvSpPr txBox="1"/>
            <p:nvPr/>
          </p:nvSpPr>
          <p:spPr>
            <a:xfrm>
              <a:off x="6650447" y="3419396"/>
              <a:ext cx="5838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Anode</a:t>
              </a:r>
              <a:endParaRPr lang="ko-KR" altLang="en-US" sz="10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06EA762-4A1F-DDA7-C6B2-3ED535BD15ED}"/>
                </a:ext>
              </a:extLst>
            </p:cNvPr>
            <p:cNvSpPr txBox="1"/>
            <p:nvPr/>
          </p:nvSpPr>
          <p:spPr>
            <a:xfrm>
              <a:off x="7776876" y="3419396"/>
              <a:ext cx="6944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Cathode</a:t>
              </a:r>
              <a:endParaRPr lang="ko-KR" altLang="en-US" sz="10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904A57B1-95A4-8235-A1B8-CEC767ACEFEA}"/>
                </a:ext>
              </a:extLst>
            </p:cNvPr>
            <p:cNvSpPr txBox="1"/>
            <p:nvPr/>
          </p:nvSpPr>
          <p:spPr>
            <a:xfrm>
              <a:off x="7192519" y="3419396"/>
              <a:ext cx="7056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Measure</a:t>
              </a:r>
              <a:endParaRPr lang="ko-KR" altLang="en-US" sz="1000" b="1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2AA8E9D-6CDB-F04D-4B47-DD70B0EAA921}"/>
                </a:ext>
              </a:extLst>
            </p:cNvPr>
            <p:cNvSpPr txBox="1"/>
            <p:nvPr/>
          </p:nvSpPr>
          <p:spPr>
            <a:xfrm>
              <a:off x="7393720" y="1761888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저항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51130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AC-AC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변압기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(AC-AC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Transformer)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421195"/>
              </p:ext>
            </p:extLst>
          </p:nvPr>
        </p:nvGraphicFramePr>
        <p:xfrm>
          <a:off x="90304" y="872351"/>
          <a:ext cx="12011392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AC-AC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변압기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(AC-AC Transformer)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변압기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입력받아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하나 이상의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전압값으로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변환하는 장치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변압기 입력은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항상 왼쪽으로 가정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왼쪽 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오른쪽 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구성요소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작동원리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교류 전류가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코일을 통해 흐르면 얇은 판을 여러 겹 붙여 만든 코어에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자속이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유도되고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자속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변화는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코일에 전류 유도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상호유도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[Mutual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Induction])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부하를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코일과 연결하면 부하와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코일의 전기적 연결이 없어도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코일의 전류를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끌어감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이상적으로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전압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=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권선 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권선 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이상적인 손실 없는 변압기는 입력 전력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(VI)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출력 전력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(VI)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같음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강압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(Step-down)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변압기는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권선 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권선 수보다 많고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승압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(Step-up)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변압기는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권선 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권선 수보다 적음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변압기에 부하가 없으면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코일은 인덕터가 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리액턴스로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인해 전류가 흐르지 않음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 플러그를 빼놓거나 부하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미연결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시 전기를 거의 소모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강자성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(Ferromagnetic)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코어는 철보다 투자율이 높은 실리콘강으로 제작함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맴돌이 전류로 인한 손실을 줄이기 위해 얇은 판을 여러 장 겹쳐 코어를 구성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맴돌이 전류는 각 판 안에서만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머뭄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각 판은 절연체로 코팅됨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전압은 자기 포화를 발생시키기 때문에 교류 전류로 작동시켜야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모양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셸 코어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(shell core)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폐쇄된 사각형 모양이며 효율이 높지만 제조 비용이 가장 많이 듦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형태의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E-I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모양의 코어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가장 널리 쓰임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모양 판을 겹치고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아래 위 두 변에 코일을 감거나 가운데 변을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동축으로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감고 직선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모양의 판으로 개방 부분을 막아 자기 회로 형성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(Tap)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코일이나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코일의 중간 접점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코일의 탭은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권선 수 감소와 출력 전압 증가시킴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코일의 탭은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권선 수 감소와 출력 전압 감소시킴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Ex) 230VAC/115VAC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공용 전원 어댑터는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쌍접점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스위치를 이용해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230VAC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걸거나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탭을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이용해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115VAC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입력할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코일에 탭을 추가하는 비용은 상대적으로 저렴하여 대다수 변압기는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 이상의 출력 제공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출력 제공을 위해 독립된 코일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개를 이용하기도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코일에 점을 찍어 코일의 시작점 표시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코일의 점이 같은 위치에 있을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입력과 출력은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180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도 위상차가 발생해 신호가 반전됨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중간에 탭을 저지하면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코일의 두 출력 신호는 서로 위상이 반대가 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점쪽은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신호 반전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점 반대편은 신호 반전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코일의 점이 반대 위치에 있을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입력과 출력은 같은 위상을 가져 신호가 반전되지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095E293-FA15-39E4-4785-2D89BC80FBA2}"/>
              </a:ext>
            </a:extLst>
          </p:cNvPr>
          <p:cNvGrpSpPr/>
          <p:nvPr/>
        </p:nvGrpSpPr>
        <p:grpSpPr>
          <a:xfrm>
            <a:off x="9762067" y="987560"/>
            <a:ext cx="2228850" cy="727004"/>
            <a:chOff x="228600" y="1656427"/>
            <a:chExt cx="2228850" cy="72700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C474098-79C3-DD55-4674-25112CAD4412}"/>
                </a:ext>
              </a:extLst>
            </p:cNvPr>
            <p:cNvSpPr/>
            <p:nvPr/>
          </p:nvSpPr>
          <p:spPr>
            <a:xfrm>
              <a:off x="228601" y="1834075"/>
              <a:ext cx="2228849" cy="5493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55E2C6-E6E7-7EE7-BA19-6BEC135FE964}"/>
                </a:ext>
              </a:extLst>
            </p:cNvPr>
            <p:cNvSpPr/>
            <p:nvPr/>
          </p:nvSpPr>
          <p:spPr>
            <a:xfrm>
              <a:off x="228600" y="1656427"/>
              <a:ext cx="2228847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576E6D8-0A4C-F316-0FC4-8BC15CE3B48B}"/>
                </a:ext>
              </a:extLst>
            </p:cNvPr>
            <p:cNvGrpSpPr/>
            <p:nvPr/>
          </p:nvGrpSpPr>
          <p:grpSpPr>
            <a:xfrm>
              <a:off x="1139052" y="1890476"/>
              <a:ext cx="71868" cy="381300"/>
              <a:chOff x="453865" y="2303972"/>
              <a:chExt cx="100745" cy="534509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1B469BE3-AB87-180C-063E-A7416414A1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825E04EA-7060-DFDB-3F6F-D2E9EA3C7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원호 41">
                <a:extLst>
                  <a:ext uri="{FF2B5EF4-FFF2-40B4-BE49-F238E27FC236}">
                    <a16:creationId xmlns:a16="http://schemas.microsoft.com/office/drawing/2014/main" id="{18803C23-353F-EE04-9011-5F567B0B830F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0AC18599-CD13-F247-37D4-AE1D7B7FEFBC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원호 44">
                <a:extLst>
                  <a:ext uri="{FF2B5EF4-FFF2-40B4-BE49-F238E27FC236}">
                    <a16:creationId xmlns:a16="http://schemas.microsoft.com/office/drawing/2014/main" id="{25254129-011A-57AA-5642-BBA03D264185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원호 45">
                <a:extLst>
                  <a:ext uri="{FF2B5EF4-FFF2-40B4-BE49-F238E27FC236}">
                    <a16:creationId xmlns:a16="http://schemas.microsoft.com/office/drawing/2014/main" id="{2A242611-038F-D1BE-3401-B19F6059F5C6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785574A-05D7-9801-4392-EAFE1735CE26}"/>
                </a:ext>
              </a:extLst>
            </p:cNvPr>
            <p:cNvGrpSpPr/>
            <p:nvPr/>
          </p:nvGrpSpPr>
          <p:grpSpPr>
            <a:xfrm>
              <a:off x="2289828" y="1905189"/>
              <a:ext cx="71868" cy="381300"/>
              <a:chOff x="453865" y="2303972"/>
              <a:chExt cx="100745" cy="534509"/>
            </a:xfrm>
          </p:grpSpPr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1B37F67D-FBE1-96FE-4121-1E02DF3B7D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42253849-ADA3-1B74-3540-3D7424920B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C7026DA7-C4A3-AECA-97CB-0A6CD192652B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396A35F2-BF1F-9418-ABDD-959471172397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원호 35">
                <a:extLst>
                  <a:ext uri="{FF2B5EF4-FFF2-40B4-BE49-F238E27FC236}">
                    <a16:creationId xmlns:a16="http://schemas.microsoft.com/office/drawing/2014/main" id="{840B9AEC-B844-33C0-B018-E02585D420A5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원호 38">
                <a:extLst>
                  <a:ext uri="{FF2B5EF4-FFF2-40B4-BE49-F238E27FC236}">
                    <a16:creationId xmlns:a16="http://schemas.microsoft.com/office/drawing/2014/main" id="{C250F64C-598D-6549-F028-B77A8A26C479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98F0CB-F346-211F-720F-4CFC70A78188}"/>
                </a:ext>
              </a:extLst>
            </p:cNvPr>
            <p:cNvSpPr txBox="1"/>
            <p:nvPr/>
          </p:nvSpPr>
          <p:spPr>
            <a:xfrm>
              <a:off x="1299752" y="1987990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고체 코어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332C737-4401-4948-50BA-E5E92E79D406}"/>
                </a:ext>
              </a:extLst>
            </p:cNvPr>
            <p:cNvCxnSpPr>
              <a:cxnSpLocks/>
            </p:cNvCxnSpPr>
            <p:nvPr/>
          </p:nvCxnSpPr>
          <p:spPr>
            <a:xfrm>
              <a:off x="2221346" y="1974837"/>
              <a:ext cx="0" cy="225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B3BED2B-BEEF-8A63-EFFB-7C8BAF96470D}"/>
                </a:ext>
              </a:extLst>
            </p:cNvPr>
            <p:cNvCxnSpPr>
              <a:cxnSpLocks/>
            </p:cNvCxnSpPr>
            <p:nvPr/>
          </p:nvCxnSpPr>
          <p:spPr>
            <a:xfrm>
              <a:off x="2253096" y="1974837"/>
              <a:ext cx="0" cy="225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4E0174-97C9-21CC-E337-FC14A9A81588}"/>
                </a:ext>
              </a:extLst>
            </p:cNvPr>
            <p:cNvSpPr txBox="1"/>
            <p:nvPr/>
          </p:nvSpPr>
          <p:spPr>
            <a:xfrm>
              <a:off x="318308" y="197272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공기 코어</a:t>
              </a: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0EB4B44C-3DAB-6971-8B53-7ADACE078C38}"/>
                </a:ext>
              </a:extLst>
            </p:cNvPr>
            <p:cNvGrpSpPr/>
            <p:nvPr/>
          </p:nvGrpSpPr>
          <p:grpSpPr>
            <a:xfrm rot="10800000">
              <a:off x="1000436" y="1889559"/>
              <a:ext cx="71868" cy="381300"/>
              <a:chOff x="453865" y="2303972"/>
              <a:chExt cx="100745" cy="534509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1796E2A5-77BD-7EA6-0218-5BEAC5599D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A109174F-F42F-F203-D9AD-130D2D6DBA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원호 49">
                <a:extLst>
                  <a:ext uri="{FF2B5EF4-FFF2-40B4-BE49-F238E27FC236}">
                    <a16:creationId xmlns:a16="http://schemas.microsoft.com/office/drawing/2014/main" id="{265DD21B-ED3E-A321-22CB-4443EBBC5629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0E0BB1B4-286E-700B-B84B-3C1AD84DD950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원호 51">
                <a:extLst>
                  <a:ext uri="{FF2B5EF4-FFF2-40B4-BE49-F238E27FC236}">
                    <a16:creationId xmlns:a16="http://schemas.microsoft.com/office/drawing/2014/main" id="{3D38A36F-4A62-D3CD-D5C1-BE0B783F34FB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원호 52">
                <a:extLst>
                  <a:ext uri="{FF2B5EF4-FFF2-40B4-BE49-F238E27FC236}">
                    <a16:creationId xmlns:a16="http://schemas.microsoft.com/office/drawing/2014/main" id="{6B0ACF40-03F7-7DB9-34F8-2CBB17241B05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DFF002D-F804-138F-0628-EFB3092E2680}"/>
                </a:ext>
              </a:extLst>
            </p:cNvPr>
            <p:cNvGrpSpPr/>
            <p:nvPr/>
          </p:nvGrpSpPr>
          <p:grpSpPr>
            <a:xfrm flipH="1">
              <a:off x="2109738" y="1905189"/>
              <a:ext cx="71868" cy="381300"/>
              <a:chOff x="453865" y="2303972"/>
              <a:chExt cx="100745" cy="534509"/>
            </a:xfrm>
          </p:grpSpPr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944D38DD-5520-7B25-E855-84CE0243A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0D39D6A1-347E-8E14-57D9-70CFF7267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4DF73E93-564A-DDA0-85A6-57B138DE25A6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원호 64">
                <a:extLst>
                  <a:ext uri="{FF2B5EF4-FFF2-40B4-BE49-F238E27FC236}">
                    <a16:creationId xmlns:a16="http://schemas.microsoft.com/office/drawing/2014/main" id="{2B52376E-2603-0E3B-BC15-2924AD664710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원호 65">
                <a:extLst>
                  <a:ext uri="{FF2B5EF4-FFF2-40B4-BE49-F238E27FC236}">
                    <a16:creationId xmlns:a16="http://schemas.microsoft.com/office/drawing/2014/main" id="{F98D6002-E1C8-3382-4EFD-938351C64FA6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82142754-EA9A-1CC0-0D28-5301FF2D0692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86229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AC-AC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변압기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(AC-AC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Transformer)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140690"/>
                  </p:ext>
                </p:extLst>
              </p:nvPr>
            </p:nvGraphicFramePr>
            <p:xfrm>
              <a:off x="90304" y="872351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전력 변압기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플러그인 변압기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절연 변압기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코일과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코일의 권선 수 비가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1:1,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입력 전압과 출력 전압이 같음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전자제품을 연결하면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분리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        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전자제품과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전위차는 무시할 수준이 되어 사고 위험 줄일 수 있음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단권 변압기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(Autotransformer): 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코일과 코어로 구성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탭을 이용해 전압 출력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단면 사이에는 상호 유도 발생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입력과 출력이 공통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                                 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주로 오디오 회로에서 임피던스 매칭에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출력 전압은 입력 전압에 비해 아주 약간만 변함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가변 변압기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바리악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Variac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이라고도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권선형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포텐셔미터와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유사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개만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와이퍼가 회전하면서 코일의 임의 지점과 접촉하는 방식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 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입력 전압과 출력 전압이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공유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오디오 변압기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다른 임피던스를 갖는 회로의 두 위상 사이에 신호가 전송되면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신호는 부분적 반송되거나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감쇠됨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입력 임피던스가 낮으면 전원에서 많은 전류를 끌어당기는데 전원의 출력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입피던스가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높으면 결과로 전압이 상당히 떨어짐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일반적으로 장치의 입력 임피던스는 그 장치를 구동하는 장치의 출력 임피던스보다 최소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 이상이어야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𝑷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𝑺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코일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코일의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권선수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𝑷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입력단에 연결하는 장치의 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𝑺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변압기 출력단에서 에너지를 전달받는 장치의 임피던스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𝑵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𝑷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𝑵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𝑺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𝒁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𝑷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𝒁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𝑺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분할 보빈 형태의 변압기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코일과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코일이 나란히 놓여 있어 용량 결합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(Capacitive coupling)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최소화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표면 장착형 변압기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임피던스 매칭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선로 커플링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필터링에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5 MHz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 주파수에서 적합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 변의 길이가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0.2’’(0.5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부품값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가장 먼저 전력 처리 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(VA)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고려해야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(W[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과 다름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VA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피상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(Apparent power)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고려한 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최악의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W=0.65 VA(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대략적인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전력 변압기는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변환하는 정류기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(Rectifier)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공급 전원을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평탄화하는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(Smoothing capacitor)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함께 구성해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140690"/>
                  </p:ext>
                </p:extLst>
              </p:nvPr>
            </p:nvGraphicFramePr>
            <p:xfrm>
              <a:off x="90304" y="872351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310" r="-203" b="-5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24001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AC-DC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전원 공급기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(AC-DC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Power Supply)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012682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AC-DC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 공급기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(AC-DC Power Supply)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교류 전류를 직류 전류로 변환하는 장치이고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보통 전압도 함께 낮춤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선형 전압 조정기형 전원 공급기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(Linear Regulated Power Supply)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변환 과정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1)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전력 변압기가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입력의 전압 낮춤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2)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정류기가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평탄화되지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않은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변환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3)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 조정기와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 이상의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결합해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전압을 제어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평탄화하며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과도 신호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(Transient)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제거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 조정기는 선형 전압 조정기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(Linear voltage regulator)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라고도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    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 조정기 내부 트랜지스터가 포화 상태에 이르기 전 베이스 전류 변화에 따라 선형적으로 응답하기 때문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정류기는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펄스를 다이오드로 통과시키기 때문에 피크 전류에서 약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1.2 V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정도의 전압 강하가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평활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리플을 제거하면서 전압을 약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 V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정도 떨어뜨림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전력 변환기의 출력은 원하는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출력보다 최소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8 VAC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 높아야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민감한 전자기기의 전원용으로 부적합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고사양은 실험실 장비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저잡음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신호 처리용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저정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성능이 우수하고 리플이 낮은 출력을 필요로 하는 곳에 사용됨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 전원 공급기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(Switching Power Supply)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SMPS(Switched-mode power supply)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(Switcher)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라고도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전력 변환기가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변환 과정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1)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정류기가 전력 변압기 없이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평탄화하지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않은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변환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2)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평균 실효 전압을 낮추기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DC-DC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컨버터가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PWM(Pulse width modulation,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펄스 폭 변조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을 이용해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초고주파에서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신호의 스위치를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on/off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컨버터는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변압기를 포함하는 플라이백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(Flyback)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방시이지만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고주파 스위칭이 가능해 변압기 크기가 선형 전압 조정기형보다 작음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가볍고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크기가 작고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가격이 저렴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효율이 높고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열이 덜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고주파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전자기 간섭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(EMI, Electromagnetic interference)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일으킬 수 있어 필터링으로 출력을 보호하고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간섭 신호가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전원선으로 되먹임 하지 않게 해야함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고주파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전원은 고조파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(Harmonics)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발생하여 이것도 차단 해야함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전하가 축적됨에 따라 초기 돌입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(Inrush of current)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또는 서지 전류가 생길 수 있어 퓨즈를 사용해야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474098-79C3-DD55-4674-25112CAD4412}"/>
              </a:ext>
            </a:extLst>
          </p:cNvPr>
          <p:cNvSpPr/>
          <p:nvPr/>
        </p:nvSpPr>
        <p:spPr>
          <a:xfrm>
            <a:off x="9762068" y="1165207"/>
            <a:ext cx="2228849" cy="1125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55E2C6-E6E7-7EE7-BA19-6BEC135FE964}"/>
              </a:ext>
            </a:extLst>
          </p:cNvPr>
          <p:cNvSpPr/>
          <p:nvPr/>
        </p:nvSpPr>
        <p:spPr>
          <a:xfrm>
            <a:off x="9762067" y="987560"/>
            <a:ext cx="2228847" cy="17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기본 회로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37077892-586C-70A1-D3D3-D472DA2ED36E}"/>
              </a:ext>
            </a:extLst>
          </p:cNvPr>
          <p:cNvGrpSpPr/>
          <p:nvPr/>
        </p:nvGrpSpPr>
        <p:grpSpPr>
          <a:xfrm>
            <a:off x="10111999" y="1282431"/>
            <a:ext cx="1528979" cy="911459"/>
            <a:chOff x="9868343" y="1940611"/>
            <a:chExt cx="1528979" cy="91145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CB80676-46BF-89B1-8485-62A8EC8F8FC5}"/>
                </a:ext>
              </a:extLst>
            </p:cNvPr>
            <p:cNvGrpSpPr/>
            <p:nvPr/>
          </p:nvGrpSpPr>
          <p:grpSpPr>
            <a:xfrm>
              <a:off x="10122414" y="1940611"/>
              <a:ext cx="251958" cy="381300"/>
              <a:chOff x="11643205" y="1236322"/>
              <a:chExt cx="251958" cy="381300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B785574A-05D7-9801-4392-EAFE1735CE26}"/>
                  </a:ext>
                </a:extLst>
              </p:cNvPr>
              <p:cNvGrpSpPr/>
              <p:nvPr/>
            </p:nvGrpSpPr>
            <p:grpSpPr>
              <a:xfrm>
                <a:off x="11823295" y="1236322"/>
                <a:ext cx="71868" cy="381300"/>
                <a:chOff x="453865" y="2303972"/>
                <a:chExt cx="100745" cy="534509"/>
              </a:xfrm>
            </p:grpSpPr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1B37F67D-FBE1-96FE-4121-1E02DF3B7D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303972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42253849-ADA3-1B74-3540-3D7424920B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717646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원호 33">
                  <a:extLst>
                    <a:ext uri="{FF2B5EF4-FFF2-40B4-BE49-F238E27FC236}">
                      <a16:creationId xmlns:a16="http://schemas.microsoft.com/office/drawing/2014/main" id="{C7026DA7-C4A3-AECA-97CB-0A6CD192652B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원호 34">
                  <a:extLst>
                    <a:ext uri="{FF2B5EF4-FFF2-40B4-BE49-F238E27FC236}">
                      <a16:creationId xmlns:a16="http://schemas.microsoft.com/office/drawing/2014/main" id="{396A35F2-BF1F-9418-ABDD-959471172397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원호 35">
                  <a:extLst>
                    <a:ext uri="{FF2B5EF4-FFF2-40B4-BE49-F238E27FC236}">
                      <a16:creationId xmlns:a16="http://schemas.microsoft.com/office/drawing/2014/main" id="{840B9AEC-B844-33C0-B018-E02585D420A5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원호 38">
                  <a:extLst>
                    <a:ext uri="{FF2B5EF4-FFF2-40B4-BE49-F238E27FC236}">
                      <a16:creationId xmlns:a16="http://schemas.microsoft.com/office/drawing/2014/main" id="{C250F64C-598D-6549-F028-B77A8A26C479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D332C737-4401-4948-50BA-E5E92E79D4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54813" y="1305970"/>
                <a:ext cx="0" cy="225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CB3BED2B-BEEF-8A63-EFFB-7C8BAF9647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86563" y="1305970"/>
                <a:ext cx="0" cy="225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6DFF002D-F804-138F-0628-EFB3092E2680}"/>
                  </a:ext>
                </a:extLst>
              </p:cNvPr>
              <p:cNvGrpSpPr/>
              <p:nvPr/>
            </p:nvGrpSpPr>
            <p:grpSpPr>
              <a:xfrm flipH="1">
                <a:off x="11643205" y="1236322"/>
                <a:ext cx="71868" cy="381300"/>
                <a:chOff x="453865" y="2303972"/>
                <a:chExt cx="100745" cy="534509"/>
              </a:xfrm>
            </p:grpSpPr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944D38DD-5520-7B25-E855-84CE0243A3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303972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0D39D6A1-347E-8E14-57D9-70CFF72673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717646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원호 63">
                  <a:extLst>
                    <a:ext uri="{FF2B5EF4-FFF2-40B4-BE49-F238E27FC236}">
                      <a16:creationId xmlns:a16="http://schemas.microsoft.com/office/drawing/2014/main" id="{4DF73E93-564A-DDA0-85A6-57B138DE25A6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원호 64">
                  <a:extLst>
                    <a:ext uri="{FF2B5EF4-FFF2-40B4-BE49-F238E27FC236}">
                      <a16:creationId xmlns:a16="http://schemas.microsoft.com/office/drawing/2014/main" id="{2B52376E-2603-0E3B-BC15-2924AD664710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원호 65">
                  <a:extLst>
                    <a:ext uri="{FF2B5EF4-FFF2-40B4-BE49-F238E27FC236}">
                      <a16:creationId xmlns:a16="http://schemas.microsoft.com/office/drawing/2014/main" id="{F98D6002-E1C8-3382-4EFD-938351C64FA6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원호 66">
                  <a:extLst>
                    <a:ext uri="{FF2B5EF4-FFF2-40B4-BE49-F238E27FC236}">
                      <a16:creationId xmlns:a16="http://schemas.microsoft.com/office/drawing/2014/main" id="{82142754-EA9A-1CC0-0D28-5301FF2D0692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4239CAB-DE35-0449-C3EC-5FE023937CF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381381" y="1903197"/>
              <a:ext cx="0" cy="86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7D28581-02BE-47CA-9C38-8FB40A607DEC}"/>
                </a:ext>
              </a:extLst>
            </p:cNvPr>
            <p:cNvCxnSpPr>
              <a:cxnSpLocks/>
              <a:endCxn id="76" idx="0"/>
            </p:cNvCxnSpPr>
            <p:nvPr/>
          </p:nvCxnSpPr>
          <p:spPr>
            <a:xfrm>
              <a:off x="10338282" y="2321911"/>
              <a:ext cx="75718" cy="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446C781-141B-CA02-D95C-18424C84520C}"/>
                </a:ext>
              </a:extLst>
            </p:cNvPr>
            <p:cNvCxnSpPr>
              <a:cxnSpLocks/>
            </p:cNvCxnSpPr>
            <p:nvPr/>
          </p:nvCxnSpPr>
          <p:spPr>
            <a:xfrm>
              <a:off x="9955127" y="1946297"/>
              <a:ext cx="2057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F3FEFED-2E87-3413-4342-6697FC948391}"/>
                </a:ext>
              </a:extLst>
            </p:cNvPr>
            <p:cNvCxnSpPr>
              <a:cxnSpLocks/>
            </p:cNvCxnSpPr>
            <p:nvPr/>
          </p:nvCxnSpPr>
          <p:spPr>
            <a:xfrm>
              <a:off x="9955128" y="2321911"/>
              <a:ext cx="2103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C109137-30B2-71EA-15BC-9B170D81DFB2}"/>
                </a:ext>
              </a:extLst>
            </p:cNvPr>
            <p:cNvGrpSpPr/>
            <p:nvPr/>
          </p:nvGrpSpPr>
          <p:grpSpPr>
            <a:xfrm>
              <a:off x="9868343" y="2046901"/>
              <a:ext cx="179990" cy="179990"/>
              <a:chOff x="7760050" y="1290259"/>
              <a:chExt cx="720000" cy="720000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3A8F0AE7-2090-B31C-A31B-6F28C24C3CC7}"/>
                  </a:ext>
                </a:extLst>
              </p:cNvPr>
              <p:cNvSpPr/>
              <p:nvPr/>
            </p:nvSpPr>
            <p:spPr>
              <a:xfrm>
                <a:off x="7760050" y="1290259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D24F9E2-2A70-A2C3-2964-F7C899651359}"/>
                  </a:ext>
                </a:extLst>
              </p:cNvPr>
              <p:cNvSpPr/>
              <p:nvPr/>
            </p:nvSpPr>
            <p:spPr>
              <a:xfrm>
                <a:off x="7861816" y="1472331"/>
                <a:ext cx="516467" cy="355856"/>
              </a:xfrm>
              <a:custGeom>
                <a:avLst/>
                <a:gdLst>
                  <a:gd name="connsiteX0" fmla="*/ 0 w 516467"/>
                  <a:gd name="connsiteY0" fmla="*/ 211853 h 355856"/>
                  <a:gd name="connsiteX1" fmla="*/ 143934 w 516467"/>
                  <a:gd name="connsiteY1" fmla="*/ 186 h 355856"/>
                  <a:gd name="connsiteX2" fmla="*/ 254000 w 516467"/>
                  <a:gd name="connsiteY2" fmla="*/ 177986 h 355856"/>
                  <a:gd name="connsiteX3" fmla="*/ 355600 w 516467"/>
                  <a:gd name="connsiteY3" fmla="*/ 355786 h 355856"/>
                  <a:gd name="connsiteX4" fmla="*/ 516467 w 516467"/>
                  <a:gd name="connsiteY4" fmla="*/ 194919 h 35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467" h="355856">
                    <a:moveTo>
                      <a:pt x="0" y="211853"/>
                    </a:moveTo>
                    <a:cubicBezTo>
                      <a:pt x="50800" y="108842"/>
                      <a:pt x="101601" y="5831"/>
                      <a:pt x="143934" y="186"/>
                    </a:cubicBezTo>
                    <a:cubicBezTo>
                      <a:pt x="186267" y="-5459"/>
                      <a:pt x="218722" y="118719"/>
                      <a:pt x="254000" y="177986"/>
                    </a:cubicBezTo>
                    <a:cubicBezTo>
                      <a:pt x="289278" y="237253"/>
                      <a:pt x="311856" y="352964"/>
                      <a:pt x="355600" y="355786"/>
                    </a:cubicBezTo>
                    <a:cubicBezTo>
                      <a:pt x="399344" y="358608"/>
                      <a:pt x="457905" y="276763"/>
                      <a:pt x="516467" y="19491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B9EBD4F-2BAB-4C79-45F9-DAFEEF8B8A97}"/>
                </a:ext>
              </a:extLst>
            </p:cNvPr>
            <p:cNvCxnSpPr>
              <a:cxnSpLocks/>
            </p:cNvCxnSpPr>
            <p:nvPr/>
          </p:nvCxnSpPr>
          <p:spPr>
            <a:xfrm>
              <a:off x="9958338" y="1940611"/>
              <a:ext cx="0" cy="108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A32C881-1985-F439-4D09-B34B9B1A7C87}"/>
                </a:ext>
              </a:extLst>
            </p:cNvPr>
            <p:cNvCxnSpPr>
              <a:cxnSpLocks/>
            </p:cNvCxnSpPr>
            <p:nvPr/>
          </p:nvCxnSpPr>
          <p:spPr>
            <a:xfrm>
              <a:off x="9958338" y="2223405"/>
              <a:ext cx="0" cy="108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55B13898-F75C-0F3A-86CF-5DF0778D1DFD}"/>
                </a:ext>
              </a:extLst>
            </p:cNvPr>
            <p:cNvGrpSpPr/>
            <p:nvPr/>
          </p:nvGrpSpPr>
          <p:grpSpPr>
            <a:xfrm>
              <a:off x="10031738" y="2521513"/>
              <a:ext cx="267549" cy="272135"/>
              <a:chOff x="9524223" y="2261034"/>
              <a:chExt cx="267549" cy="272135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E0BBA38A-7CA5-5AAE-2811-835FB3C24D54}"/>
                  </a:ext>
                </a:extLst>
              </p:cNvPr>
              <p:cNvGrpSpPr/>
              <p:nvPr/>
            </p:nvGrpSpPr>
            <p:grpSpPr>
              <a:xfrm rot="2700000">
                <a:off x="9527705" y="2264470"/>
                <a:ext cx="91543" cy="84671"/>
                <a:chOff x="9519422" y="2270798"/>
                <a:chExt cx="91543" cy="84671"/>
              </a:xfrm>
            </p:grpSpPr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953BC5C1-2FE7-22B5-4B98-BB6A9F131B84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4EEA569D-A048-D3A2-264C-1A467B8937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9422" y="2270798"/>
                  <a:ext cx="9154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1496A4EC-CA93-23B9-CB5F-ADA8F9F12929}"/>
                  </a:ext>
                </a:extLst>
              </p:cNvPr>
              <p:cNvGrpSpPr/>
              <p:nvPr/>
            </p:nvGrpSpPr>
            <p:grpSpPr>
              <a:xfrm rot="2700000">
                <a:off x="9698640" y="2445062"/>
                <a:ext cx="91543" cy="84671"/>
                <a:chOff x="9519422" y="2270798"/>
                <a:chExt cx="91543" cy="84671"/>
              </a:xfrm>
            </p:grpSpPr>
            <p:sp>
              <p:nvSpPr>
                <p:cNvPr id="31" name="이등변 삼각형 30">
                  <a:extLst>
                    <a:ext uri="{FF2B5EF4-FFF2-40B4-BE49-F238E27FC236}">
                      <a16:creationId xmlns:a16="http://schemas.microsoft.com/office/drawing/2014/main" id="{510CC509-B33C-1D14-C33C-DEE5074B7DFB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8B4C13F7-E33E-8CF9-E501-F149546057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9422" y="2270798"/>
                  <a:ext cx="9154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BEC561ED-4EFF-6368-44F9-48688CD7FC35}"/>
                  </a:ext>
                </a:extLst>
              </p:cNvPr>
              <p:cNvGrpSpPr/>
              <p:nvPr/>
            </p:nvGrpSpPr>
            <p:grpSpPr>
              <a:xfrm rot="18900000">
                <a:off x="9700229" y="2266589"/>
                <a:ext cx="91543" cy="84671"/>
                <a:chOff x="9519422" y="2270798"/>
                <a:chExt cx="91543" cy="84671"/>
              </a:xfrm>
            </p:grpSpPr>
            <p:sp>
              <p:nvSpPr>
                <p:cNvPr id="38" name="이등변 삼각형 37">
                  <a:extLst>
                    <a:ext uri="{FF2B5EF4-FFF2-40B4-BE49-F238E27FC236}">
                      <a16:creationId xmlns:a16="http://schemas.microsoft.com/office/drawing/2014/main" id="{12DC40F7-F4A2-68F3-D62F-8C35EA1859AA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05104645-142C-9FF1-B72B-A89E87AACF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9422" y="2270798"/>
                  <a:ext cx="9154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13AFE317-02CE-E0ED-62D8-8171509A5C04}"/>
                  </a:ext>
                </a:extLst>
              </p:cNvPr>
              <p:cNvGrpSpPr/>
              <p:nvPr/>
            </p:nvGrpSpPr>
            <p:grpSpPr>
              <a:xfrm rot="18900000">
                <a:off x="9524223" y="2444902"/>
                <a:ext cx="91543" cy="84671"/>
                <a:chOff x="9519422" y="2270798"/>
                <a:chExt cx="91543" cy="84671"/>
              </a:xfrm>
            </p:grpSpPr>
            <p:sp>
              <p:nvSpPr>
                <p:cNvPr id="58" name="이등변 삼각형 57">
                  <a:extLst>
                    <a:ext uri="{FF2B5EF4-FFF2-40B4-BE49-F238E27FC236}">
                      <a16:creationId xmlns:a16="http://schemas.microsoft.com/office/drawing/2014/main" id="{CA093150-910E-EA4E-C2EB-F95A941E0C29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312CADDE-C5E3-84F4-8B72-C58874D68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9422" y="2270798"/>
                  <a:ext cx="9154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DA0CDD9-FF3B-0440-D26C-195C2793C249}"/>
                  </a:ext>
                </a:extLst>
              </p:cNvPr>
              <p:cNvSpPr/>
              <p:nvPr/>
            </p:nvSpPr>
            <p:spPr>
              <a:xfrm rot="2700000">
                <a:off x="9527821" y="2275215"/>
                <a:ext cx="250165" cy="2501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54ED1FCD-E0A5-8D38-9217-3838932113CC}"/>
                </a:ext>
              </a:extLst>
            </p:cNvPr>
            <p:cNvSpPr/>
            <p:nvPr/>
          </p:nvSpPr>
          <p:spPr>
            <a:xfrm>
              <a:off x="10321490" y="2646376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14CA3F97-EB16-692F-733D-BC0910CE9903}"/>
                </a:ext>
              </a:extLst>
            </p:cNvPr>
            <p:cNvSpPr/>
            <p:nvPr/>
          </p:nvSpPr>
          <p:spPr>
            <a:xfrm>
              <a:off x="9969125" y="2646376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C25BD182-D81C-0724-720D-170B9F2024CD}"/>
                </a:ext>
              </a:extLst>
            </p:cNvPr>
            <p:cNvSpPr/>
            <p:nvPr/>
          </p:nvSpPr>
          <p:spPr>
            <a:xfrm>
              <a:off x="10146018" y="2823270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AB49B77C-8C3D-3252-6E11-DE6A576EFD00}"/>
                </a:ext>
              </a:extLst>
            </p:cNvPr>
            <p:cNvSpPr/>
            <p:nvPr/>
          </p:nvSpPr>
          <p:spPr>
            <a:xfrm>
              <a:off x="10146018" y="2476183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486085B-EB37-5F4F-B100-660E51856ED5}"/>
                </a:ext>
              </a:extLst>
            </p:cNvPr>
            <p:cNvSpPr/>
            <p:nvPr/>
          </p:nvSpPr>
          <p:spPr>
            <a:xfrm>
              <a:off x="9982200" y="2321983"/>
              <a:ext cx="431800" cy="330200"/>
            </a:xfrm>
            <a:custGeom>
              <a:avLst/>
              <a:gdLst>
                <a:gd name="connsiteX0" fmla="*/ 431800 w 431800"/>
                <a:gd name="connsiteY0" fmla="*/ 0 h 330200"/>
                <a:gd name="connsiteX1" fmla="*/ 431800 w 431800"/>
                <a:gd name="connsiteY1" fmla="*/ 93134 h 330200"/>
                <a:gd name="connsiteX2" fmla="*/ 0 w 431800"/>
                <a:gd name="connsiteY2" fmla="*/ 93134 h 330200"/>
                <a:gd name="connsiteX3" fmla="*/ 0 w 431800"/>
                <a:gd name="connsiteY3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800" h="330200">
                  <a:moveTo>
                    <a:pt x="431800" y="0"/>
                  </a:moveTo>
                  <a:lnTo>
                    <a:pt x="431800" y="93134"/>
                  </a:lnTo>
                  <a:lnTo>
                    <a:pt x="0" y="93134"/>
                  </a:lnTo>
                  <a:lnTo>
                    <a:pt x="0" y="3302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5AABB823-56BE-AE5B-5F85-051AD915AD50}"/>
                </a:ext>
              </a:extLst>
            </p:cNvPr>
            <p:cNvCxnSpPr>
              <a:cxnSpLocks/>
            </p:cNvCxnSpPr>
            <p:nvPr/>
          </p:nvCxnSpPr>
          <p:spPr>
            <a:xfrm>
              <a:off x="10174818" y="2489210"/>
              <a:ext cx="10729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4CBDC29C-92B7-1E8E-880C-0EDA86428391}"/>
                </a:ext>
              </a:extLst>
            </p:cNvPr>
            <p:cNvCxnSpPr>
              <a:cxnSpLocks/>
            </p:cNvCxnSpPr>
            <p:nvPr/>
          </p:nvCxnSpPr>
          <p:spPr>
            <a:xfrm>
              <a:off x="10155800" y="2839797"/>
              <a:ext cx="10729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6DF63FBD-F476-3F8B-D6BD-3E81D8EF138D}"/>
                </a:ext>
              </a:extLst>
            </p:cNvPr>
            <p:cNvSpPr/>
            <p:nvPr/>
          </p:nvSpPr>
          <p:spPr>
            <a:xfrm>
              <a:off x="10331450" y="1947333"/>
              <a:ext cx="167217" cy="706967"/>
            </a:xfrm>
            <a:custGeom>
              <a:avLst/>
              <a:gdLst>
                <a:gd name="connsiteX0" fmla="*/ 86783 w 167217"/>
                <a:gd name="connsiteY0" fmla="*/ 0 h 706967"/>
                <a:gd name="connsiteX1" fmla="*/ 167217 w 167217"/>
                <a:gd name="connsiteY1" fmla="*/ 0 h 706967"/>
                <a:gd name="connsiteX2" fmla="*/ 167217 w 167217"/>
                <a:gd name="connsiteY2" fmla="*/ 503767 h 706967"/>
                <a:gd name="connsiteX3" fmla="*/ 0 w 167217"/>
                <a:gd name="connsiteY3" fmla="*/ 503767 h 706967"/>
                <a:gd name="connsiteX4" fmla="*/ 0 w 167217"/>
                <a:gd name="connsiteY4" fmla="*/ 706967 h 706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17" h="706967">
                  <a:moveTo>
                    <a:pt x="86783" y="0"/>
                  </a:moveTo>
                  <a:lnTo>
                    <a:pt x="167217" y="0"/>
                  </a:lnTo>
                  <a:lnTo>
                    <a:pt x="167217" y="503767"/>
                  </a:lnTo>
                  <a:lnTo>
                    <a:pt x="0" y="503767"/>
                  </a:lnTo>
                  <a:lnTo>
                    <a:pt x="0" y="706967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EC6F1925-CB8A-7ED1-FA24-C0F2E05D1908}"/>
                </a:ext>
              </a:extLst>
            </p:cNvPr>
            <p:cNvSpPr/>
            <p:nvPr/>
          </p:nvSpPr>
          <p:spPr>
            <a:xfrm>
              <a:off x="10573357" y="2476183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DAA5F500-8714-7263-9097-4F9967849C12}"/>
                </a:ext>
              </a:extLst>
            </p:cNvPr>
            <p:cNvSpPr/>
            <p:nvPr/>
          </p:nvSpPr>
          <p:spPr>
            <a:xfrm>
              <a:off x="10573357" y="2823270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D9E9C274-BD3D-BAF3-9B05-75C5CC71F11D}"/>
                </a:ext>
              </a:extLst>
            </p:cNvPr>
            <p:cNvSpPr/>
            <p:nvPr/>
          </p:nvSpPr>
          <p:spPr>
            <a:xfrm>
              <a:off x="10803659" y="2823270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4302F580-05C4-7356-7E0D-51F76BB154C2}"/>
                </a:ext>
              </a:extLst>
            </p:cNvPr>
            <p:cNvSpPr/>
            <p:nvPr/>
          </p:nvSpPr>
          <p:spPr>
            <a:xfrm>
              <a:off x="11005161" y="2823270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75C4440A-D8E1-178F-8DB4-AFA0E01234AB}"/>
                </a:ext>
              </a:extLst>
            </p:cNvPr>
            <p:cNvSpPr/>
            <p:nvPr/>
          </p:nvSpPr>
          <p:spPr>
            <a:xfrm>
              <a:off x="11005161" y="2475957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9FD6A9E6-3113-017B-CA62-EB87A4102994}"/>
                </a:ext>
              </a:extLst>
            </p:cNvPr>
            <p:cNvSpPr/>
            <p:nvPr/>
          </p:nvSpPr>
          <p:spPr>
            <a:xfrm>
              <a:off x="11228905" y="2475957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9B7ED473-7B0D-9F23-D323-9718C338CA84}"/>
                </a:ext>
              </a:extLst>
            </p:cNvPr>
            <p:cNvSpPr/>
            <p:nvPr/>
          </p:nvSpPr>
          <p:spPr>
            <a:xfrm>
              <a:off x="11228905" y="2823270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8CC25570-AD7F-23EB-09B3-97F7DFA8990B}"/>
                </a:ext>
              </a:extLst>
            </p:cNvPr>
            <p:cNvGrpSpPr/>
            <p:nvPr/>
          </p:nvGrpSpPr>
          <p:grpSpPr>
            <a:xfrm>
              <a:off x="10528413" y="2504757"/>
              <a:ext cx="116760" cy="318513"/>
              <a:chOff x="10528413" y="2504757"/>
              <a:chExt cx="116760" cy="318513"/>
            </a:xfrm>
          </p:grpSpPr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4F54BE04-DFE3-849C-0615-E7CC7A3736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7864" y="2504757"/>
                <a:ext cx="0" cy="1185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5EADB1EC-7278-4E07-6EFA-297428BA52C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587757" y="2580214"/>
                <a:ext cx="0" cy="861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3531AC0C-A37F-12E5-0F6C-57909A5382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7864" y="2654300"/>
                <a:ext cx="0" cy="1689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E8D3E298-CFAB-0AF4-460F-ABF6E7C8F2E3}"/>
                  </a:ext>
                </a:extLst>
              </p:cNvPr>
              <p:cNvSpPr/>
              <p:nvPr/>
            </p:nvSpPr>
            <p:spPr>
              <a:xfrm rot="19146182">
                <a:off x="10528413" y="2652197"/>
                <a:ext cx="116760" cy="110967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371A83F1-BCBD-762E-A9D1-745318326829}"/>
                </a:ext>
              </a:extLst>
            </p:cNvPr>
            <p:cNvGrpSpPr/>
            <p:nvPr/>
          </p:nvGrpSpPr>
          <p:grpSpPr>
            <a:xfrm>
              <a:off x="10961181" y="2504757"/>
              <a:ext cx="116760" cy="318513"/>
              <a:chOff x="10528413" y="2504757"/>
              <a:chExt cx="116760" cy="318513"/>
            </a:xfrm>
          </p:grpSpPr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A00525E3-3BAA-0800-5C48-B05A1EB2F4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7864" y="2504757"/>
                <a:ext cx="0" cy="1185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72FC60D2-D316-E94D-DDDD-238DAC955C3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587757" y="2580214"/>
                <a:ext cx="0" cy="861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D607C6A2-7763-969E-9A5B-90C53DA9B7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7864" y="2654300"/>
                <a:ext cx="0" cy="1689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원호 102">
                <a:extLst>
                  <a:ext uri="{FF2B5EF4-FFF2-40B4-BE49-F238E27FC236}">
                    <a16:creationId xmlns:a16="http://schemas.microsoft.com/office/drawing/2014/main" id="{C78B9D5A-A556-CAC2-E0A0-E0C6FF57B417}"/>
                  </a:ext>
                </a:extLst>
              </p:cNvPr>
              <p:cNvSpPr/>
              <p:nvPr/>
            </p:nvSpPr>
            <p:spPr>
              <a:xfrm rot="19146182">
                <a:off x="10528413" y="2652197"/>
                <a:ext cx="116760" cy="110967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8B2782AF-49E4-5B89-81E2-356B55800747}"/>
                </a:ext>
              </a:extLst>
            </p:cNvPr>
            <p:cNvCxnSpPr>
              <a:cxnSpLocks/>
            </p:cNvCxnSpPr>
            <p:nvPr/>
          </p:nvCxnSpPr>
          <p:spPr>
            <a:xfrm>
              <a:off x="10818059" y="2490357"/>
              <a:ext cx="0" cy="3329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2E5CCF96-55F0-033C-8A82-22B083C3D7A5}"/>
                </a:ext>
              </a:extLst>
            </p:cNvPr>
            <p:cNvSpPr/>
            <p:nvPr/>
          </p:nvSpPr>
          <p:spPr>
            <a:xfrm>
              <a:off x="10695449" y="2416107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전압조정기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8A05E6D6-C23D-1942-33BB-0E70FC969824}"/>
                </a:ext>
              </a:extLst>
            </p:cNvPr>
            <p:cNvSpPr/>
            <p:nvPr/>
          </p:nvSpPr>
          <p:spPr>
            <a:xfrm>
              <a:off x="11147157" y="2620027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50">
                  <a:solidFill>
                    <a:schemeClr val="tx1"/>
                  </a:solidFill>
                </a:rPr>
                <a:t>출력</a:t>
              </a:r>
              <a:endParaRPr lang="ko-KR" altLang="en-US" sz="35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C46DCA09-F8CC-8BCE-7F00-8D2D6E78990F}"/>
                </a:ext>
              </a:extLst>
            </p:cNvPr>
            <p:cNvSpPr/>
            <p:nvPr/>
          </p:nvSpPr>
          <p:spPr>
            <a:xfrm>
              <a:off x="10974708" y="2502238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+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F02E3B2E-0002-E3B1-0EB4-4E07AB928AE5}"/>
                </a:ext>
              </a:extLst>
            </p:cNvPr>
            <p:cNvSpPr/>
            <p:nvPr/>
          </p:nvSpPr>
          <p:spPr>
            <a:xfrm>
              <a:off x="10513085" y="2491912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+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53626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DC-DC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컨버터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(DC-DC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Converter)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280301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DC-DC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컨버터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(DC-DC Converter)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입력을 받아 조정된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전압으로 변환해 출력하는 장치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전체 효율은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90%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입출력 전압 간 차이에 크게 영향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열 발생 적음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작은 크기 제작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집적회로 패키지로 내부에 고속 스위칭 장치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(Oscillator)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회로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인덕터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다이오드가 결합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작동원리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내부에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발진기가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있어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스위칭하는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반도체를 제어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MOSFET(Metal-Oxide Semiconductor Field-Effect-Transistor)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50 kHz ~ 1 MHz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사이 고주파수로 스위칭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출력 전압은 발진 회로의 사용률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(duty cycle)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변화에 따라 조정됨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Duty cycle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은 컨버터 출력을 샘플링해 제어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비교기를 이용해 기준 전압과 출력 전압의 차로 오차 전압을 추출하고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다른 비교기에 통과시켜 발진기의 램프 신호로부터 오차 전압 추출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오차가 증가하면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발진기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신호의 샘플링 비율을 높임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인덕터는 컨버터 효율의 핵심으로 에너지 저장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방전하고 리플 전류를 최소화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벅 컨버터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(Buck converter):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출력 전압은 입력 전압보다 낮음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입출력 신호는 공통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GND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연결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out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V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* duty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부스트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컨버터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(Boost converter):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출력 전압은 입력 전압보다 높음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입출력 신호는 공통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GND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연결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out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V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/ (1-duty)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인덕터가 포함된 플라이백 컨버터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buck-boost converter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라고도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입출력 신호는 공통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GND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연결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out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V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* (duty / (1-duty))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변압기가 포함된 플라이백 컨버터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입출력 신호는 서로 절연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out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V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* (duty / (1-duty))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부하 조정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부하 조정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= 100 * 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nil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-V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max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 / V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max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nil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부하가 없거나 최소 규격의 부하일 때 출력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V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max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부하에서의 출력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효율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얼마나 많은 입력 전류가 열로 발산되는지 나타내는 정도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Ex) 12V max 0.3A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컨버터의 효율이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80%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소비 전력은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3.6 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0.72 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열로 소모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리플과 잡음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R/N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으로 표현되고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mV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측정됨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사용법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전기 잡음을 발생하기 때문에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커패시턴스가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큰 바이패스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입력 핀과 출력 핀 가까이에 붙여 주변 영향을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방지해야함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대부분 외부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필수이고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실효 직렬 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(ESR)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은 최대한 낮아야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커패시터보다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내구성이 강한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탄탈륨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바람직하고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전해와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탄탈륨을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병렬 연결로 사용하는 것도 권장됨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각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정격 전압은 회로 내 실제 전압의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배가 되어야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커패시턴스는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100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uF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흔함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바이패스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관련 내용은 반드시 지켜야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기타 유도성 부하가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논리칩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마이크로컨트롤러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같은 부품들과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GND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함께 연결되면 전압 스파이크로부터 민감한 부품들을 보호하기 어려울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저전력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부품은 컨버터에 연결된 도선이나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트레이스에서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EMI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영향을 받을 수 있고 잡음을 충분히 억제하기가 불가능해 컨버터 사용이 부적합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65781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087506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고주파수 평탄화에 전해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부적절하고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적층 세라믹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탄탈륨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필요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일부 컨버터는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부하없이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전원에 연결하면 과열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 확인 해야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DC-DC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컨버터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(DC-DC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Converter) (2)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377" name="그룹 376">
            <a:extLst>
              <a:ext uri="{FF2B5EF4-FFF2-40B4-BE49-F238E27FC236}">
                <a16:creationId xmlns:a16="http://schemas.microsoft.com/office/drawing/2014/main" id="{0FA6777F-EAAC-58F2-98F9-45FAAF8E142F}"/>
              </a:ext>
            </a:extLst>
          </p:cNvPr>
          <p:cNvGrpSpPr/>
          <p:nvPr/>
        </p:nvGrpSpPr>
        <p:grpSpPr>
          <a:xfrm>
            <a:off x="12484851" y="1588388"/>
            <a:ext cx="1370390" cy="514687"/>
            <a:chOff x="12484851" y="1588388"/>
            <a:chExt cx="1370390" cy="514687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DFF002D-F804-138F-0628-EFB3092E2680}"/>
                </a:ext>
              </a:extLst>
            </p:cNvPr>
            <p:cNvGrpSpPr/>
            <p:nvPr/>
          </p:nvGrpSpPr>
          <p:grpSpPr>
            <a:xfrm rot="16200000" flipH="1">
              <a:off x="13628657" y="1558058"/>
              <a:ext cx="71868" cy="381300"/>
              <a:chOff x="453865" y="2303972"/>
              <a:chExt cx="100745" cy="534509"/>
            </a:xfrm>
          </p:grpSpPr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944D38DD-5520-7B25-E855-84CE0243A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0D39D6A1-347E-8E14-57D9-70CFF7267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4DF73E93-564A-DDA0-85A6-57B138DE25A6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원호 64">
                <a:extLst>
                  <a:ext uri="{FF2B5EF4-FFF2-40B4-BE49-F238E27FC236}">
                    <a16:creationId xmlns:a16="http://schemas.microsoft.com/office/drawing/2014/main" id="{2B52376E-2603-0E3B-BC15-2924AD664710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원호 65">
                <a:extLst>
                  <a:ext uri="{FF2B5EF4-FFF2-40B4-BE49-F238E27FC236}">
                    <a16:creationId xmlns:a16="http://schemas.microsoft.com/office/drawing/2014/main" id="{F98D6002-E1C8-3382-4EFD-938351C64FA6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82142754-EA9A-1CC0-0D28-5301FF2D0692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9FD6A9E6-3113-017B-CA62-EB87A4102994}"/>
                </a:ext>
              </a:extLst>
            </p:cNvPr>
            <p:cNvSpPr/>
            <p:nvPr/>
          </p:nvSpPr>
          <p:spPr>
            <a:xfrm>
              <a:off x="13216737" y="1603371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2E5CCF96-55F0-033C-8A82-22B083C3D7A5}"/>
                </a:ext>
              </a:extLst>
            </p:cNvPr>
            <p:cNvSpPr/>
            <p:nvPr/>
          </p:nvSpPr>
          <p:spPr>
            <a:xfrm>
              <a:off x="12858803" y="15883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PWM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피드백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8A05E6D6-C23D-1942-33BB-0E70FC969824}"/>
                </a:ext>
              </a:extLst>
            </p:cNvPr>
            <p:cNvSpPr/>
            <p:nvPr/>
          </p:nvSpPr>
          <p:spPr>
            <a:xfrm>
              <a:off x="13063196" y="1894557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출력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2876421-A149-7330-437F-91C5BC8C91F2}"/>
                </a:ext>
              </a:extLst>
            </p:cNvPr>
            <p:cNvGrpSpPr/>
            <p:nvPr/>
          </p:nvGrpSpPr>
          <p:grpSpPr>
            <a:xfrm>
              <a:off x="12724461" y="1775891"/>
              <a:ext cx="250165" cy="327184"/>
              <a:chOff x="1722708" y="1898808"/>
              <a:chExt cx="250165" cy="327184"/>
            </a:xfrm>
          </p:grpSpPr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371A83F1-BCBD-762E-A9D1-745318326829}"/>
                  </a:ext>
                </a:extLst>
              </p:cNvPr>
              <p:cNvGrpSpPr/>
              <p:nvPr/>
            </p:nvGrpSpPr>
            <p:grpSpPr>
              <a:xfrm>
                <a:off x="1729859" y="1907479"/>
                <a:ext cx="116760" cy="318513"/>
                <a:chOff x="10528413" y="2504757"/>
                <a:chExt cx="116760" cy="318513"/>
              </a:xfrm>
            </p:grpSpPr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A00525E3-3BAA-0800-5C48-B05A1EB2F4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504757"/>
                  <a:ext cx="0" cy="1185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72FC60D2-D316-E94D-DDDD-238DAC955C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0587757" y="2580214"/>
                  <a:ext cx="0" cy="86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D607C6A2-7763-969E-9A5B-90C53DA9B7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654300"/>
                  <a:ext cx="0" cy="1689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원호 102">
                  <a:extLst>
                    <a:ext uri="{FF2B5EF4-FFF2-40B4-BE49-F238E27FC236}">
                      <a16:creationId xmlns:a16="http://schemas.microsoft.com/office/drawing/2014/main" id="{C78B9D5A-A556-CAC2-E0A0-E0C6FF57B417}"/>
                    </a:ext>
                  </a:extLst>
                </p:cNvPr>
                <p:cNvSpPr/>
                <p:nvPr/>
              </p:nvSpPr>
              <p:spPr>
                <a:xfrm rot="19146182">
                  <a:off x="10528413" y="2652197"/>
                  <a:ext cx="116760" cy="110967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C46DCA09-F8CC-8BCE-7F00-8D2D6E78990F}"/>
                  </a:ext>
                </a:extLst>
              </p:cNvPr>
              <p:cNvSpPr/>
              <p:nvPr/>
            </p:nvSpPr>
            <p:spPr>
              <a:xfrm>
                <a:off x="1722708" y="1898808"/>
                <a:ext cx="250165" cy="1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</a:rPr>
                  <a:t>+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29F1137-6804-C003-4049-E441F873866C}"/>
                </a:ext>
              </a:extLst>
            </p:cNvPr>
            <p:cNvGrpSpPr/>
            <p:nvPr/>
          </p:nvGrpSpPr>
          <p:grpSpPr>
            <a:xfrm>
              <a:off x="12484851" y="1588388"/>
              <a:ext cx="274324" cy="102254"/>
              <a:chOff x="1714825" y="1905990"/>
              <a:chExt cx="274324" cy="102254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1496A4EC-CA93-23B9-CB5F-ADA8F9F12929}"/>
                  </a:ext>
                </a:extLst>
              </p:cNvPr>
              <p:cNvGrpSpPr/>
              <p:nvPr/>
            </p:nvGrpSpPr>
            <p:grpSpPr>
              <a:xfrm rot="5400000">
                <a:off x="1797577" y="1914781"/>
                <a:ext cx="102254" cy="84672"/>
                <a:chOff x="9510300" y="2270797"/>
                <a:chExt cx="102254" cy="84672"/>
              </a:xfrm>
            </p:grpSpPr>
            <p:sp>
              <p:nvSpPr>
                <p:cNvPr id="31" name="이등변 삼각형 30">
                  <a:extLst>
                    <a:ext uri="{FF2B5EF4-FFF2-40B4-BE49-F238E27FC236}">
                      <a16:creationId xmlns:a16="http://schemas.microsoft.com/office/drawing/2014/main" id="{510CC509-B33C-1D14-C33C-DEE5074B7DFB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8B4C13F7-E33E-8CF9-E501-F149546057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9561427" y="2219670"/>
                  <a:ext cx="0" cy="1022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3F10A186-7FC4-234F-7E66-310A3D7DB3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7606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172905BD-FDF4-274C-5CE0-7481E58002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4825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E331302-76D8-5B63-A582-1DC78F9311B8}"/>
                </a:ext>
              </a:extLst>
            </p:cNvPr>
            <p:cNvSpPr/>
            <p:nvPr/>
          </p:nvSpPr>
          <p:spPr>
            <a:xfrm>
              <a:off x="13011203" y="17407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MOSFET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스위치</a:t>
              </a:r>
            </a:p>
          </p:txBody>
        </p:sp>
      </p:grpSp>
      <p:grpSp>
        <p:nvGrpSpPr>
          <p:cNvPr id="398" name="그룹 397">
            <a:extLst>
              <a:ext uri="{FF2B5EF4-FFF2-40B4-BE49-F238E27FC236}">
                <a16:creationId xmlns:a16="http://schemas.microsoft.com/office/drawing/2014/main" id="{FED0EC5B-DA81-1712-B01D-C8F9E72C9297}"/>
              </a:ext>
            </a:extLst>
          </p:cNvPr>
          <p:cNvGrpSpPr/>
          <p:nvPr/>
        </p:nvGrpSpPr>
        <p:grpSpPr>
          <a:xfrm>
            <a:off x="691225" y="1542445"/>
            <a:ext cx="8526760" cy="1050403"/>
            <a:chOff x="691777" y="1534544"/>
            <a:chExt cx="8526760" cy="1050403"/>
          </a:xfrm>
        </p:grpSpPr>
        <p:grpSp>
          <p:nvGrpSpPr>
            <p:cNvPr id="355" name="그룹 354">
              <a:extLst>
                <a:ext uri="{FF2B5EF4-FFF2-40B4-BE49-F238E27FC236}">
                  <a16:creationId xmlns:a16="http://schemas.microsoft.com/office/drawing/2014/main" id="{11B4F961-27AB-966F-DD58-832ED3374A65}"/>
                </a:ext>
              </a:extLst>
            </p:cNvPr>
            <p:cNvGrpSpPr/>
            <p:nvPr/>
          </p:nvGrpSpPr>
          <p:grpSpPr>
            <a:xfrm>
              <a:off x="779011" y="1631013"/>
              <a:ext cx="1543581" cy="667915"/>
              <a:chOff x="418154" y="2970221"/>
              <a:chExt cx="1543581" cy="667915"/>
            </a:xfrm>
          </p:grpSpPr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58A60179-807E-7E05-C007-CEB647075C45}"/>
                  </a:ext>
                </a:extLst>
              </p:cNvPr>
              <p:cNvCxnSpPr>
                <a:cxnSpLocks/>
                <a:stCxn id="42" idx="6"/>
              </p:cNvCxnSpPr>
              <p:nvPr/>
            </p:nvCxnSpPr>
            <p:spPr>
              <a:xfrm>
                <a:off x="547308" y="3257370"/>
                <a:ext cx="49631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BC04D5D1-7756-63B0-E543-D50080A7BC17}"/>
                  </a:ext>
                </a:extLst>
              </p:cNvPr>
              <p:cNvSpPr/>
              <p:nvPr/>
            </p:nvSpPr>
            <p:spPr>
              <a:xfrm>
                <a:off x="418154" y="3192793"/>
                <a:ext cx="129154" cy="12915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 fontScale="40000" lnSpcReduction="20000"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+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94DEA788-526E-6C26-882F-07CA0C12EA01}"/>
                  </a:ext>
                </a:extLst>
              </p:cNvPr>
              <p:cNvSpPr/>
              <p:nvPr/>
            </p:nvSpPr>
            <p:spPr>
              <a:xfrm>
                <a:off x="418154" y="3508982"/>
                <a:ext cx="129154" cy="129154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 fontScale="40000" lnSpcReduction="20000"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-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24B780FF-8122-DBA5-0B3F-67EB2B8C52F1}"/>
                  </a:ext>
                </a:extLst>
              </p:cNvPr>
              <p:cNvSpPr/>
              <p:nvPr/>
            </p:nvSpPr>
            <p:spPr>
              <a:xfrm>
                <a:off x="694704" y="3198092"/>
                <a:ext cx="250165" cy="1185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350" dirty="0">
                    <a:solidFill>
                      <a:schemeClr val="tx1"/>
                    </a:solidFill>
                  </a:rPr>
                  <a:t>MOSFET</a:t>
                </a:r>
              </a:p>
              <a:p>
                <a:pPr algn="ctr"/>
                <a:r>
                  <a:rPr lang="ko-KR" altLang="en-US" sz="350" dirty="0">
                    <a:solidFill>
                      <a:schemeClr val="tx1"/>
                    </a:solidFill>
                  </a:rPr>
                  <a:t>스위치</a:t>
                </a:r>
              </a:p>
            </p:txBody>
          </p: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0008D54D-6CF6-C49C-F627-356D0BD36D8A}"/>
                  </a:ext>
                </a:extLst>
              </p:cNvPr>
              <p:cNvGrpSpPr/>
              <p:nvPr/>
            </p:nvGrpSpPr>
            <p:grpSpPr>
              <a:xfrm rot="16200000" flipH="1">
                <a:off x="1183841" y="3064102"/>
                <a:ext cx="71868" cy="381300"/>
                <a:chOff x="453865" y="2303972"/>
                <a:chExt cx="100745" cy="534509"/>
              </a:xfrm>
            </p:grpSpPr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AE9E5F49-71C5-AA60-D6BC-8CBF824C9F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303972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18B95FDE-4020-8D0D-B080-6086052A14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717646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원호 48">
                  <a:extLst>
                    <a:ext uri="{FF2B5EF4-FFF2-40B4-BE49-F238E27FC236}">
                      <a16:creationId xmlns:a16="http://schemas.microsoft.com/office/drawing/2014/main" id="{4040C5D3-2561-0978-6C90-CD9B5118307C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원호 49">
                  <a:extLst>
                    <a:ext uri="{FF2B5EF4-FFF2-40B4-BE49-F238E27FC236}">
                      <a16:creationId xmlns:a16="http://schemas.microsoft.com/office/drawing/2014/main" id="{B442DD24-FFAB-7F25-695A-D65B5C56CDC2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원호 50">
                  <a:extLst>
                    <a:ext uri="{FF2B5EF4-FFF2-40B4-BE49-F238E27FC236}">
                      <a16:creationId xmlns:a16="http://schemas.microsoft.com/office/drawing/2014/main" id="{80669D56-D51C-6865-49BF-6AAE03B13572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원호 51">
                  <a:extLst>
                    <a:ext uri="{FF2B5EF4-FFF2-40B4-BE49-F238E27FC236}">
                      <a16:creationId xmlns:a16="http://schemas.microsoft.com/office/drawing/2014/main" id="{F11A475B-DC28-918F-E0BE-16CD65B7DEFF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432B3C3B-649E-04FE-5A46-6D205A0CC959}"/>
                  </a:ext>
                </a:extLst>
              </p:cNvPr>
              <p:cNvGrpSpPr/>
              <p:nvPr/>
            </p:nvGrpSpPr>
            <p:grpSpPr>
              <a:xfrm rot="16200000">
                <a:off x="871515" y="3363171"/>
                <a:ext cx="318524" cy="102254"/>
                <a:chOff x="1683686" y="1905990"/>
                <a:chExt cx="318524" cy="102254"/>
              </a:xfrm>
            </p:grpSpPr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FBD1B7E8-44F4-CE6E-335A-9ACE687A3D26}"/>
                    </a:ext>
                  </a:extLst>
                </p:cNvPr>
                <p:cNvGrpSpPr/>
                <p:nvPr/>
              </p:nvGrpSpPr>
              <p:grpSpPr>
                <a:xfrm rot="5400000">
                  <a:off x="1797577" y="1914781"/>
                  <a:ext cx="102254" cy="84672"/>
                  <a:chOff x="9510300" y="2270797"/>
                  <a:chExt cx="102254" cy="84672"/>
                </a:xfrm>
              </p:grpSpPr>
              <p:sp>
                <p:nvSpPr>
                  <p:cNvPr id="78" name="이등변 삼각형 77">
                    <a:extLst>
                      <a:ext uri="{FF2B5EF4-FFF2-40B4-BE49-F238E27FC236}">
                        <a16:creationId xmlns:a16="http://schemas.microsoft.com/office/drawing/2014/main" id="{AA19D585-BB31-3FBE-02A0-F4F36F4DE5A0}"/>
                      </a:ext>
                    </a:extLst>
                  </p:cNvPr>
                  <p:cNvSpPr/>
                  <p:nvPr/>
                </p:nvSpPr>
                <p:spPr>
                  <a:xfrm>
                    <a:off x="9525516" y="2277859"/>
                    <a:ext cx="79354" cy="77610"/>
                  </a:xfrm>
                  <a:prstGeom prst="triangl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80" name="직선 연결선 79">
                    <a:extLst>
                      <a:ext uri="{FF2B5EF4-FFF2-40B4-BE49-F238E27FC236}">
                        <a16:creationId xmlns:a16="http://schemas.microsoft.com/office/drawing/2014/main" id="{2D2AD1AC-2F73-BF54-D035-11D4539C5F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9561427" y="2219670"/>
                    <a:ext cx="0" cy="10225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7D1E3843-31BF-B926-0E34-C4824EC04B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949908" y="1908581"/>
                  <a:ext cx="0" cy="10460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9DD66C68-2C54-ABD5-2269-E62D5A8D1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45027" y="1899544"/>
                  <a:ext cx="0" cy="1226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D3C035C1-117D-4EA9-EC45-200475DCC65E}"/>
                  </a:ext>
                </a:extLst>
              </p:cNvPr>
              <p:cNvGrpSpPr/>
              <p:nvPr/>
            </p:nvGrpSpPr>
            <p:grpSpPr>
              <a:xfrm>
                <a:off x="1338060" y="3255035"/>
                <a:ext cx="250165" cy="318524"/>
                <a:chOff x="1722708" y="1883968"/>
                <a:chExt cx="250165" cy="318524"/>
              </a:xfrm>
            </p:grpSpPr>
            <p:grpSp>
              <p:nvGrpSpPr>
                <p:cNvPr id="93" name="그룹 92">
                  <a:extLst>
                    <a:ext uri="{FF2B5EF4-FFF2-40B4-BE49-F238E27FC236}">
                      <a16:creationId xmlns:a16="http://schemas.microsoft.com/office/drawing/2014/main" id="{218176EC-EE15-9B98-8E87-6E4BA5FCE85C}"/>
                    </a:ext>
                  </a:extLst>
                </p:cNvPr>
                <p:cNvGrpSpPr/>
                <p:nvPr/>
              </p:nvGrpSpPr>
              <p:grpSpPr>
                <a:xfrm>
                  <a:off x="1729859" y="1883968"/>
                  <a:ext cx="116760" cy="318524"/>
                  <a:chOff x="10528413" y="2481246"/>
                  <a:chExt cx="116760" cy="318524"/>
                </a:xfrm>
              </p:grpSpPr>
              <p:cxnSp>
                <p:nvCxnSpPr>
                  <p:cNvPr id="97" name="직선 연결선 96">
                    <a:extLst>
                      <a:ext uri="{FF2B5EF4-FFF2-40B4-BE49-F238E27FC236}">
                        <a16:creationId xmlns:a16="http://schemas.microsoft.com/office/drawing/2014/main" id="{C047FF76-AF31-6EFB-F599-F758F03DBA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87864" y="2481246"/>
                    <a:ext cx="0" cy="1420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직선 연결선 104">
                    <a:extLst>
                      <a:ext uri="{FF2B5EF4-FFF2-40B4-BE49-F238E27FC236}">
                        <a16:creationId xmlns:a16="http://schemas.microsoft.com/office/drawing/2014/main" id="{2C5FA83B-367C-BB60-128F-1CE637B1DE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10587757" y="2580214"/>
                    <a:ext cx="0" cy="8619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0A644041-1527-7653-2050-9739F35E6F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87864" y="2654300"/>
                    <a:ext cx="0" cy="14547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" name="원호 111">
                    <a:extLst>
                      <a:ext uri="{FF2B5EF4-FFF2-40B4-BE49-F238E27FC236}">
                        <a16:creationId xmlns:a16="http://schemas.microsoft.com/office/drawing/2014/main" id="{3F772C0A-B173-0F38-1D75-2FCC86916977}"/>
                      </a:ext>
                    </a:extLst>
                  </p:cNvPr>
                  <p:cNvSpPr/>
                  <p:nvPr/>
                </p:nvSpPr>
                <p:spPr>
                  <a:xfrm rot="19146182">
                    <a:off x="10528413" y="2652197"/>
                    <a:ext cx="116760" cy="110967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2962C1B-93AF-853F-3D55-5CD13DEFDAF5}"/>
                    </a:ext>
                  </a:extLst>
                </p:cNvPr>
                <p:cNvSpPr/>
                <p:nvPr/>
              </p:nvSpPr>
              <p:spPr>
                <a:xfrm>
                  <a:off x="1722708" y="1898808"/>
                  <a:ext cx="250165" cy="1185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b="1" dirty="0">
                      <a:solidFill>
                        <a:schemeClr val="tx1"/>
                      </a:solidFill>
                    </a:rPr>
                    <a:t>+</a:t>
                  </a:r>
                  <a:endParaRPr lang="ko-KR" altLang="en-US" sz="9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C6F88DA8-FD44-392D-7EB2-13F48EAD9590}"/>
                  </a:ext>
                </a:extLst>
              </p:cNvPr>
              <p:cNvSpPr/>
              <p:nvPr/>
            </p:nvSpPr>
            <p:spPr>
              <a:xfrm>
                <a:off x="1002578" y="2970221"/>
                <a:ext cx="250165" cy="1185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350" dirty="0">
                    <a:solidFill>
                      <a:schemeClr val="tx1"/>
                    </a:solidFill>
                  </a:rPr>
                  <a:t>PWM</a:t>
                </a:r>
              </a:p>
              <a:p>
                <a:pPr algn="ctr"/>
                <a:r>
                  <a:rPr lang="ko-KR" altLang="en-US" sz="350" dirty="0">
                    <a:solidFill>
                      <a:schemeClr val="tx1"/>
                    </a:solidFill>
                  </a:rPr>
                  <a:t>피드백</a:t>
                </a:r>
              </a:p>
            </p:txBody>
          </p: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0B10E5EB-F3A5-7601-7410-BB128CADE308}"/>
                  </a:ext>
                </a:extLst>
              </p:cNvPr>
              <p:cNvCxnSpPr>
                <a:stCxn id="43" idx="6"/>
              </p:cNvCxnSpPr>
              <p:nvPr/>
            </p:nvCxnSpPr>
            <p:spPr>
              <a:xfrm>
                <a:off x="547308" y="3573559"/>
                <a:ext cx="130888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8F6B8255-4131-9BC0-2D6A-C494B38205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591" y="3257370"/>
                <a:ext cx="4525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DFFF1802-A68E-DE1D-65C9-5129519C4269}"/>
                  </a:ext>
                </a:extLst>
              </p:cNvPr>
              <p:cNvSpPr/>
              <p:nvPr/>
            </p:nvSpPr>
            <p:spPr>
              <a:xfrm>
                <a:off x="1020031" y="3241435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0053EDB1-230D-B530-A6C6-E91794302C6F}"/>
                  </a:ext>
                </a:extLst>
              </p:cNvPr>
              <p:cNvSpPr/>
              <p:nvPr/>
            </p:nvSpPr>
            <p:spPr>
              <a:xfrm>
                <a:off x="1020031" y="3559159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46EC4A21-0D30-B258-854D-BD96E4520AEB}"/>
                  </a:ext>
                </a:extLst>
              </p:cNvPr>
              <p:cNvSpPr/>
              <p:nvPr/>
            </p:nvSpPr>
            <p:spPr>
              <a:xfrm>
                <a:off x="1391120" y="3559159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0AEFE36F-B86A-ADA4-8EAA-E8903890772D}"/>
                  </a:ext>
                </a:extLst>
              </p:cNvPr>
              <p:cNvSpPr/>
              <p:nvPr/>
            </p:nvSpPr>
            <p:spPr>
              <a:xfrm>
                <a:off x="1391120" y="3241435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04BA2CBF-477A-F66E-976B-13491817BB0F}"/>
                  </a:ext>
                </a:extLst>
              </p:cNvPr>
              <p:cNvSpPr/>
              <p:nvPr/>
            </p:nvSpPr>
            <p:spPr>
              <a:xfrm>
                <a:off x="1509399" y="3241435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자유형: 도형 134">
                <a:extLst>
                  <a:ext uri="{FF2B5EF4-FFF2-40B4-BE49-F238E27FC236}">
                    <a16:creationId xmlns:a16="http://schemas.microsoft.com/office/drawing/2014/main" id="{7F594163-87B3-244A-ECF4-CF3E7F8475C7}"/>
                  </a:ext>
                </a:extLst>
              </p:cNvPr>
              <p:cNvSpPr/>
              <p:nvPr/>
            </p:nvSpPr>
            <p:spPr>
              <a:xfrm>
                <a:off x="821690" y="3019425"/>
                <a:ext cx="180975" cy="177800"/>
              </a:xfrm>
              <a:custGeom>
                <a:avLst/>
                <a:gdLst>
                  <a:gd name="connsiteX0" fmla="*/ 0 w 180975"/>
                  <a:gd name="connsiteY0" fmla="*/ 177800 h 177800"/>
                  <a:gd name="connsiteX1" fmla="*/ 0 w 180975"/>
                  <a:gd name="connsiteY1" fmla="*/ 0 h 177800"/>
                  <a:gd name="connsiteX2" fmla="*/ 180975 w 180975"/>
                  <a:gd name="connsiteY2" fmla="*/ 0 h 17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177800">
                    <a:moveTo>
                      <a:pt x="0" y="177800"/>
                    </a:moveTo>
                    <a:lnTo>
                      <a:pt x="0" y="0"/>
                    </a:lnTo>
                    <a:lnTo>
                      <a:pt x="180975" y="0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자유형: 도형 135">
                <a:extLst>
                  <a:ext uri="{FF2B5EF4-FFF2-40B4-BE49-F238E27FC236}">
                    <a16:creationId xmlns:a16="http://schemas.microsoft.com/office/drawing/2014/main" id="{9A8C10F2-267F-B946-07DD-EFBF0F66F62B}"/>
                  </a:ext>
                </a:extLst>
              </p:cNvPr>
              <p:cNvSpPr/>
              <p:nvPr/>
            </p:nvSpPr>
            <p:spPr>
              <a:xfrm>
                <a:off x="1253490" y="3013075"/>
                <a:ext cx="269875" cy="238125"/>
              </a:xfrm>
              <a:custGeom>
                <a:avLst/>
                <a:gdLst>
                  <a:gd name="connsiteX0" fmla="*/ 0 w 269875"/>
                  <a:gd name="connsiteY0" fmla="*/ 0 h 238125"/>
                  <a:gd name="connsiteX1" fmla="*/ 269875 w 269875"/>
                  <a:gd name="connsiteY1" fmla="*/ 0 h 238125"/>
                  <a:gd name="connsiteX2" fmla="*/ 269875 w 269875"/>
                  <a:gd name="connsiteY2" fmla="*/ 2381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9875" h="238125">
                    <a:moveTo>
                      <a:pt x="0" y="0"/>
                    </a:moveTo>
                    <a:lnTo>
                      <a:pt x="269875" y="0"/>
                    </a:lnTo>
                    <a:lnTo>
                      <a:pt x="269875" y="238125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2F2E55E0-E9D7-8C77-AC1B-E12C0DA7A2EB}"/>
                  </a:ext>
                </a:extLst>
              </p:cNvPr>
              <p:cNvSpPr/>
              <p:nvPr/>
            </p:nvSpPr>
            <p:spPr>
              <a:xfrm>
                <a:off x="1844397" y="3559159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D2C9890D-A368-3C41-7309-49CFFDE0C81D}"/>
                  </a:ext>
                </a:extLst>
              </p:cNvPr>
              <p:cNvSpPr/>
              <p:nvPr/>
            </p:nvSpPr>
            <p:spPr>
              <a:xfrm>
                <a:off x="1844397" y="3241435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14D6BB00-90EF-CE32-56F1-18DC5A91B43C}"/>
                  </a:ext>
                </a:extLst>
              </p:cNvPr>
              <p:cNvSpPr/>
              <p:nvPr/>
            </p:nvSpPr>
            <p:spPr>
              <a:xfrm>
                <a:off x="1711570" y="3356335"/>
                <a:ext cx="250165" cy="1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출력</a:t>
                </a:r>
              </a:p>
            </p:txBody>
          </p:sp>
        </p:grpSp>
        <p:grpSp>
          <p:nvGrpSpPr>
            <p:cNvPr id="234" name="그룹 233">
              <a:extLst>
                <a:ext uri="{FF2B5EF4-FFF2-40B4-BE49-F238E27FC236}">
                  <a16:creationId xmlns:a16="http://schemas.microsoft.com/office/drawing/2014/main" id="{3947A2DF-9058-6BC4-BD0D-B86C1BFFA874}"/>
                </a:ext>
              </a:extLst>
            </p:cNvPr>
            <p:cNvGrpSpPr/>
            <p:nvPr/>
          </p:nvGrpSpPr>
          <p:grpSpPr>
            <a:xfrm>
              <a:off x="3060697" y="1616071"/>
              <a:ext cx="1543581" cy="683195"/>
              <a:chOff x="418154" y="1683803"/>
              <a:chExt cx="1543581" cy="683195"/>
            </a:xfrm>
          </p:grpSpPr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E6A9A164-0158-AB1C-36B1-D4949C767309}"/>
                  </a:ext>
                </a:extLst>
              </p:cNvPr>
              <p:cNvSpPr/>
              <p:nvPr/>
            </p:nvSpPr>
            <p:spPr>
              <a:xfrm>
                <a:off x="418154" y="2237844"/>
                <a:ext cx="129154" cy="129154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 fontScale="40000" lnSpcReduction="20000"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-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BB03AF4E-B832-E9CE-860C-52BF38C2AC03}"/>
                  </a:ext>
                </a:extLst>
              </p:cNvPr>
              <p:cNvSpPr/>
              <p:nvPr/>
            </p:nvSpPr>
            <p:spPr>
              <a:xfrm>
                <a:off x="734360" y="2086237"/>
                <a:ext cx="250165" cy="1185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350" dirty="0">
                    <a:solidFill>
                      <a:schemeClr val="tx1"/>
                    </a:solidFill>
                  </a:rPr>
                  <a:t>MOSFET</a:t>
                </a:r>
              </a:p>
              <a:p>
                <a:pPr algn="ctr"/>
                <a:r>
                  <a:rPr lang="ko-KR" altLang="en-US" sz="350" dirty="0">
                    <a:solidFill>
                      <a:schemeClr val="tx1"/>
                    </a:solidFill>
                  </a:rPr>
                  <a:t>스위치</a:t>
                </a:r>
              </a:p>
            </p:txBody>
          </p:sp>
          <p:grpSp>
            <p:nvGrpSpPr>
              <p:cNvPr id="184" name="그룹 183">
                <a:extLst>
                  <a:ext uri="{FF2B5EF4-FFF2-40B4-BE49-F238E27FC236}">
                    <a16:creationId xmlns:a16="http://schemas.microsoft.com/office/drawing/2014/main" id="{EBEF755E-0812-89AF-2515-CA98DAFCD340}"/>
                  </a:ext>
                </a:extLst>
              </p:cNvPr>
              <p:cNvGrpSpPr/>
              <p:nvPr/>
            </p:nvGrpSpPr>
            <p:grpSpPr>
              <a:xfrm rot="16200000" flipH="1">
                <a:off x="668478" y="1792964"/>
                <a:ext cx="71868" cy="381300"/>
                <a:chOff x="453865" y="2303972"/>
                <a:chExt cx="100745" cy="534509"/>
              </a:xfrm>
            </p:grpSpPr>
            <p:cxnSp>
              <p:nvCxnSpPr>
                <p:cNvPr id="211" name="직선 연결선 210">
                  <a:extLst>
                    <a:ext uri="{FF2B5EF4-FFF2-40B4-BE49-F238E27FC236}">
                      <a16:creationId xmlns:a16="http://schemas.microsoft.com/office/drawing/2014/main" id="{90A85FB3-4F86-2BBA-AD3D-A63C2CA6AE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303972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직선 연결선 211">
                  <a:extLst>
                    <a:ext uri="{FF2B5EF4-FFF2-40B4-BE49-F238E27FC236}">
                      <a16:creationId xmlns:a16="http://schemas.microsoft.com/office/drawing/2014/main" id="{8F804D41-F977-3B4F-1966-ADEDD911D5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717646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원호 212">
                  <a:extLst>
                    <a:ext uri="{FF2B5EF4-FFF2-40B4-BE49-F238E27FC236}">
                      <a16:creationId xmlns:a16="http://schemas.microsoft.com/office/drawing/2014/main" id="{5ACA9032-DC5A-1E42-A782-8F420BA72BF3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4" name="원호 213">
                  <a:extLst>
                    <a:ext uri="{FF2B5EF4-FFF2-40B4-BE49-F238E27FC236}">
                      <a16:creationId xmlns:a16="http://schemas.microsoft.com/office/drawing/2014/main" id="{79C0C394-37BD-725B-AA19-3F7C356E2D69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원호 214">
                  <a:extLst>
                    <a:ext uri="{FF2B5EF4-FFF2-40B4-BE49-F238E27FC236}">
                      <a16:creationId xmlns:a16="http://schemas.microsoft.com/office/drawing/2014/main" id="{19CFAC77-6B81-1782-9729-F7465EC66970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원호 215">
                  <a:extLst>
                    <a:ext uri="{FF2B5EF4-FFF2-40B4-BE49-F238E27FC236}">
                      <a16:creationId xmlns:a16="http://schemas.microsoft.com/office/drawing/2014/main" id="{40B32D28-E0D9-CA14-3250-19965A490366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5" name="그룹 184">
                <a:extLst>
                  <a:ext uri="{FF2B5EF4-FFF2-40B4-BE49-F238E27FC236}">
                    <a16:creationId xmlns:a16="http://schemas.microsoft.com/office/drawing/2014/main" id="{427CAE74-7C18-C263-9866-D337B372E8C8}"/>
                  </a:ext>
                </a:extLst>
              </p:cNvPr>
              <p:cNvGrpSpPr/>
              <p:nvPr/>
            </p:nvGrpSpPr>
            <p:grpSpPr>
              <a:xfrm>
                <a:off x="884558" y="1929501"/>
                <a:ext cx="513058" cy="102254"/>
                <a:chOff x="1434627" y="1905990"/>
                <a:chExt cx="513058" cy="102254"/>
              </a:xfrm>
            </p:grpSpPr>
            <p:grpSp>
              <p:nvGrpSpPr>
                <p:cNvPr id="206" name="그룹 205">
                  <a:extLst>
                    <a:ext uri="{FF2B5EF4-FFF2-40B4-BE49-F238E27FC236}">
                      <a16:creationId xmlns:a16="http://schemas.microsoft.com/office/drawing/2014/main" id="{CAADBA3A-C9F9-5892-D72B-EFAE5E232A04}"/>
                    </a:ext>
                  </a:extLst>
                </p:cNvPr>
                <p:cNvGrpSpPr/>
                <p:nvPr/>
              </p:nvGrpSpPr>
              <p:grpSpPr>
                <a:xfrm rot="5400000">
                  <a:off x="1797577" y="1914781"/>
                  <a:ext cx="102254" cy="84672"/>
                  <a:chOff x="9510300" y="2270797"/>
                  <a:chExt cx="102254" cy="84672"/>
                </a:xfrm>
              </p:grpSpPr>
              <p:sp>
                <p:nvSpPr>
                  <p:cNvPr id="209" name="이등변 삼각형 208">
                    <a:extLst>
                      <a:ext uri="{FF2B5EF4-FFF2-40B4-BE49-F238E27FC236}">
                        <a16:creationId xmlns:a16="http://schemas.microsoft.com/office/drawing/2014/main" id="{B6060791-40DA-84BA-DC31-E3EDA6090346}"/>
                      </a:ext>
                    </a:extLst>
                  </p:cNvPr>
                  <p:cNvSpPr/>
                  <p:nvPr/>
                </p:nvSpPr>
                <p:spPr>
                  <a:xfrm>
                    <a:off x="9525516" y="2277859"/>
                    <a:ext cx="79354" cy="77610"/>
                  </a:xfrm>
                  <a:prstGeom prst="triangl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10" name="직선 연결선 209">
                    <a:extLst>
                      <a:ext uri="{FF2B5EF4-FFF2-40B4-BE49-F238E27FC236}">
                        <a16:creationId xmlns:a16="http://schemas.microsoft.com/office/drawing/2014/main" id="{C52ED0FA-04C4-2FE3-CE4E-F18CB81B2C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9561427" y="2219670"/>
                    <a:ext cx="0" cy="10225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7" name="직선 연결선 206">
                  <a:extLst>
                    <a:ext uri="{FF2B5EF4-FFF2-40B4-BE49-F238E27FC236}">
                      <a16:creationId xmlns:a16="http://schemas.microsoft.com/office/drawing/2014/main" id="{332D33BD-1A28-E7BC-A65B-7EE01F05F3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7605" y="1960883"/>
                  <a:ext cx="5008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>
                  <a:extLst>
                    <a:ext uri="{FF2B5EF4-FFF2-40B4-BE49-F238E27FC236}">
                      <a16:creationId xmlns:a16="http://schemas.microsoft.com/office/drawing/2014/main" id="{01C5A4DF-4511-B156-275D-51B675C7B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34627" y="1960884"/>
                  <a:ext cx="371740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그룹 185">
                <a:extLst>
                  <a:ext uri="{FF2B5EF4-FFF2-40B4-BE49-F238E27FC236}">
                    <a16:creationId xmlns:a16="http://schemas.microsoft.com/office/drawing/2014/main" id="{CE98D5F5-E293-19E5-00C9-E8FF6593A6C6}"/>
                  </a:ext>
                </a:extLst>
              </p:cNvPr>
              <p:cNvGrpSpPr/>
              <p:nvPr/>
            </p:nvGrpSpPr>
            <p:grpSpPr>
              <a:xfrm>
                <a:off x="1338060" y="1983897"/>
                <a:ext cx="250165" cy="318524"/>
                <a:chOff x="1722708" y="1883968"/>
                <a:chExt cx="250165" cy="318524"/>
              </a:xfrm>
            </p:grpSpPr>
            <p:grpSp>
              <p:nvGrpSpPr>
                <p:cNvPr id="200" name="그룹 199">
                  <a:extLst>
                    <a:ext uri="{FF2B5EF4-FFF2-40B4-BE49-F238E27FC236}">
                      <a16:creationId xmlns:a16="http://schemas.microsoft.com/office/drawing/2014/main" id="{90C5AA2B-090B-9C84-74D1-912ED97DF9FB}"/>
                    </a:ext>
                  </a:extLst>
                </p:cNvPr>
                <p:cNvGrpSpPr/>
                <p:nvPr/>
              </p:nvGrpSpPr>
              <p:grpSpPr>
                <a:xfrm>
                  <a:off x="1729859" y="1883968"/>
                  <a:ext cx="116760" cy="318524"/>
                  <a:chOff x="10528413" y="2481246"/>
                  <a:chExt cx="116760" cy="318524"/>
                </a:xfrm>
              </p:grpSpPr>
              <p:cxnSp>
                <p:nvCxnSpPr>
                  <p:cNvPr id="202" name="직선 연결선 201">
                    <a:extLst>
                      <a:ext uri="{FF2B5EF4-FFF2-40B4-BE49-F238E27FC236}">
                        <a16:creationId xmlns:a16="http://schemas.microsoft.com/office/drawing/2014/main" id="{D5F21181-AB72-CD84-80B4-D24144022E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87864" y="2481246"/>
                    <a:ext cx="0" cy="1420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직선 연결선 202">
                    <a:extLst>
                      <a:ext uri="{FF2B5EF4-FFF2-40B4-BE49-F238E27FC236}">
                        <a16:creationId xmlns:a16="http://schemas.microsoft.com/office/drawing/2014/main" id="{CEB7307D-6B71-97D1-38F1-7185128839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10587757" y="2580214"/>
                    <a:ext cx="0" cy="8619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직선 연결선 203">
                    <a:extLst>
                      <a:ext uri="{FF2B5EF4-FFF2-40B4-BE49-F238E27FC236}">
                        <a16:creationId xmlns:a16="http://schemas.microsoft.com/office/drawing/2014/main" id="{0B1E4997-5179-98EC-A42F-7F065BD649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87864" y="2654300"/>
                    <a:ext cx="0" cy="14547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5" name="원호 204">
                    <a:extLst>
                      <a:ext uri="{FF2B5EF4-FFF2-40B4-BE49-F238E27FC236}">
                        <a16:creationId xmlns:a16="http://schemas.microsoft.com/office/drawing/2014/main" id="{65DED0E0-45D4-47F7-D37E-39A8BD303569}"/>
                      </a:ext>
                    </a:extLst>
                  </p:cNvPr>
                  <p:cNvSpPr/>
                  <p:nvPr/>
                </p:nvSpPr>
                <p:spPr>
                  <a:xfrm rot="19146182">
                    <a:off x="10528413" y="2652197"/>
                    <a:ext cx="116760" cy="110967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1" name="직사각형 200">
                  <a:extLst>
                    <a:ext uri="{FF2B5EF4-FFF2-40B4-BE49-F238E27FC236}">
                      <a16:creationId xmlns:a16="http://schemas.microsoft.com/office/drawing/2014/main" id="{0BF9ABBD-07A8-9284-AA32-E50E69B7B865}"/>
                    </a:ext>
                  </a:extLst>
                </p:cNvPr>
                <p:cNvSpPr/>
                <p:nvPr/>
              </p:nvSpPr>
              <p:spPr>
                <a:xfrm>
                  <a:off x="1722708" y="1898808"/>
                  <a:ext cx="250165" cy="1185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b="1" dirty="0">
                      <a:solidFill>
                        <a:schemeClr val="tx1"/>
                      </a:solidFill>
                    </a:rPr>
                    <a:t>+</a:t>
                  </a:r>
                  <a:endParaRPr lang="ko-KR" altLang="en-US" sz="9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639D264B-9DD1-678A-635C-013EE1A5DAAD}"/>
                  </a:ext>
                </a:extLst>
              </p:cNvPr>
              <p:cNvSpPr/>
              <p:nvPr/>
            </p:nvSpPr>
            <p:spPr>
              <a:xfrm>
                <a:off x="1090977" y="1683803"/>
                <a:ext cx="250165" cy="1185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350" dirty="0">
                    <a:solidFill>
                      <a:schemeClr val="tx1"/>
                    </a:solidFill>
                  </a:rPr>
                  <a:t>PWM</a:t>
                </a:r>
              </a:p>
              <a:p>
                <a:pPr algn="ctr"/>
                <a:r>
                  <a:rPr lang="ko-KR" altLang="en-US" sz="350" dirty="0">
                    <a:solidFill>
                      <a:schemeClr val="tx1"/>
                    </a:solidFill>
                  </a:rPr>
                  <a:t>피드백</a:t>
                </a:r>
              </a:p>
            </p:txBody>
          </p:sp>
          <p:cxnSp>
            <p:nvCxnSpPr>
              <p:cNvPr id="188" name="직선 연결선 187">
                <a:extLst>
                  <a:ext uri="{FF2B5EF4-FFF2-40B4-BE49-F238E27FC236}">
                    <a16:creationId xmlns:a16="http://schemas.microsoft.com/office/drawing/2014/main" id="{33E24B80-CB17-2EE6-0F20-3F4337587CB1}"/>
                  </a:ext>
                </a:extLst>
              </p:cNvPr>
              <p:cNvCxnSpPr>
                <a:stCxn id="182" idx="6"/>
              </p:cNvCxnSpPr>
              <p:nvPr/>
            </p:nvCxnSpPr>
            <p:spPr>
              <a:xfrm>
                <a:off x="547308" y="2302421"/>
                <a:ext cx="130888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>
                <a:extLst>
                  <a:ext uri="{FF2B5EF4-FFF2-40B4-BE49-F238E27FC236}">
                    <a16:creationId xmlns:a16="http://schemas.microsoft.com/office/drawing/2014/main" id="{F3F01365-9984-ECC4-0408-E26779D494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591" y="1986232"/>
                <a:ext cx="4525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8A238B34-3D91-D2F1-E3AE-E54237B79C27}"/>
                  </a:ext>
                </a:extLst>
              </p:cNvPr>
              <p:cNvSpPr/>
              <p:nvPr/>
            </p:nvSpPr>
            <p:spPr>
              <a:xfrm>
                <a:off x="842214" y="1970297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9F8A0E41-0B89-7BE5-6311-D5D561B313AF}"/>
                  </a:ext>
                </a:extLst>
              </p:cNvPr>
              <p:cNvSpPr/>
              <p:nvPr/>
            </p:nvSpPr>
            <p:spPr>
              <a:xfrm>
                <a:off x="842214" y="2288021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74BD6BD0-51D9-17EE-E3DD-3A0CB5F418C8}"/>
                  </a:ext>
                </a:extLst>
              </p:cNvPr>
              <p:cNvSpPr/>
              <p:nvPr/>
            </p:nvSpPr>
            <p:spPr>
              <a:xfrm>
                <a:off x="1391120" y="2288021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D6CF4114-87EF-37CE-A84C-080A8DBE1485}"/>
                  </a:ext>
                </a:extLst>
              </p:cNvPr>
              <p:cNvSpPr/>
              <p:nvPr/>
            </p:nvSpPr>
            <p:spPr>
              <a:xfrm>
                <a:off x="1391120" y="1970297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0E6247E1-50A0-A78D-B4E7-C16FC7C8F151}"/>
                  </a:ext>
                </a:extLst>
              </p:cNvPr>
              <p:cNvSpPr/>
              <p:nvPr/>
            </p:nvSpPr>
            <p:spPr>
              <a:xfrm>
                <a:off x="1509399" y="1970297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자유형: 도형 195">
                <a:extLst>
                  <a:ext uri="{FF2B5EF4-FFF2-40B4-BE49-F238E27FC236}">
                    <a16:creationId xmlns:a16="http://schemas.microsoft.com/office/drawing/2014/main" id="{9F919D57-88AF-F378-D214-CB596C85F720}"/>
                  </a:ext>
                </a:extLst>
              </p:cNvPr>
              <p:cNvSpPr/>
              <p:nvPr/>
            </p:nvSpPr>
            <p:spPr>
              <a:xfrm>
                <a:off x="1341313" y="1741937"/>
                <a:ext cx="182052" cy="238125"/>
              </a:xfrm>
              <a:custGeom>
                <a:avLst/>
                <a:gdLst>
                  <a:gd name="connsiteX0" fmla="*/ 0 w 269875"/>
                  <a:gd name="connsiteY0" fmla="*/ 0 h 238125"/>
                  <a:gd name="connsiteX1" fmla="*/ 269875 w 269875"/>
                  <a:gd name="connsiteY1" fmla="*/ 0 h 238125"/>
                  <a:gd name="connsiteX2" fmla="*/ 269875 w 269875"/>
                  <a:gd name="connsiteY2" fmla="*/ 2381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9875" h="238125">
                    <a:moveTo>
                      <a:pt x="0" y="0"/>
                    </a:moveTo>
                    <a:lnTo>
                      <a:pt x="269875" y="0"/>
                    </a:lnTo>
                    <a:lnTo>
                      <a:pt x="269875" y="238125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1760C006-E2A9-80F5-C2DB-905C4C40040F}"/>
                  </a:ext>
                </a:extLst>
              </p:cNvPr>
              <p:cNvSpPr/>
              <p:nvPr/>
            </p:nvSpPr>
            <p:spPr>
              <a:xfrm>
                <a:off x="1844397" y="2288021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77B89AF1-1F3D-103D-925D-6FE14D3C3B78}"/>
                  </a:ext>
                </a:extLst>
              </p:cNvPr>
              <p:cNvSpPr/>
              <p:nvPr/>
            </p:nvSpPr>
            <p:spPr>
              <a:xfrm>
                <a:off x="1844397" y="1970297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C95D0C87-A3F8-1AB4-292B-41A3B9F2F318}"/>
                  </a:ext>
                </a:extLst>
              </p:cNvPr>
              <p:cNvSpPr/>
              <p:nvPr/>
            </p:nvSpPr>
            <p:spPr>
              <a:xfrm>
                <a:off x="1711570" y="2085197"/>
                <a:ext cx="250165" cy="1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출력</a:t>
                </a:r>
              </a:p>
            </p:txBody>
          </p:sp>
          <p:cxnSp>
            <p:nvCxnSpPr>
              <p:cNvPr id="228" name="직선 연결선 227">
                <a:extLst>
                  <a:ext uri="{FF2B5EF4-FFF2-40B4-BE49-F238E27FC236}">
                    <a16:creationId xmlns:a16="http://schemas.microsoft.com/office/drawing/2014/main" id="{0374807D-D1B0-BCB8-FBCC-977605616B5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14001" y="2041995"/>
                <a:ext cx="8735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>
                <a:extLst>
                  <a:ext uri="{FF2B5EF4-FFF2-40B4-BE49-F238E27FC236}">
                    <a16:creationId xmlns:a16="http://schemas.microsoft.com/office/drawing/2014/main" id="{4F4E23A3-921D-A398-DC56-145F7BB3F47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14002" y="2252777"/>
                <a:ext cx="8735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6206B91C-85D3-3EE2-9249-ECFF8D6990DC}"/>
                  </a:ext>
                </a:extLst>
              </p:cNvPr>
              <p:cNvSpPr/>
              <p:nvPr/>
            </p:nvSpPr>
            <p:spPr>
              <a:xfrm>
                <a:off x="418154" y="1921655"/>
                <a:ext cx="129154" cy="12915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 fontScale="40000" lnSpcReduction="20000"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+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3" name="자유형: 도형 232">
                <a:extLst>
                  <a:ext uri="{FF2B5EF4-FFF2-40B4-BE49-F238E27FC236}">
                    <a16:creationId xmlns:a16="http://schemas.microsoft.com/office/drawing/2014/main" id="{803864EA-2688-CFEB-E853-9FF924C24B6D}"/>
                  </a:ext>
                </a:extLst>
              </p:cNvPr>
              <p:cNvSpPr/>
              <p:nvPr/>
            </p:nvSpPr>
            <p:spPr>
              <a:xfrm>
                <a:off x="987425" y="1741488"/>
                <a:ext cx="103188" cy="404812"/>
              </a:xfrm>
              <a:custGeom>
                <a:avLst/>
                <a:gdLst>
                  <a:gd name="connsiteX0" fmla="*/ 103188 w 103188"/>
                  <a:gd name="connsiteY0" fmla="*/ 0 h 404812"/>
                  <a:gd name="connsiteX1" fmla="*/ 52388 w 103188"/>
                  <a:gd name="connsiteY1" fmla="*/ 0 h 404812"/>
                  <a:gd name="connsiteX2" fmla="*/ 52388 w 103188"/>
                  <a:gd name="connsiteY2" fmla="*/ 404812 h 404812"/>
                  <a:gd name="connsiteX3" fmla="*/ 0 w 103188"/>
                  <a:gd name="connsiteY3" fmla="*/ 404812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188" h="404812">
                    <a:moveTo>
                      <a:pt x="103188" y="0"/>
                    </a:moveTo>
                    <a:lnTo>
                      <a:pt x="52388" y="0"/>
                    </a:lnTo>
                    <a:lnTo>
                      <a:pt x="52388" y="404812"/>
                    </a:lnTo>
                    <a:lnTo>
                      <a:pt x="0" y="404812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8" name="그룹 277">
              <a:extLst>
                <a:ext uri="{FF2B5EF4-FFF2-40B4-BE49-F238E27FC236}">
                  <a16:creationId xmlns:a16="http://schemas.microsoft.com/office/drawing/2014/main" id="{53AFA038-BA41-F19B-6F39-BE8971CE44D1}"/>
                </a:ext>
              </a:extLst>
            </p:cNvPr>
            <p:cNvGrpSpPr/>
            <p:nvPr/>
          </p:nvGrpSpPr>
          <p:grpSpPr>
            <a:xfrm>
              <a:off x="5324210" y="1630037"/>
              <a:ext cx="1543581" cy="667915"/>
              <a:chOff x="418154" y="1784316"/>
              <a:chExt cx="1543581" cy="667915"/>
            </a:xfrm>
          </p:grpSpPr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0FC5B771-DCA2-9F3E-5826-E46ACFC0425B}"/>
                  </a:ext>
                </a:extLst>
              </p:cNvPr>
              <p:cNvCxnSpPr>
                <a:cxnSpLocks/>
                <a:stCxn id="237" idx="6"/>
              </p:cNvCxnSpPr>
              <p:nvPr/>
            </p:nvCxnSpPr>
            <p:spPr>
              <a:xfrm>
                <a:off x="547308" y="2071465"/>
                <a:ext cx="49631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타원 236">
                <a:extLst>
                  <a:ext uri="{FF2B5EF4-FFF2-40B4-BE49-F238E27FC236}">
                    <a16:creationId xmlns:a16="http://schemas.microsoft.com/office/drawing/2014/main" id="{11D533F6-24C9-9A1D-0EA1-8AC3543FC690}"/>
                  </a:ext>
                </a:extLst>
              </p:cNvPr>
              <p:cNvSpPr/>
              <p:nvPr/>
            </p:nvSpPr>
            <p:spPr>
              <a:xfrm>
                <a:off x="418154" y="2006888"/>
                <a:ext cx="129154" cy="12915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 fontScale="40000" lnSpcReduction="20000"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+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8" name="타원 237">
                <a:extLst>
                  <a:ext uri="{FF2B5EF4-FFF2-40B4-BE49-F238E27FC236}">
                    <a16:creationId xmlns:a16="http://schemas.microsoft.com/office/drawing/2014/main" id="{824D8401-3318-C55C-4120-B1B48223EB4E}"/>
                  </a:ext>
                </a:extLst>
              </p:cNvPr>
              <p:cNvSpPr/>
              <p:nvPr/>
            </p:nvSpPr>
            <p:spPr>
              <a:xfrm>
                <a:off x="418154" y="2323077"/>
                <a:ext cx="129154" cy="129154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 fontScale="40000" lnSpcReduction="20000"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-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DAFAA675-AD90-B187-BE13-50D4A4701BCA}"/>
                  </a:ext>
                </a:extLst>
              </p:cNvPr>
              <p:cNvSpPr/>
              <p:nvPr/>
            </p:nvSpPr>
            <p:spPr>
              <a:xfrm>
                <a:off x="694704" y="2012187"/>
                <a:ext cx="250165" cy="1185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350" dirty="0">
                    <a:solidFill>
                      <a:schemeClr val="tx1"/>
                    </a:solidFill>
                  </a:rPr>
                  <a:t>MOSFET</a:t>
                </a:r>
              </a:p>
              <a:p>
                <a:pPr algn="ctr"/>
                <a:r>
                  <a:rPr lang="ko-KR" altLang="en-US" sz="350" dirty="0">
                    <a:solidFill>
                      <a:schemeClr val="tx1"/>
                    </a:solidFill>
                  </a:rPr>
                  <a:t>스위치</a:t>
                </a:r>
              </a:p>
            </p:txBody>
          </p:sp>
          <p:grpSp>
            <p:nvGrpSpPr>
              <p:cNvPr id="240" name="그룹 239">
                <a:extLst>
                  <a:ext uri="{FF2B5EF4-FFF2-40B4-BE49-F238E27FC236}">
                    <a16:creationId xmlns:a16="http://schemas.microsoft.com/office/drawing/2014/main" id="{CFAC23A0-664C-A1EC-8C17-284120573CA7}"/>
                  </a:ext>
                </a:extLst>
              </p:cNvPr>
              <p:cNvGrpSpPr/>
              <p:nvPr/>
            </p:nvGrpSpPr>
            <p:grpSpPr>
              <a:xfrm flipH="1">
                <a:off x="997699" y="2074718"/>
                <a:ext cx="71868" cy="312936"/>
                <a:chOff x="453865" y="2362261"/>
                <a:chExt cx="100745" cy="438675"/>
              </a:xfrm>
            </p:grpSpPr>
            <p:cxnSp>
              <p:nvCxnSpPr>
                <p:cNvPr id="267" name="직선 연결선 266">
                  <a:extLst>
                    <a:ext uri="{FF2B5EF4-FFF2-40B4-BE49-F238E27FC236}">
                      <a16:creationId xmlns:a16="http://schemas.microsoft.com/office/drawing/2014/main" id="{73F661D1-F54D-7E94-4429-C738DDB530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6222" y="2362261"/>
                  <a:ext cx="0" cy="625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직선 연결선 267">
                  <a:extLst>
                    <a:ext uri="{FF2B5EF4-FFF2-40B4-BE49-F238E27FC236}">
                      <a16:creationId xmlns:a16="http://schemas.microsoft.com/office/drawing/2014/main" id="{7E942558-8672-7DE8-14A6-C051CFAF79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6222" y="2717645"/>
                  <a:ext cx="0" cy="8329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9" name="원호 268">
                  <a:extLst>
                    <a:ext uri="{FF2B5EF4-FFF2-40B4-BE49-F238E27FC236}">
                      <a16:creationId xmlns:a16="http://schemas.microsoft.com/office/drawing/2014/main" id="{F8100C03-47F8-9436-1646-CAD6B910F03C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0" name="원호 269">
                  <a:extLst>
                    <a:ext uri="{FF2B5EF4-FFF2-40B4-BE49-F238E27FC236}">
                      <a16:creationId xmlns:a16="http://schemas.microsoft.com/office/drawing/2014/main" id="{16201A6C-6DF1-F1AE-8EDB-BEC2E7BF92B3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1" name="원호 270">
                  <a:extLst>
                    <a:ext uri="{FF2B5EF4-FFF2-40B4-BE49-F238E27FC236}">
                      <a16:creationId xmlns:a16="http://schemas.microsoft.com/office/drawing/2014/main" id="{593EFC6C-2E14-8026-A92E-D86531B60155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2" name="원호 271">
                  <a:extLst>
                    <a:ext uri="{FF2B5EF4-FFF2-40B4-BE49-F238E27FC236}">
                      <a16:creationId xmlns:a16="http://schemas.microsoft.com/office/drawing/2014/main" id="{EB462C44-31AD-6C25-45D0-26AD6ABB0994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1" name="그룹 240">
                <a:extLst>
                  <a:ext uri="{FF2B5EF4-FFF2-40B4-BE49-F238E27FC236}">
                    <a16:creationId xmlns:a16="http://schemas.microsoft.com/office/drawing/2014/main" id="{497F2CAD-833D-4687-73F0-9E39ABED94C3}"/>
                  </a:ext>
                </a:extLst>
              </p:cNvPr>
              <p:cNvGrpSpPr/>
              <p:nvPr/>
            </p:nvGrpSpPr>
            <p:grpSpPr>
              <a:xfrm rot="10800000">
                <a:off x="991320" y="2024381"/>
                <a:ext cx="486536" cy="102254"/>
                <a:chOff x="1585121" y="1905990"/>
                <a:chExt cx="486536" cy="102254"/>
              </a:xfrm>
            </p:grpSpPr>
            <p:grpSp>
              <p:nvGrpSpPr>
                <p:cNvPr id="262" name="그룹 261">
                  <a:extLst>
                    <a:ext uri="{FF2B5EF4-FFF2-40B4-BE49-F238E27FC236}">
                      <a16:creationId xmlns:a16="http://schemas.microsoft.com/office/drawing/2014/main" id="{76B656E6-2902-D7E4-6C01-AE794B4C22CA}"/>
                    </a:ext>
                  </a:extLst>
                </p:cNvPr>
                <p:cNvGrpSpPr/>
                <p:nvPr/>
              </p:nvGrpSpPr>
              <p:grpSpPr>
                <a:xfrm rot="5400000">
                  <a:off x="1797577" y="1914781"/>
                  <a:ext cx="102254" cy="84672"/>
                  <a:chOff x="9510300" y="2270797"/>
                  <a:chExt cx="102254" cy="84672"/>
                </a:xfrm>
              </p:grpSpPr>
              <p:sp>
                <p:nvSpPr>
                  <p:cNvPr id="265" name="이등변 삼각형 264">
                    <a:extLst>
                      <a:ext uri="{FF2B5EF4-FFF2-40B4-BE49-F238E27FC236}">
                        <a16:creationId xmlns:a16="http://schemas.microsoft.com/office/drawing/2014/main" id="{82822812-54A7-9E4C-7A3C-70BAFF7E3EB6}"/>
                      </a:ext>
                    </a:extLst>
                  </p:cNvPr>
                  <p:cNvSpPr/>
                  <p:nvPr/>
                </p:nvSpPr>
                <p:spPr>
                  <a:xfrm>
                    <a:off x="9525516" y="2277859"/>
                    <a:ext cx="79354" cy="77610"/>
                  </a:xfrm>
                  <a:prstGeom prst="triangl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66" name="직선 연결선 265">
                    <a:extLst>
                      <a:ext uri="{FF2B5EF4-FFF2-40B4-BE49-F238E27FC236}">
                        <a16:creationId xmlns:a16="http://schemas.microsoft.com/office/drawing/2014/main" id="{7259AEEE-0BF8-A4DF-8F0A-56D0406063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9561427" y="2219670"/>
                    <a:ext cx="0" cy="10225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3" name="직선 연결선 262">
                  <a:extLst>
                    <a:ext uri="{FF2B5EF4-FFF2-40B4-BE49-F238E27FC236}">
                      <a16:creationId xmlns:a16="http://schemas.microsoft.com/office/drawing/2014/main" id="{E13C54D4-DAE8-7AD7-CEF5-1E689A3D31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1897605" y="1960883"/>
                  <a:ext cx="174052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직선 연결선 263">
                  <a:extLst>
                    <a:ext uri="{FF2B5EF4-FFF2-40B4-BE49-F238E27FC236}">
                      <a16:creationId xmlns:a16="http://schemas.microsoft.com/office/drawing/2014/main" id="{8E838E48-26B1-3165-475B-CD697DD5F1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 flipV="1">
                  <a:off x="1585121" y="1960884"/>
                  <a:ext cx="221246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그룹 241">
                <a:extLst>
                  <a:ext uri="{FF2B5EF4-FFF2-40B4-BE49-F238E27FC236}">
                    <a16:creationId xmlns:a16="http://schemas.microsoft.com/office/drawing/2014/main" id="{0B41FE68-E0FF-F8A4-E0AB-29735925CAD4}"/>
                  </a:ext>
                </a:extLst>
              </p:cNvPr>
              <p:cNvGrpSpPr/>
              <p:nvPr/>
            </p:nvGrpSpPr>
            <p:grpSpPr>
              <a:xfrm rot="10800000">
                <a:off x="1221644" y="2069130"/>
                <a:ext cx="250165" cy="318524"/>
                <a:chOff x="1722708" y="1883968"/>
                <a:chExt cx="250165" cy="318524"/>
              </a:xfrm>
            </p:grpSpPr>
            <p:grpSp>
              <p:nvGrpSpPr>
                <p:cNvPr id="256" name="그룹 255">
                  <a:extLst>
                    <a:ext uri="{FF2B5EF4-FFF2-40B4-BE49-F238E27FC236}">
                      <a16:creationId xmlns:a16="http://schemas.microsoft.com/office/drawing/2014/main" id="{6F69CDD7-ADE0-BC9B-0166-81ABFD70FD4A}"/>
                    </a:ext>
                  </a:extLst>
                </p:cNvPr>
                <p:cNvGrpSpPr/>
                <p:nvPr/>
              </p:nvGrpSpPr>
              <p:grpSpPr>
                <a:xfrm>
                  <a:off x="1729859" y="1883968"/>
                  <a:ext cx="116760" cy="318524"/>
                  <a:chOff x="10528413" y="2481246"/>
                  <a:chExt cx="116760" cy="318524"/>
                </a:xfrm>
              </p:grpSpPr>
              <p:cxnSp>
                <p:nvCxnSpPr>
                  <p:cNvPr id="258" name="직선 연결선 257">
                    <a:extLst>
                      <a:ext uri="{FF2B5EF4-FFF2-40B4-BE49-F238E27FC236}">
                        <a16:creationId xmlns:a16="http://schemas.microsoft.com/office/drawing/2014/main" id="{76857C7A-6E2A-7544-FE1D-219957097D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87864" y="2481246"/>
                    <a:ext cx="0" cy="1420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직선 연결선 258">
                    <a:extLst>
                      <a:ext uri="{FF2B5EF4-FFF2-40B4-BE49-F238E27FC236}">
                        <a16:creationId xmlns:a16="http://schemas.microsoft.com/office/drawing/2014/main" id="{662F017A-B5C1-AA4D-E572-862577D2FD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10587757" y="2580214"/>
                    <a:ext cx="0" cy="8619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직선 연결선 259">
                    <a:extLst>
                      <a:ext uri="{FF2B5EF4-FFF2-40B4-BE49-F238E27FC236}">
                        <a16:creationId xmlns:a16="http://schemas.microsoft.com/office/drawing/2014/main" id="{C2904AE2-7C10-E8FD-B8A7-80F26FF754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87864" y="2654300"/>
                    <a:ext cx="0" cy="14547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1" name="원호 260">
                    <a:extLst>
                      <a:ext uri="{FF2B5EF4-FFF2-40B4-BE49-F238E27FC236}">
                        <a16:creationId xmlns:a16="http://schemas.microsoft.com/office/drawing/2014/main" id="{A13202EA-DEC6-7A27-FF87-23C2E8134C8D}"/>
                      </a:ext>
                    </a:extLst>
                  </p:cNvPr>
                  <p:cNvSpPr/>
                  <p:nvPr/>
                </p:nvSpPr>
                <p:spPr>
                  <a:xfrm rot="19146182">
                    <a:off x="10528413" y="2652197"/>
                    <a:ext cx="116760" cy="110967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57" name="직사각형 256">
                  <a:extLst>
                    <a:ext uri="{FF2B5EF4-FFF2-40B4-BE49-F238E27FC236}">
                      <a16:creationId xmlns:a16="http://schemas.microsoft.com/office/drawing/2014/main" id="{0D79FB44-E8F6-CFA4-3C33-D0C514B48E58}"/>
                    </a:ext>
                  </a:extLst>
                </p:cNvPr>
                <p:cNvSpPr/>
                <p:nvPr/>
              </p:nvSpPr>
              <p:spPr>
                <a:xfrm>
                  <a:off x="1722708" y="1898808"/>
                  <a:ext cx="250165" cy="1185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b="1" dirty="0">
                      <a:solidFill>
                        <a:schemeClr val="tx1"/>
                      </a:solidFill>
                    </a:rPr>
                    <a:t>+</a:t>
                  </a:r>
                  <a:endParaRPr lang="ko-KR" altLang="en-US" sz="9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3CD02BBD-AEF2-C9EB-38D7-9A113730C671}"/>
                  </a:ext>
                </a:extLst>
              </p:cNvPr>
              <p:cNvSpPr/>
              <p:nvPr/>
            </p:nvSpPr>
            <p:spPr>
              <a:xfrm>
                <a:off x="1002578" y="1784316"/>
                <a:ext cx="250165" cy="1185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350" dirty="0">
                    <a:solidFill>
                      <a:schemeClr val="tx1"/>
                    </a:solidFill>
                  </a:rPr>
                  <a:t>PWM</a:t>
                </a:r>
              </a:p>
              <a:p>
                <a:pPr algn="ctr"/>
                <a:r>
                  <a:rPr lang="ko-KR" altLang="en-US" sz="350" dirty="0">
                    <a:solidFill>
                      <a:schemeClr val="tx1"/>
                    </a:solidFill>
                  </a:rPr>
                  <a:t>피드백</a:t>
                </a:r>
              </a:p>
            </p:txBody>
          </p: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97BF726C-1D96-8C6C-9EA0-59B534ED254E}"/>
                  </a:ext>
                </a:extLst>
              </p:cNvPr>
              <p:cNvCxnSpPr>
                <a:stCxn id="238" idx="6"/>
              </p:cNvCxnSpPr>
              <p:nvPr/>
            </p:nvCxnSpPr>
            <p:spPr>
              <a:xfrm>
                <a:off x="547308" y="2387654"/>
                <a:ext cx="130888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직선 연결선 244">
                <a:extLst>
                  <a:ext uri="{FF2B5EF4-FFF2-40B4-BE49-F238E27FC236}">
                    <a16:creationId xmlns:a16="http://schemas.microsoft.com/office/drawing/2014/main" id="{DA755F6F-EED7-EF35-2711-6B706FADF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591" y="2071465"/>
                <a:ext cx="4525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타원 245">
                <a:extLst>
                  <a:ext uri="{FF2B5EF4-FFF2-40B4-BE49-F238E27FC236}">
                    <a16:creationId xmlns:a16="http://schemas.microsoft.com/office/drawing/2014/main" id="{0264ED52-F4BF-DB7A-4EB4-D10D65E570F4}"/>
                  </a:ext>
                </a:extLst>
              </p:cNvPr>
              <p:cNvSpPr/>
              <p:nvPr/>
            </p:nvSpPr>
            <p:spPr>
              <a:xfrm>
                <a:off x="1020031" y="2055530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타원 246">
                <a:extLst>
                  <a:ext uri="{FF2B5EF4-FFF2-40B4-BE49-F238E27FC236}">
                    <a16:creationId xmlns:a16="http://schemas.microsoft.com/office/drawing/2014/main" id="{CDC23FE9-4C9C-D24C-6D78-034EB5C60C06}"/>
                  </a:ext>
                </a:extLst>
              </p:cNvPr>
              <p:cNvSpPr/>
              <p:nvPr/>
            </p:nvSpPr>
            <p:spPr>
              <a:xfrm>
                <a:off x="1020031" y="2373254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타원 247">
                <a:extLst>
                  <a:ext uri="{FF2B5EF4-FFF2-40B4-BE49-F238E27FC236}">
                    <a16:creationId xmlns:a16="http://schemas.microsoft.com/office/drawing/2014/main" id="{DFC1F27A-E3EE-83CB-C915-8473AF223D23}"/>
                  </a:ext>
                </a:extLst>
              </p:cNvPr>
              <p:cNvSpPr/>
              <p:nvPr/>
            </p:nvSpPr>
            <p:spPr>
              <a:xfrm>
                <a:off x="1391120" y="2373254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타원 248">
                <a:extLst>
                  <a:ext uri="{FF2B5EF4-FFF2-40B4-BE49-F238E27FC236}">
                    <a16:creationId xmlns:a16="http://schemas.microsoft.com/office/drawing/2014/main" id="{B81C1FE8-670E-0AAE-135F-F44F5BB8CF74}"/>
                  </a:ext>
                </a:extLst>
              </p:cNvPr>
              <p:cNvSpPr/>
              <p:nvPr/>
            </p:nvSpPr>
            <p:spPr>
              <a:xfrm>
                <a:off x="1391120" y="2055530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타원 249">
                <a:extLst>
                  <a:ext uri="{FF2B5EF4-FFF2-40B4-BE49-F238E27FC236}">
                    <a16:creationId xmlns:a16="http://schemas.microsoft.com/office/drawing/2014/main" id="{FB2D83C8-C282-8634-A026-40CF135CB29A}"/>
                  </a:ext>
                </a:extLst>
              </p:cNvPr>
              <p:cNvSpPr/>
              <p:nvPr/>
            </p:nvSpPr>
            <p:spPr>
              <a:xfrm>
                <a:off x="1509399" y="2055530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자유형: 도형 250">
                <a:extLst>
                  <a:ext uri="{FF2B5EF4-FFF2-40B4-BE49-F238E27FC236}">
                    <a16:creationId xmlns:a16="http://schemas.microsoft.com/office/drawing/2014/main" id="{2FDFCD51-7876-9122-7770-529FB649F0FA}"/>
                  </a:ext>
                </a:extLst>
              </p:cNvPr>
              <p:cNvSpPr/>
              <p:nvPr/>
            </p:nvSpPr>
            <p:spPr>
              <a:xfrm>
                <a:off x="821690" y="1833520"/>
                <a:ext cx="180975" cy="177800"/>
              </a:xfrm>
              <a:custGeom>
                <a:avLst/>
                <a:gdLst>
                  <a:gd name="connsiteX0" fmla="*/ 0 w 180975"/>
                  <a:gd name="connsiteY0" fmla="*/ 177800 h 177800"/>
                  <a:gd name="connsiteX1" fmla="*/ 0 w 180975"/>
                  <a:gd name="connsiteY1" fmla="*/ 0 h 177800"/>
                  <a:gd name="connsiteX2" fmla="*/ 180975 w 180975"/>
                  <a:gd name="connsiteY2" fmla="*/ 0 h 17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177800">
                    <a:moveTo>
                      <a:pt x="0" y="177800"/>
                    </a:moveTo>
                    <a:lnTo>
                      <a:pt x="0" y="0"/>
                    </a:lnTo>
                    <a:lnTo>
                      <a:pt x="180975" y="0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자유형: 도형 251">
                <a:extLst>
                  <a:ext uri="{FF2B5EF4-FFF2-40B4-BE49-F238E27FC236}">
                    <a16:creationId xmlns:a16="http://schemas.microsoft.com/office/drawing/2014/main" id="{49AEBF0E-B78D-2E8E-B527-E8DBFE59D977}"/>
                  </a:ext>
                </a:extLst>
              </p:cNvPr>
              <p:cNvSpPr/>
              <p:nvPr/>
            </p:nvSpPr>
            <p:spPr>
              <a:xfrm>
                <a:off x="1253490" y="1827170"/>
                <a:ext cx="269875" cy="238125"/>
              </a:xfrm>
              <a:custGeom>
                <a:avLst/>
                <a:gdLst>
                  <a:gd name="connsiteX0" fmla="*/ 0 w 269875"/>
                  <a:gd name="connsiteY0" fmla="*/ 0 h 238125"/>
                  <a:gd name="connsiteX1" fmla="*/ 269875 w 269875"/>
                  <a:gd name="connsiteY1" fmla="*/ 0 h 238125"/>
                  <a:gd name="connsiteX2" fmla="*/ 269875 w 269875"/>
                  <a:gd name="connsiteY2" fmla="*/ 2381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9875" h="238125">
                    <a:moveTo>
                      <a:pt x="0" y="0"/>
                    </a:moveTo>
                    <a:lnTo>
                      <a:pt x="269875" y="0"/>
                    </a:lnTo>
                    <a:lnTo>
                      <a:pt x="269875" y="238125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타원 252">
                <a:extLst>
                  <a:ext uri="{FF2B5EF4-FFF2-40B4-BE49-F238E27FC236}">
                    <a16:creationId xmlns:a16="http://schemas.microsoft.com/office/drawing/2014/main" id="{9876B72F-2A8D-9FB0-E562-E9821C557CB3}"/>
                  </a:ext>
                </a:extLst>
              </p:cNvPr>
              <p:cNvSpPr/>
              <p:nvPr/>
            </p:nvSpPr>
            <p:spPr>
              <a:xfrm>
                <a:off x="1844397" y="2373254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타원 253">
                <a:extLst>
                  <a:ext uri="{FF2B5EF4-FFF2-40B4-BE49-F238E27FC236}">
                    <a16:creationId xmlns:a16="http://schemas.microsoft.com/office/drawing/2014/main" id="{038E0A06-77CE-CD00-2D53-479DA85BA395}"/>
                  </a:ext>
                </a:extLst>
              </p:cNvPr>
              <p:cNvSpPr/>
              <p:nvPr/>
            </p:nvSpPr>
            <p:spPr>
              <a:xfrm>
                <a:off x="1844397" y="2055530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0886FB30-08F9-8017-AB00-06550A32BAB0}"/>
                  </a:ext>
                </a:extLst>
              </p:cNvPr>
              <p:cNvSpPr/>
              <p:nvPr/>
            </p:nvSpPr>
            <p:spPr>
              <a:xfrm>
                <a:off x="1711570" y="2170430"/>
                <a:ext cx="250165" cy="1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출력</a:t>
                </a:r>
              </a:p>
            </p:txBody>
          </p:sp>
        </p:grpSp>
        <p:grpSp>
          <p:nvGrpSpPr>
            <p:cNvPr id="376" name="그룹 375">
              <a:extLst>
                <a:ext uri="{FF2B5EF4-FFF2-40B4-BE49-F238E27FC236}">
                  <a16:creationId xmlns:a16="http://schemas.microsoft.com/office/drawing/2014/main" id="{35A653C5-A2BA-B480-9A1E-DC665F192D4D}"/>
                </a:ext>
              </a:extLst>
            </p:cNvPr>
            <p:cNvGrpSpPr/>
            <p:nvPr/>
          </p:nvGrpSpPr>
          <p:grpSpPr>
            <a:xfrm>
              <a:off x="7587723" y="1627189"/>
              <a:ext cx="1543581" cy="667915"/>
              <a:chOff x="418154" y="1886064"/>
              <a:chExt cx="1543581" cy="667915"/>
            </a:xfrm>
          </p:grpSpPr>
          <p:cxnSp>
            <p:nvCxnSpPr>
              <p:cNvPr id="318" name="직선 연결선 317">
                <a:extLst>
                  <a:ext uri="{FF2B5EF4-FFF2-40B4-BE49-F238E27FC236}">
                    <a16:creationId xmlns:a16="http://schemas.microsoft.com/office/drawing/2014/main" id="{A57AF54B-65A6-0B70-7932-7C9C0B0C4F91}"/>
                  </a:ext>
                </a:extLst>
              </p:cNvPr>
              <p:cNvCxnSpPr>
                <a:cxnSpLocks/>
                <a:stCxn id="319" idx="6"/>
              </p:cNvCxnSpPr>
              <p:nvPr/>
            </p:nvCxnSpPr>
            <p:spPr>
              <a:xfrm>
                <a:off x="547308" y="2173213"/>
                <a:ext cx="4818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타원 318">
                <a:extLst>
                  <a:ext uri="{FF2B5EF4-FFF2-40B4-BE49-F238E27FC236}">
                    <a16:creationId xmlns:a16="http://schemas.microsoft.com/office/drawing/2014/main" id="{0265C6EB-FB78-6B1E-E3BC-A604DC76ADC5}"/>
                  </a:ext>
                </a:extLst>
              </p:cNvPr>
              <p:cNvSpPr/>
              <p:nvPr/>
            </p:nvSpPr>
            <p:spPr>
              <a:xfrm>
                <a:off x="418154" y="2108636"/>
                <a:ext cx="129154" cy="12915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 fontScale="40000" lnSpcReduction="20000"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+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0" name="타원 319">
                <a:extLst>
                  <a:ext uri="{FF2B5EF4-FFF2-40B4-BE49-F238E27FC236}">
                    <a16:creationId xmlns:a16="http://schemas.microsoft.com/office/drawing/2014/main" id="{CAAC738D-6084-6DDA-7C38-0276444750AC}"/>
                  </a:ext>
                </a:extLst>
              </p:cNvPr>
              <p:cNvSpPr/>
              <p:nvPr/>
            </p:nvSpPr>
            <p:spPr>
              <a:xfrm>
                <a:off x="418154" y="2424825"/>
                <a:ext cx="129154" cy="129154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 fontScale="40000" lnSpcReduction="20000"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-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22" name="그룹 321">
                <a:extLst>
                  <a:ext uri="{FF2B5EF4-FFF2-40B4-BE49-F238E27FC236}">
                    <a16:creationId xmlns:a16="http://schemas.microsoft.com/office/drawing/2014/main" id="{2507A7CD-11E0-9279-DC4F-6D8B41D81197}"/>
                  </a:ext>
                </a:extLst>
              </p:cNvPr>
              <p:cNvGrpSpPr/>
              <p:nvPr/>
            </p:nvGrpSpPr>
            <p:grpSpPr>
              <a:xfrm flipH="1">
                <a:off x="1073463" y="2211615"/>
                <a:ext cx="54197" cy="235991"/>
                <a:chOff x="453865" y="2362261"/>
                <a:chExt cx="100745" cy="438675"/>
              </a:xfrm>
            </p:grpSpPr>
            <p:cxnSp>
              <p:nvCxnSpPr>
                <p:cNvPr id="349" name="직선 연결선 348">
                  <a:extLst>
                    <a:ext uri="{FF2B5EF4-FFF2-40B4-BE49-F238E27FC236}">
                      <a16:creationId xmlns:a16="http://schemas.microsoft.com/office/drawing/2014/main" id="{4F0F38BA-DE8E-2228-3955-B3AC266C13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6222" y="2362261"/>
                  <a:ext cx="0" cy="625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직선 연결선 349">
                  <a:extLst>
                    <a:ext uri="{FF2B5EF4-FFF2-40B4-BE49-F238E27FC236}">
                      <a16:creationId xmlns:a16="http://schemas.microsoft.com/office/drawing/2014/main" id="{8B679955-889D-E696-66EB-6B800E45A5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6222" y="2717645"/>
                  <a:ext cx="0" cy="8329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1" name="원호 350">
                  <a:extLst>
                    <a:ext uri="{FF2B5EF4-FFF2-40B4-BE49-F238E27FC236}">
                      <a16:creationId xmlns:a16="http://schemas.microsoft.com/office/drawing/2014/main" id="{5B5199E4-1533-570A-8C4B-40C96949929B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2" name="원호 351">
                  <a:extLst>
                    <a:ext uri="{FF2B5EF4-FFF2-40B4-BE49-F238E27FC236}">
                      <a16:creationId xmlns:a16="http://schemas.microsoft.com/office/drawing/2014/main" id="{22F6B12D-2EBE-2261-853C-02A58ACD4A8F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3" name="원호 352">
                  <a:extLst>
                    <a:ext uri="{FF2B5EF4-FFF2-40B4-BE49-F238E27FC236}">
                      <a16:creationId xmlns:a16="http://schemas.microsoft.com/office/drawing/2014/main" id="{A368A1E8-0009-9BA4-5A68-FD3F142F70E6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4" name="원호 353">
                  <a:extLst>
                    <a:ext uri="{FF2B5EF4-FFF2-40B4-BE49-F238E27FC236}">
                      <a16:creationId xmlns:a16="http://schemas.microsoft.com/office/drawing/2014/main" id="{42B28831-D62F-1628-A4B2-77D5AFABF3DF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3" name="그룹 322">
                <a:extLst>
                  <a:ext uri="{FF2B5EF4-FFF2-40B4-BE49-F238E27FC236}">
                    <a16:creationId xmlns:a16="http://schemas.microsoft.com/office/drawing/2014/main" id="{42AE6FA8-8274-0BA7-0795-D0291CDD8BE0}"/>
                  </a:ext>
                </a:extLst>
              </p:cNvPr>
              <p:cNvGrpSpPr/>
              <p:nvPr/>
            </p:nvGrpSpPr>
            <p:grpSpPr>
              <a:xfrm>
                <a:off x="1273945" y="2138883"/>
                <a:ext cx="197862" cy="65182"/>
                <a:chOff x="1761259" y="1905990"/>
                <a:chExt cx="310398" cy="102254"/>
              </a:xfrm>
            </p:grpSpPr>
            <p:grpSp>
              <p:nvGrpSpPr>
                <p:cNvPr id="344" name="그룹 343">
                  <a:extLst>
                    <a:ext uri="{FF2B5EF4-FFF2-40B4-BE49-F238E27FC236}">
                      <a16:creationId xmlns:a16="http://schemas.microsoft.com/office/drawing/2014/main" id="{015E8960-C552-F7CB-956A-0E003E8049BA}"/>
                    </a:ext>
                  </a:extLst>
                </p:cNvPr>
                <p:cNvGrpSpPr/>
                <p:nvPr/>
              </p:nvGrpSpPr>
              <p:grpSpPr>
                <a:xfrm rot="5400000">
                  <a:off x="1797577" y="1914781"/>
                  <a:ext cx="102254" cy="84672"/>
                  <a:chOff x="9510300" y="2270797"/>
                  <a:chExt cx="102254" cy="84672"/>
                </a:xfrm>
              </p:grpSpPr>
              <p:sp>
                <p:nvSpPr>
                  <p:cNvPr id="347" name="이등변 삼각형 346">
                    <a:extLst>
                      <a:ext uri="{FF2B5EF4-FFF2-40B4-BE49-F238E27FC236}">
                        <a16:creationId xmlns:a16="http://schemas.microsoft.com/office/drawing/2014/main" id="{66CFF26E-3C77-9B6D-C513-03E4D38FC42A}"/>
                      </a:ext>
                    </a:extLst>
                  </p:cNvPr>
                  <p:cNvSpPr/>
                  <p:nvPr/>
                </p:nvSpPr>
                <p:spPr>
                  <a:xfrm>
                    <a:off x="9525516" y="2277859"/>
                    <a:ext cx="79354" cy="77610"/>
                  </a:xfrm>
                  <a:prstGeom prst="triangl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48" name="직선 연결선 347">
                    <a:extLst>
                      <a:ext uri="{FF2B5EF4-FFF2-40B4-BE49-F238E27FC236}">
                        <a16:creationId xmlns:a16="http://schemas.microsoft.com/office/drawing/2014/main" id="{5653144A-206C-4D4D-1CB3-94B323B518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9561427" y="2219670"/>
                    <a:ext cx="0" cy="10225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5" name="직선 연결선 344">
                  <a:extLst>
                    <a:ext uri="{FF2B5EF4-FFF2-40B4-BE49-F238E27FC236}">
                      <a16:creationId xmlns:a16="http://schemas.microsoft.com/office/drawing/2014/main" id="{7022C6B0-7594-C5FC-2244-D908A50255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1897605" y="1960883"/>
                  <a:ext cx="174052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직선 연결선 345">
                  <a:extLst>
                    <a:ext uri="{FF2B5EF4-FFF2-40B4-BE49-F238E27FC236}">
                      <a16:creationId xmlns:a16="http://schemas.microsoft.com/office/drawing/2014/main" id="{F8CB610B-4BDB-8DFD-5A31-C24D6CD8B76A}"/>
                    </a:ext>
                  </a:extLst>
                </p:cNvPr>
                <p:cNvCxnSpPr>
                  <a:cxnSpLocks/>
                  <a:stCxn id="368" idx="2"/>
                </p:cNvCxnSpPr>
                <p:nvPr/>
              </p:nvCxnSpPr>
              <p:spPr>
                <a:xfrm flipV="1">
                  <a:off x="1761259" y="1960884"/>
                  <a:ext cx="45107" cy="41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4" name="그룹 323">
                <a:extLst>
                  <a:ext uri="{FF2B5EF4-FFF2-40B4-BE49-F238E27FC236}">
                    <a16:creationId xmlns:a16="http://schemas.microsoft.com/office/drawing/2014/main" id="{36DCC95B-2E02-D7F5-53D8-EA938867DEE6}"/>
                  </a:ext>
                </a:extLst>
              </p:cNvPr>
              <p:cNvGrpSpPr/>
              <p:nvPr/>
            </p:nvGrpSpPr>
            <p:grpSpPr>
              <a:xfrm>
                <a:off x="1339116" y="2170878"/>
                <a:ext cx="250165" cy="318524"/>
                <a:chOff x="1722708" y="1883968"/>
                <a:chExt cx="250165" cy="318524"/>
              </a:xfrm>
            </p:grpSpPr>
            <p:grpSp>
              <p:nvGrpSpPr>
                <p:cNvPr id="338" name="그룹 337">
                  <a:extLst>
                    <a:ext uri="{FF2B5EF4-FFF2-40B4-BE49-F238E27FC236}">
                      <a16:creationId xmlns:a16="http://schemas.microsoft.com/office/drawing/2014/main" id="{0A09B24F-81BE-14B2-DC1A-7F6AD3B10BE9}"/>
                    </a:ext>
                  </a:extLst>
                </p:cNvPr>
                <p:cNvGrpSpPr/>
                <p:nvPr/>
              </p:nvGrpSpPr>
              <p:grpSpPr>
                <a:xfrm>
                  <a:off x="1729859" y="1883968"/>
                  <a:ext cx="116760" cy="318524"/>
                  <a:chOff x="10528413" y="2481246"/>
                  <a:chExt cx="116760" cy="318524"/>
                </a:xfrm>
              </p:grpSpPr>
              <p:cxnSp>
                <p:nvCxnSpPr>
                  <p:cNvPr id="340" name="직선 연결선 339">
                    <a:extLst>
                      <a:ext uri="{FF2B5EF4-FFF2-40B4-BE49-F238E27FC236}">
                        <a16:creationId xmlns:a16="http://schemas.microsoft.com/office/drawing/2014/main" id="{6EB7BB1E-6E39-C0A2-F896-59DEC17EE0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87864" y="2481246"/>
                    <a:ext cx="0" cy="1420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1" name="직선 연결선 340">
                    <a:extLst>
                      <a:ext uri="{FF2B5EF4-FFF2-40B4-BE49-F238E27FC236}">
                        <a16:creationId xmlns:a16="http://schemas.microsoft.com/office/drawing/2014/main" id="{F532A56C-8F08-811A-DBF8-67F1588C23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10587757" y="2580214"/>
                    <a:ext cx="0" cy="8619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" name="직선 연결선 341">
                    <a:extLst>
                      <a:ext uri="{FF2B5EF4-FFF2-40B4-BE49-F238E27FC236}">
                        <a16:creationId xmlns:a16="http://schemas.microsoft.com/office/drawing/2014/main" id="{A619742E-C38F-CDC6-3AD2-09CE0BA68D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87864" y="2654300"/>
                    <a:ext cx="0" cy="14547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3" name="원호 342">
                    <a:extLst>
                      <a:ext uri="{FF2B5EF4-FFF2-40B4-BE49-F238E27FC236}">
                        <a16:creationId xmlns:a16="http://schemas.microsoft.com/office/drawing/2014/main" id="{548B80EE-8ACD-3BCF-AFA4-62916BAB7592}"/>
                      </a:ext>
                    </a:extLst>
                  </p:cNvPr>
                  <p:cNvSpPr/>
                  <p:nvPr/>
                </p:nvSpPr>
                <p:spPr>
                  <a:xfrm rot="19146182">
                    <a:off x="10528413" y="2652197"/>
                    <a:ext cx="116760" cy="110967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39" name="직사각형 338">
                  <a:extLst>
                    <a:ext uri="{FF2B5EF4-FFF2-40B4-BE49-F238E27FC236}">
                      <a16:creationId xmlns:a16="http://schemas.microsoft.com/office/drawing/2014/main" id="{8A6CA498-3545-5AA8-E1CC-A24C4EA804FB}"/>
                    </a:ext>
                  </a:extLst>
                </p:cNvPr>
                <p:cNvSpPr/>
                <p:nvPr/>
              </p:nvSpPr>
              <p:spPr>
                <a:xfrm>
                  <a:off x="1722708" y="1898808"/>
                  <a:ext cx="250165" cy="1185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b="1" dirty="0">
                      <a:solidFill>
                        <a:schemeClr val="tx1"/>
                      </a:solidFill>
                    </a:rPr>
                    <a:t>+</a:t>
                  </a:r>
                  <a:endParaRPr lang="ko-KR" altLang="en-US" sz="9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id="{A9A7DC23-9E7C-FF33-1F0B-E053743435C8}"/>
                  </a:ext>
                </a:extLst>
              </p:cNvPr>
              <p:cNvSpPr/>
              <p:nvPr/>
            </p:nvSpPr>
            <p:spPr>
              <a:xfrm>
                <a:off x="1002578" y="1886064"/>
                <a:ext cx="250165" cy="1185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350" dirty="0">
                    <a:solidFill>
                      <a:schemeClr val="tx1"/>
                    </a:solidFill>
                  </a:rPr>
                  <a:t>PWM</a:t>
                </a:r>
              </a:p>
              <a:p>
                <a:pPr algn="ctr"/>
                <a:r>
                  <a:rPr lang="ko-KR" altLang="en-US" sz="350" dirty="0">
                    <a:solidFill>
                      <a:schemeClr val="tx1"/>
                    </a:solidFill>
                  </a:rPr>
                  <a:t>피드백</a:t>
                </a:r>
              </a:p>
            </p:txBody>
          </p:sp>
          <p:cxnSp>
            <p:nvCxnSpPr>
              <p:cNvPr id="326" name="직선 연결선 325">
                <a:extLst>
                  <a:ext uri="{FF2B5EF4-FFF2-40B4-BE49-F238E27FC236}">
                    <a16:creationId xmlns:a16="http://schemas.microsoft.com/office/drawing/2014/main" id="{56FDF512-1648-9EE2-A3B6-D8BB4B3EC878}"/>
                  </a:ext>
                </a:extLst>
              </p:cNvPr>
              <p:cNvCxnSpPr>
                <a:cxnSpLocks/>
                <a:stCxn id="320" idx="6"/>
              </p:cNvCxnSpPr>
              <p:nvPr/>
            </p:nvCxnSpPr>
            <p:spPr>
              <a:xfrm>
                <a:off x="547308" y="2489402"/>
                <a:ext cx="4888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직선 연결선 326">
                <a:extLst>
                  <a:ext uri="{FF2B5EF4-FFF2-40B4-BE49-F238E27FC236}">
                    <a16:creationId xmlns:a16="http://schemas.microsoft.com/office/drawing/2014/main" id="{3D343F39-9701-E8B8-1FBA-375D3CB2F0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591" y="2173213"/>
                <a:ext cx="4525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0" name="타원 329">
                <a:extLst>
                  <a:ext uri="{FF2B5EF4-FFF2-40B4-BE49-F238E27FC236}">
                    <a16:creationId xmlns:a16="http://schemas.microsoft.com/office/drawing/2014/main" id="{4AE2FF8F-E13D-04FE-2B59-281513BCCE94}"/>
                  </a:ext>
                </a:extLst>
              </p:cNvPr>
              <p:cNvSpPr/>
              <p:nvPr/>
            </p:nvSpPr>
            <p:spPr>
              <a:xfrm>
                <a:off x="1391120" y="2475002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타원 330">
                <a:extLst>
                  <a:ext uri="{FF2B5EF4-FFF2-40B4-BE49-F238E27FC236}">
                    <a16:creationId xmlns:a16="http://schemas.microsoft.com/office/drawing/2014/main" id="{BF5695B6-79CB-F6EC-8BE6-1580952C83C7}"/>
                  </a:ext>
                </a:extLst>
              </p:cNvPr>
              <p:cNvSpPr/>
              <p:nvPr/>
            </p:nvSpPr>
            <p:spPr>
              <a:xfrm>
                <a:off x="1391120" y="2157278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타원 331">
                <a:extLst>
                  <a:ext uri="{FF2B5EF4-FFF2-40B4-BE49-F238E27FC236}">
                    <a16:creationId xmlns:a16="http://schemas.microsoft.com/office/drawing/2014/main" id="{C5F25316-B04F-0F84-4C55-99AC655CC2D5}"/>
                  </a:ext>
                </a:extLst>
              </p:cNvPr>
              <p:cNvSpPr/>
              <p:nvPr/>
            </p:nvSpPr>
            <p:spPr>
              <a:xfrm>
                <a:off x="1509399" y="2157278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자유형: 도형 332">
                <a:extLst>
                  <a:ext uri="{FF2B5EF4-FFF2-40B4-BE49-F238E27FC236}">
                    <a16:creationId xmlns:a16="http://schemas.microsoft.com/office/drawing/2014/main" id="{B7B2FF3E-F94C-5319-DC42-6B57B3602579}"/>
                  </a:ext>
                </a:extLst>
              </p:cNvPr>
              <p:cNvSpPr/>
              <p:nvPr/>
            </p:nvSpPr>
            <p:spPr>
              <a:xfrm>
                <a:off x="821690" y="1935268"/>
                <a:ext cx="180975" cy="490272"/>
              </a:xfrm>
              <a:custGeom>
                <a:avLst/>
                <a:gdLst>
                  <a:gd name="connsiteX0" fmla="*/ 0 w 180975"/>
                  <a:gd name="connsiteY0" fmla="*/ 177800 h 177800"/>
                  <a:gd name="connsiteX1" fmla="*/ 0 w 180975"/>
                  <a:gd name="connsiteY1" fmla="*/ 0 h 177800"/>
                  <a:gd name="connsiteX2" fmla="*/ 180975 w 180975"/>
                  <a:gd name="connsiteY2" fmla="*/ 0 h 17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177800">
                    <a:moveTo>
                      <a:pt x="0" y="177800"/>
                    </a:moveTo>
                    <a:lnTo>
                      <a:pt x="0" y="0"/>
                    </a:lnTo>
                    <a:lnTo>
                      <a:pt x="180975" y="0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자유형: 도형 333">
                <a:extLst>
                  <a:ext uri="{FF2B5EF4-FFF2-40B4-BE49-F238E27FC236}">
                    <a16:creationId xmlns:a16="http://schemas.microsoft.com/office/drawing/2014/main" id="{0E44E428-3F37-E78D-7173-2C9B58961B1F}"/>
                  </a:ext>
                </a:extLst>
              </p:cNvPr>
              <p:cNvSpPr/>
              <p:nvPr/>
            </p:nvSpPr>
            <p:spPr>
              <a:xfrm>
                <a:off x="1253490" y="1928918"/>
                <a:ext cx="269875" cy="238125"/>
              </a:xfrm>
              <a:custGeom>
                <a:avLst/>
                <a:gdLst>
                  <a:gd name="connsiteX0" fmla="*/ 0 w 269875"/>
                  <a:gd name="connsiteY0" fmla="*/ 0 h 238125"/>
                  <a:gd name="connsiteX1" fmla="*/ 269875 w 269875"/>
                  <a:gd name="connsiteY1" fmla="*/ 0 h 238125"/>
                  <a:gd name="connsiteX2" fmla="*/ 269875 w 269875"/>
                  <a:gd name="connsiteY2" fmla="*/ 2381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9875" h="238125">
                    <a:moveTo>
                      <a:pt x="0" y="0"/>
                    </a:moveTo>
                    <a:lnTo>
                      <a:pt x="269875" y="0"/>
                    </a:lnTo>
                    <a:lnTo>
                      <a:pt x="269875" y="238125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타원 334">
                <a:extLst>
                  <a:ext uri="{FF2B5EF4-FFF2-40B4-BE49-F238E27FC236}">
                    <a16:creationId xmlns:a16="http://schemas.microsoft.com/office/drawing/2014/main" id="{2DE7ACF9-B038-00D9-3A6E-48CF8E3AC453}"/>
                  </a:ext>
                </a:extLst>
              </p:cNvPr>
              <p:cNvSpPr/>
              <p:nvPr/>
            </p:nvSpPr>
            <p:spPr>
              <a:xfrm>
                <a:off x="1844397" y="2475002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타원 335">
                <a:extLst>
                  <a:ext uri="{FF2B5EF4-FFF2-40B4-BE49-F238E27FC236}">
                    <a16:creationId xmlns:a16="http://schemas.microsoft.com/office/drawing/2014/main" id="{370B021E-9FE1-B7CF-DE3A-B409E992580D}"/>
                  </a:ext>
                </a:extLst>
              </p:cNvPr>
              <p:cNvSpPr/>
              <p:nvPr/>
            </p:nvSpPr>
            <p:spPr>
              <a:xfrm>
                <a:off x="1844397" y="2157278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C2BBBE1A-726F-F05F-62E7-EE55DF3AB546}"/>
                  </a:ext>
                </a:extLst>
              </p:cNvPr>
              <p:cNvSpPr/>
              <p:nvPr/>
            </p:nvSpPr>
            <p:spPr>
              <a:xfrm>
                <a:off x="1711570" y="2272178"/>
                <a:ext cx="250165" cy="1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출력</a:t>
                </a:r>
              </a:p>
            </p:txBody>
          </p:sp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6180A3D4-A060-D32A-EFE2-6FBE69EAC806}"/>
                  </a:ext>
                </a:extLst>
              </p:cNvPr>
              <p:cNvSpPr/>
              <p:nvPr/>
            </p:nvSpPr>
            <p:spPr>
              <a:xfrm>
                <a:off x="694704" y="2429848"/>
                <a:ext cx="250165" cy="1185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350" dirty="0">
                    <a:solidFill>
                      <a:schemeClr val="tx1"/>
                    </a:solidFill>
                  </a:rPr>
                  <a:t>MOSFET</a:t>
                </a:r>
              </a:p>
              <a:p>
                <a:pPr algn="ctr"/>
                <a:r>
                  <a:rPr lang="ko-KR" altLang="en-US" sz="350" dirty="0">
                    <a:solidFill>
                      <a:schemeClr val="tx1"/>
                    </a:solidFill>
                  </a:rPr>
                  <a:t>스위치</a:t>
                </a:r>
              </a:p>
            </p:txBody>
          </p:sp>
          <p:grpSp>
            <p:nvGrpSpPr>
              <p:cNvPr id="357" name="그룹 356">
                <a:extLst>
                  <a:ext uri="{FF2B5EF4-FFF2-40B4-BE49-F238E27FC236}">
                    <a16:creationId xmlns:a16="http://schemas.microsoft.com/office/drawing/2014/main" id="{36CF91E3-66DD-5249-2C92-251D82C7B364}"/>
                  </a:ext>
                </a:extLst>
              </p:cNvPr>
              <p:cNvGrpSpPr/>
              <p:nvPr/>
            </p:nvGrpSpPr>
            <p:grpSpPr>
              <a:xfrm>
                <a:off x="1173345" y="2211615"/>
                <a:ext cx="54197" cy="235991"/>
                <a:chOff x="453865" y="2362261"/>
                <a:chExt cx="100745" cy="438675"/>
              </a:xfrm>
            </p:grpSpPr>
            <p:cxnSp>
              <p:nvCxnSpPr>
                <p:cNvPr id="358" name="직선 연결선 357">
                  <a:extLst>
                    <a:ext uri="{FF2B5EF4-FFF2-40B4-BE49-F238E27FC236}">
                      <a16:creationId xmlns:a16="http://schemas.microsoft.com/office/drawing/2014/main" id="{534CD703-F432-F4D4-FEA3-0CBEC8A59C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6222" y="2362261"/>
                  <a:ext cx="0" cy="625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직선 연결선 358">
                  <a:extLst>
                    <a:ext uri="{FF2B5EF4-FFF2-40B4-BE49-F238E27FC236}">
                      <a16:creationId xmlns:a16="http://schemas.microsoft.com/office/drawing/2014/main" id="{A521CAC8-E58B-CF33-067E-311EC5C961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6222" y="2717645"/>
                  <a:ext cx="0" cy="8329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0" name="원호 359">
                  <a:extLst>
                    <a:ext uri="{FF2B5EF4-FFF2-40B4-BE49-F238E27FC236}">
                      <a16:creationId xmlns:a16="http://schemas.microsoft.com/office/drawing/2014/main" id="{06715614-3D8E-E6F5-A38E-ADD45B090C80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1" name="원호 360">
                  <a:extLst>
                    <a:ext uri="{FF2B5EF4-FFF2-40B4-BE49-F238E27FC236}">
                      <a16:creationId xmlns:a16="http://schemas.microsoft.com/office/drawing/2014/main" id="{E1236D90-4981-32E7-292F-6F6C49B95F87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2" name="원호 361">
                  <a:extLst>
                    <a:ext uri="{FF2B5EF4-FFF2-40B4-BE49-F238E27FC236}">
                      <a16:creationId xmlns:a16="http://schemas.microsoft.com/office/drawing/2014/main" id="{6F7500E3-DACB-1448-D28F-463BA8655180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3" name="원호 362">
                  <a:extLst>
                    <a:ext uri="{FF2B5EF4-FFF2-40B4-BE49-F238E27FC236}">
                      <a16:creationId xmlns:a16="http://schemas.microsoft.com/office/drawing/2014/main" id="{999E10B4-832D-2F57-0025-60E251147AB0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64" name="자유형: 도형 363">
                <a:extLst>
                  <a:ext uri="{FF2B5EF4-FFF2-40B4-BE49-F238E27FC236}">
                    <a16:creationId xmlns:a16="http://schemas.microsoft.com/office/drawing/2014/main" id="{892D2478-1628-D694-1B30-BE9D88A4DBAC}"/>
                  </a:ext>
                </a:extLst>
              </p:cNvPr>
              <p:cNvSpPr/>
              <p:nvPr/>
            </p:nvSpPr>
            <p:spPr>
              <a:xfrm>
                <a:off x="1030288" y="2443163"/>
                <a:ext cx="69850" cy="42862"/>
              </a:xfrm>
              <a:custGeom>
                <a:avLst/>
                <a:gdLst>
                  <a:gd name="connsiteX0" fmla="*/ 69850 w 69850"/>
                  <a:gd name="connsiteY0" fmla="*/ 0 h 42862"/>
                  <a:gd name="connsiteX1" fmla="*/ 0 w 69850"/>
                  <a:gd name="connsiteY1" fmla="*/ 0 h 42862"/>
                  <a:gd name="connsiteX2" fmla="*/ 0 w 69850"/>
                  <a:gd name="connsiteY2" fmla="*/ 42862 h 42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50" h="42862">
                    <a:moveTo>
                      <a:pt x="69850" y="0"/>
                    </a:moveTo>
                    <a:lnTo>
                      <a:pt x="0" y="0"/>
                    </a:lnTo>
                    <a:lnTo>
                      <a:pt x="0" y="42862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자유형: 도형 364">
                <a:extLst>
                  <a:ext uri="{FF2B5EF4-FFF2-40B4-BE49-F238E27FC236}">
                    <a16:creationId xmlns:a16="http://schemas.microsoft.com/office/drawing/2014/main" id="{08417779-184E-9FB6-A83E-D50534670B5B}"/>
                  </a:ext>
                </a:extLst>
              </p:cNvPr>
              <p:cNvSpPr/>
              <p:nvPr/>
            </p:nvSpPr>
            <p:spPr>
              <a:xfrm flipV="1">
                <a:off x="1024780" y="2174139"/>
                <a:ext cx="69850" cy="42862"/>
              </a:xfrm>
              <a:custGeom>
                <a:avLst/>
                <a:gdLst>
                  <a:gd name="connsiteX0" fmla="*/ 69850 w 69850"/>
                  <a:gd name="connsiteY0" fmla="*/ 0 h 42862"/>
                  <a:gd name="connsiteX1" fmla="*/ 0 w 69850"/>
                  <a:gd name="connsiteY1" fmla="*/ 0 h 42862"/>
                  <a:gd name="connsiteX2" fmla="*/ 0 w 69850"/>
                  <a:gd name="connsiteY2" fmla="*/ 42862 h 42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50" h="42862">
                    <a:moveTo>
                      <a:pt x="69850" y="0"/>
                    </a:moveTo>
                    <a:lnTo>
                      <a:pt x="0" y="0"/>
                    </a:lnTo>
                    <a:lnTo>
                      <a:pt x="0" y="42862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자유형: 도형 367">
                <a:extLst>
                  <a:ext uri="{FF2B5EF4-FFF2-40B4-BE49-F238E27FC236}">
                    <a16:creationId xmlns:a16="http://schemas.microsoft.com/office/drawing/2014/main" id="{D58F7016-5DB7-198E-6814-38554524B6C1}"/>
                  </a:ext>
                </a:extLst>
              </p:cNvPr>
              <p:cNvSpPr/>
              <p:nvPr/>
            </p:nvSpPr>
            <p:spPr>
              <a:xfrm flipH="1" flipV="1">
                <a:off x="1204096" y="2174139"/>
                <a:ext cx="69850" cy="42862"/>
              </a:xfrm>
              <a:custGeom>
                <a:avLst/>
                <a:gdLst>
                  <a:gd name="connsiteX0" fmla="*/ 69850 w 69850"/>
                  <a:gd name="connsiteY0" fmla="*/ 0 h 42862"/>
                  <a:gd name="connsiteX1" fmla="*/ 0 w 69850"/>
                  <a:gd name="connsiteY1" fmla="*/ 0 h 42862"/>
                  <a:gd name="connsiteX2" fmla="*/ 0 w 69850"/>
                  <a:gd name="connsiteY2" fmla="*/ 42862 h 42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50" h="42862">
                    <a:moveTo>
                      <a:pt x="69850" y="0"/>
                    </a:moveTo>
                    <a:lnTo>
                      <a:pt x="0" y="0"/>
                    </a:lnTo>
                    <a:lnTo>
                      <a:pt x="0" y="42862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자유형: 도형 368">
                <a:extLst>
                  <a:ext uri="{FF2B5EF4-FFF2-40B4-BE49-F238E27FC236}">
                    <a16:creationId xmlns:a16="http://schemas.microsoft.com/office/drawing/2014/main" id="{9587CE68-04C9-A600-2056-BB7B5BB2CA4D}"/>
                  </a:ext>
                </a:extLst>
              </p:cNvPr>
              <p:cNvSpPr/>
              <p:nvPr/>
            </p:nvSpPr>
            <p:spPr>
              <a:xfrm flipH="1">
                <a:off x="1200302" y="2443163"/>
                <a:ext cx="69850" cy="42862"/>
              </a:xfrm>
              <a:custGeom>
                <a:avLst/>
                <a:gdLst>
                  <a:gd name="connsiteX0" fmla="*/ 69850 w 69850"/>
                  <a:gd name="connsiteY0" fmla="*/ 0 h 42862"/>
                  <a:gd name="connsiteX1" fmla="*/ 0 w 69850"/>
                  <a:gd name="connsiteY1" fmla="*/ 0 h 42862"/>
                  <a:gd name="connsiteX2" fmla="*/ 0 w 69850"/>
                  <a:gd name="connsiteY2" fmla="*/ 42862 h 42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50" h="42862">
                    <a:moveTo>
                      <a:pt x="69850" y="0"/>
                    </a:moveTo>
                    <a:lnTo>
                      <a:pt x="0" y="0"/>
                    </a:lnTo>
                    <a:lnTo>
                      <a:pt x="0" y="42862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0" name="직선 연결선 369">
                <a:extLst>
                  <a:ext uri="{FF2B5EF4-FFF2-40B4-BE49-F238E27FC236}">
                    <a16:creationId xmlns:a16="http://schemas.microsoft.com/office/drawing/2014/main" id="{AA54974B-BA94-5141-87BB-B801E34051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0152" y="2489402"/>
                <a:ext cx="58396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4" name="타원 373">
                <a:extLst>
                  <a:ext uri="{FF2B5EF4-FFF2-40B4-BE49-F238E27FC236}">
                    <a16:creationId xmlns:a16="http://schemas.microsoft.com/office/drawing/2014/main" id="{38F9A32E-6F2F-938B-009C-2ABFCFC8AE73}"/>
                  </a:ext>
                </a:extLst>
              </p:cNvPr>
              <p:cNvSpPr/>
              <p:nvPr/>
            </p:nvSpPr>
            <p:spPr>
              <a:xfrm>
                <a:off x="1228035" y="2243596"/>
                <a:ext cx="14400" cy="14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타원 374">
                <a:extLst>
                  <a:ext uri="{FF2B5EF4-FFF2-40B4-BE49-F238E27FC236}">
                    <a16:creationId xmlns:a16="http://schemas.microsoft.com/office/drawing/2014/main" id="{B320FA54-A40D-986F-EEBA-8FE1BA050AAA}"/>
                  </a:ext>
                </a:extLst>
              </p:cNvPr>
              <p:cNvSpPr/>
              <p:nvPr/>
            </p:nvSpPr>
            <p:spPr>
              <a:xfrm>
                <a:off x="1060413" y="2408535"/>
                <a:ext cx="14400" cy="14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2" name="그룹 381">
              <a:extLst>
                <a:ext uri="{FF2B5EF4-FFF2-40B4-BE49-F238E27FC236}">
                  <a16:creationId xmlns:a16="http://schemas.microsoft.com/office/drawing/2014/main" id="{2724A204-E00D-6710-126B-2F03F5065468}"/>
                </a:ext>
              </a:extLst>
            </p:cNvPr>
            <p:cNvGrpSpPr/>
            <p:nvPr/>
          </p:nvGrpSpPr>
          <p:grpSpPr>
            <a:xfrm>
              <a:off x="691777" y="1534544"/>
              <a:ext cx="1718048" cy="1050403"/>
              <a:chOff x="691777" y="1534544"/>
              <a:chExt cx="1718048" cy="1050403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C474098-79C3-DD55-4674-25112CAD4412}"/>
                  </a:ext>
                </a:extLst>
              </p:cNvPr>
              <p:cNvSpPr/>
              <p:nvPr/>
            </p:nvSpPr>
            <p:spPr>
              <a:xfrm>
                <a:off x="691777" y="1534544"/>
                <a:ext cx="1718048" cy="8717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>
                <a:extLst>
                  <a:ext uri="{FF2B5EF4-FFF2-40B4-BE49-F238E27FC236}">
                    <a16:creationId xmlns:a16="http://schemas.microsoft.com/office/drawing/2014/main" id="{48C722B8-E61C-3712-A84F-75CD3387F727}"/>
                  </a:ext>
                </a:extLst>
              </p:cNvPr>
              <p:cNvSpPr/>
              <p:nvPr/>
            </p:nvSpPr>
            <p:spPr>
              <a:xfrm>
                <a:off x="695269" y="2405455"/>
                <a:ext cx="1714556" cy="1794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Buck Converter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6" name="그룹 385">
              <a:extLst>
                <a:ext uri="{FF2B5EF4-FFF2-40B4-BE49-F238E27FC236}">
                  <a16:creationId xmlns:a16="http://schemas.microsoft.com/office/drawing/2014/main" id="{F1BA119B-7A22-5FEF-E131-D0ABDF903579}"/>
                </a:ext>
              </a:extLst>
            </p:cNvPr>
            <p:cNvGrpSpPr/>
            <p:nvPr/>
          </p:nvGrpSpPr>
          <p:grpSpPr>
            <a:xfrm>
              <a:off x="2973463" y="1534544"/>
              <a:ext cx="1718048" cy="1050403"/>
              <a:chOff x="691777" y="1534544"/>
              <a:chExt cx="1718048" cy="1050403"/>
            </a:xfrm>
          </p:grpSpPr>
          <p:sp>
            <p:nvSpPr>
              <p:cNvPr id="387" name="직사각형 386">
                <a:extLst>
                  <a:ext uri="{FF2B5EF4-FFF2-40B4-BE49-F238E27FC236}">
                    <a16:creationId xmlns:a16="http://schemas.microsoft.com/office/drawing/2014/main" id="{2D0F5150-61D3-A6D0-A683-017AE74AB801}"/>
                  </a:ext>
                </a:extLst>
              </p:cNvPr>
              <p:cNvSpPr/>
              <p:nvPr/>
            </p:nvSpPr>
            <p:spPr>
              <a:xfrm>
                <a:off x="691777" y="1534544"/>
                <a:ext cx="1718048" cy="8717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>
                <a:extLst>
                  <a:ext uri="{FF2B5EF4-FFF2-40B4-BE49-F238E27FC236}">
                    <a16:creationId xmlns:a16="http://schemas.microsoft.com/office/drawing/2014/main" id="{929436EF-DB71-EA30-2A80-B3F5A651C2A1}"/>
                  </a:ext>
                </a:extLst>
              </p:cNvPr>
              <p:cNvSpPr/>
              <p:nvPr/>
            </p:nvSpPr>
            <p:spPr>
              <a:xfrm>
                <a:off x="691777" y="2405455"/>
                <a:ext cx="1718048" cy="1794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Boost</a:t>
                </a:r>
                <a:r>
                  <a:rPr lang="ko-KR" altLang="en-US" sz="12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b="1" dirty="0">
                    <a:solidFill>
                      <a:schemeClr val="tx1"/>
                    </a:solidFill>
                  </a:rPr>
                  <a:t>Converter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9" name="그룹 388">
              <a:extLst>
                <a:ext uri="{FF2B5EF4-FFF2-40B4-BE49-F238E27FC236}">
                  <a16:creationId xmlns:a16="http://schemas.microsoft.com/office/drawing/2014/main" id="{72C2681C-3430-6182-7BB0-E40B8E1756CA}"/>
                </a:ext>
              </a:extLst>
            </p:cNvPr>
            <p:cNvGrpSpPr/>
            <p:nvPr/>
          </p:nvGrpSpPr>
          <p:grpSpPr>
            <a:xfrm>
              <a:off x="5236976" y="1534544"/>
              <a:ext cx="1718048" cy="1050403"/>
              <a:chOff x="691777" y="1534544"/>
              <a:chExt cx="1718048" cy="1050403"/>
            </a:xfrm>
          </p:grpSpPr>
          <p:sp>
            <p:nvSpPr>
              <p:cNvPr id="390" name="직사각형 389">
                <a:extLst>
                  <a:ext uri="{FF2B5EF4-FFF2-40B4-BE49-F238E27FC236}">
                    <a16:creationId xmlns:a16="http://schemas.microsoft.com/office/drawing/2014/main" id="{44AEDBE6-8C71-8895-A34D-FC9ABDF992DD}"/>
                  </a:ext>
                </a:extLst>
              </p:cNvPr>
              <p:cNvSpPr/>
              <p:nvPr/>
            </p:nvSpPr>
            <p:spPr>
              <a:xfrm>
                <a:off x="691777" y="1534544"/>
                <a:ext cx="1718048" cy="8717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직사각형 390">
                <a:extLst>
                  <a:ext uri="{FF2B5EF4-FFF2-40B4-BE49-F238E27FC236}">
                    <a16:creationId xmlns:a16="http://schemas.microsoft.com/office/drawing/2014/main" id="{AC145314-E1E1-ABB3-0218-DF6C0E3570DF}"/>
                  </a:ext>
                </a:extLst>
              </p:cNvPr>
              <p:cNvSpPr/>
              <p:nvPr/>
            </p:nvSpPr>
            <p:spPr>
              <a:xfrm>
                <a:off x="691777" y="2405455"/>
                <a:ext cx="1718048" cy="1794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Flyback Converter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2" name="그룹 391">
              <a:extLst>
                <a:ext uri="{FF2B5EF4-FFF2-40B4-BE49-F238E27FC236}">
                  <a16:creationId xmlns:a16="http://schemas.microsoft.com/office/drawing/2014/main" id="{40682049-4660-F8ED-5951-145C3DC8FD92}"/>
                </a:ext>
              </a:extLst>
            </p:cNvPr>
            <p:cNvGrpSpPr/>
            <p:nvPr/>
          </p:nvGrpSpPr>
          <p:grpSpPr>
            <a:xfrm>
              <a:off x="7500489" y="1534544"/>
              <a:ext cx="1718048" cy="1050403"/>
              <a:chOff x="691777" y="1534544"/>
              <a:chExt cx="1718048" cy="1050403"/>
            </a:xfrm>
          </p:grpSpPr>
          <p:sp>
            <p:nvSpPr>
              <p:cNvPr id="393" name="직사각형 392">
                <a:extLst>
                  <a:ext uri="{FF2B5EF4-FFF2-40B4-BE49-F238E27FC236}">
                    <a16:creationId xmlns:a16="http://schemas.microsoft.com/office/drawing/2014/main" id="{58F8C13F-E2F1-9529-2728-F08B2F0A5DD7}"/>
                  </a:ext>
                </a:extLst>
              </p:cNvPr>
              <p:cNvSpPr/>
              <p:nvPr/>
            </p:nvSpPr>
            <p:spPr>
              <a:xfrm>
                <a:off x="691777" y="1534544"/>
                <a:ext cx="1718048" cy="8717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직사각형 393">
                <a:extLst>
                  <a:ext uri="{FF2B5EF4-FFF2-40B4-BE49-F238E27FC236}">
                    <a16:creationId xmlns:a16="http://schemas.microsoft.com/office/drawing/2014/main" id="{86A83762-BEFA-2FA1-5F93-C8AFFA431287}"/>
                  </a:ext>
                </a:extLst>
              </p:cNvPr>
              <p:cNvSpPr/>
              <p:nvPr/>
            </p:nvSpPr>
            <p:spPr>
              <a:xfrm>
                <a:off x="691777" y="2405455"/>
                <a:ext cx="1718048" cy="1794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Flyback</a:t>
                </a:r>
                <a:r>
                  <a:rPr lang="ko-KR" altLang="en-US" sz="12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b="1" dirty="0">
                    <a:solidFill>
                      <a:schemeClr val="tx1"/>
                    </a:solidFill>
                  </a:rPr>
                  <a:t>Converter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06520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DC-AC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인버터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(DC-AC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Inverter)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867723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DC-AC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인버터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(DC-AC Inverter)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논리 인버터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(Logic inverter)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다름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논리 인버터는 논리 회로에서 사용되는 디지털 부품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전압이 낮은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입력의 위상을 바꿔주는 역할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파워 인버터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(Power Inverter)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라고도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전력 공급기나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어댑터와 반대로 기능하는 부품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전력 소모가 적은 장치의 전원으로 적합한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110 VAC~120 VAC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220 VAC~240 VAC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범위의 교류 전류를 출력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작동원리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내부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DC-DC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컨버터를 이용해 더 높은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전압으로 올리는 것에서 시작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 회로로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전압의 특성인 사인파형을 대략적 생성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디지털 스위칭 부품은 사각파를 생성하고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사각파는 파형이 단순해 고주파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또는 고조파가 드러나지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고조파는 전기를 열로 변환하는 기기처럼 일부 장치에서는 무시되지만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일부 전자제품에는 문제가 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인버터의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목표는 사각파를 변형 또는 합쳐 수용 가능한 정확도를 가진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사인파를 만드는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사각파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펄스 사이에 특정 전압 구간을 여러 개 삽입하여 변형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사인파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(Modified sine wave)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형성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부정확성은 총 고조파 왜곡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(THD, Total Harmonic Distortion)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으로 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순수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사인파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인버터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(True Sine Wave Inverter)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PWM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을 이용해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THD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1%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미만으로 구현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출력보다 높은 주파수로 펄스를 생성하며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평균 전압이 사인파의 전압 변조와 비슷하도록 펄스 폭을 변화시킴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소형 인버터는 보통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100 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전달하도록 규격이 정해져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자동차의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12 VDC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시거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잭에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맞게 되어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배터리와 연결하여 배터리의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출력을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출력으로 변환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830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전압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(Voltage)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4906872"/>
                  </p:ext>
                </p:extLst>
              </p:nvPr>
            </p:nvGraphicFramePr>
            <p:xfrm>
              <a:off x="83626" y="868117"/>
              <a:ext cx="12006774" cy="54296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416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(Voltage)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회로의 두 점 사이에 존재하는 전기적 위치 에너지의 차이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볼트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 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𝑾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𝑸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(W: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[J],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[C]) = 1 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전하를 이동시키기 위해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 J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일이 필요한 에너지 차이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직류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(DC Voltage):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변화에도 크기와 방향이 변하지 않는 일정한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(AC Voltage):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 따라 크기와 방향이 주기적으로 변하는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회로의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 분배기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out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 증폭기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하나의 점전하에 의해 생기는 전위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아무것도 없는 공간에 존재하는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점전하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만큼 떨어진 곳의 전위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여러 점전하에 의해 생기는 전위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공간에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점전하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개가 존재할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특정 지점의 전위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𝟒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𝝅𝝐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=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𝒒</m:t>
                                          </m:r>
                                          <m:r>
                                            <a:rPr lang="en-US" altLang="ko-KR" sz="1200" b="1" i="1" kern="1200" baseline="-250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𝒊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𝒓</m:t>
                                          </m:r>
                                          <m:r>
                                            <a:rPr lang="en-US" altLang="ko-KR" sz="1200" b="1" i="1" kern="1200" baseline="-250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𝒊</m:t>
                                          </m:r>
                                        </m:den>
                                      </m:f>
                                    </m:e>
                                  </m:nary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쌍극자의 전위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𝒑𝒄𝒐𝒔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𝜽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연속적인 전하 분포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𝒅𝑽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𝒅𝒒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𝒓</m:t>
                                      </m:r>
                                    </m:den>
                                  </m:f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전기장과의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𝑬</m:t>
                                  </m:r>
                                </m:e>
                              </m:acc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=−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𝛁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=−</m:t>
                              </m:r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𝑬</m:t>
                                      </m:r>
                                    </m:e>
                                  </m:acc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𝒔</m:t>
                                      </m:r>
                                    </m:e>
                                  </m:acc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독립전원과 종속전원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독립전원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원으로 표시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종속전원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마름모로 표시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다른 전원에 의해 값 결정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4906872"/>
                  </p:ext>
                </p:extLst>
              </p:nvPr>
            </p:nvGraphicFramePr>
            <p:xfrm>
              <a:off x="83626" y="868117"/>
              <a:ext cx="12006774" cy="54296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42969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24" r="-254" b="-7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930897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전압 조정기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(Voltage Regulator)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802805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 조정기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(Voltage Regulator)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선형 전압 조정기라고도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불규칙한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 신호를 받아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조정된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출력을 제공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출력은 조정기에 걸린 부하 여부 상관없이 한정된 범위 내에서 일정한 신호 유지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저렴하고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단순하고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내구성이 강함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동작원리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출력으로부터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피드백을 받음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제너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다이오드를 통해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피드백받은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출력 신호를 기준 전압과 비교해 오차를 도출하고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오차를 이용해 조정기의 입력과 출력 사이의 패스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(pass)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트랜지스터의 베이스를 제어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패스 트랜지스터는 포화 상태 이전에서 작동하기 때문에 출력 전류가 베이스 전류에 대해 선형적으로 응답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구성요소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달링턴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증폭기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패스 트랜지스터로 이용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NPN TR, PNP TR,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비교기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기준전압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분압기로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NPN TR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전압 차는 최소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0.6 V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이상이어야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표준형 전압 조정기는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을 여러 개 사용하기 때문에 입출력 사이의 최소한의 총 전압 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(=Dropout Voltage)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 VDC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 차가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Dropout voltage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이하로 떨어지면 입력 전압이 다시 올라갈 때까지 조정기의 출력 전압은 신뢰할 수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LDO(Low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DropOut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regulator)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전압 차가 낮아도 동작하지만 비싸서 잘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대부분의 전압 조정기는 잘못된 연결로 인한 사고에 대해 대비함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표준형 전압 조정기는 효율이 낮음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높은 입력 전압을 낮은 출력 전압으로 전달할 때 효율이 떨어짐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포텐셔미터를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이용해 출력 전압을 조정할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평균 전력 손실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 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out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(V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–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out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LDO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선형 조정기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PNP TR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 MOSFET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을 사용하므로 낮은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dropout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전압에서 동작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효율을 최대화하고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열 발산은 최소화해야 하는 배터리를 전원으로 사용하는 제품에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Dropout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전압은 부하 전류에 따라 변함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부하로 인해 큰 요동이 발생하는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 조정기는 정격 출력 전압을 유지하기 위한 시간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과도 응답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Transient response)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 필요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순간적 요동이 발생할 가능성이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부품들이 요동에 민감하면 조정기 출력과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GND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사이에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커패시턴스가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큰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연결해야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어댑터의 출력 신호가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평탄화되지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않을 때 조정기 입력에 스파이크가 섞일 수 있어 조정기 입력과 출력단에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uF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바이패스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추가하면 전력 요동 차단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가변 전압 조정기를 사용할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분압기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저항 중 부하의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 쪽에 연결되는 저항은 조정기의 출력 핀과 조정 핀 사이에 연결해야 하고 조정기와 가깝게 연결해야 함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E0F287-93AC-814A-A6E1-A691D3CC9E11}"/>
              </a:ext>
            </a:extLst>
          </p:cNvPr>
          <p:cNvGrpSpPr/>
          <p:nvPr/>
        </p:nvGrpSpPr>
        <p:grpSpPr>
          <a:xfrm>
            <a:off x="12484851" y="1588388"/>
            <a:ext cx="1370390" cy="514687"/>
            <a:chOff x="12484851" y="1588388"/>
            <a:chExt cx="1370390" cy="51468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C323D75-BCCF-249D-0676-D1A8F009C1D3}"/>
                </a:ext>
              </a:extLst>
            </p:cNvPr>
            <p:cNvGrpSpPr/>
            <p:nvPr/>
          </p:nvGrpSpPr>
          <p:grpSpPr>
            <a:xfrm rot="16200000" flipH="1">
              <a:off x="13628657" y="1558058"/>
              <a:ext cx="71868" cy="381300"/>
              <a:chOff x="453865" y="2303972"/>
              <a:chExt cx="100745" cy="534509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4495C7BA-3532-1C14-906F-84AE5F77BC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9021FA9-4349-E0D2-A850-F225DD04D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F78F9E61-8466-CE8A-DCE0-9F9AD5557C9B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C7CCCEE1-6ABB-5060-C4D3-4D1192EF53B8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원호 25">
                <a:extLst>
                  <a:ext uri="{FF2B5EF4-FFF2-40B4-BE49-F238E27FC236}">
                    <a16:creationId xmlns:a16="http://schemas.microsoft.com/office/drawing/2014/main" id="{BD924C95-91FD-9383-0260-BF98D3C64394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BB44DE35-5FF4-1F09-95EE-0AB677FCADF1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2A2440B-67C9-39B8-476F-31DB8220876C}"/>
                </a:ext>
              </a:extLst>
            </p:cNvPr>
            <p:cNvSpPr/>
            <p:nvPr/>
          </p:nvSpPr>
          <p:spPr>
            <a:xfrm>
              <a:off x="13216737" y="1603371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F6304F6-2F5E-D83F-89A8-D8FBD3AB7C0D}"/>
                </a:ext>
              </a:extLst>
            </p:cNvPr>
            <p:cNvSpPr/>
            <p:nvPr/>
          </p:nvSpPr>
          <p:spPr>
            <a:xfrm>
              <a:off x="12858803" y="15883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PWM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피드백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B8A9BC6-A117-2517-0B3D-F1D5F58B3897}"/>
                </a:ext>
              </a:extLst>
            </p:cNvPr>
            <p:cNvSpPr/>
            <p:nvPr/>
          </p:nvSpPr>
          <p:spPr>
            <a:xfrm>
              <a:off x="13063196" y="1894557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출력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1B38CBA-E6C5-CC9B-87C8-D872B9361D2F}"/>
                </a:ext>
              </a:extLst>
            </p:cNvPr>
            <p:cNvGrpSpPr/>
            <p:nvPr/>
          </p:nvGrpSpPr>
          <p:grpSpPr>
            <a:xfrm>
              <a:off x="12724461" y="1775891"/>
              <a:ext cx="250165" cy="327184"/>
              <a:chOff x="1722708" y="1898808"/>
              <a:chExt cx="250165" cy="327184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32299A0-4F6A-3B9B-8F6F-926C63C00150}"/>
                  </a:ext>
                </a:extLst>
              </p:cNvPr>
              <p:cNvGrpSpPr/>
              <p:nvPr/>
            </p:nvGrpSpPr>
            <p:grpSpPr>
              <a:xfrm>
                <a:off x="1729859" y="1907479"/>
                <a:ext cx="116760" cy="318513"/>
                <a:chOff x="10528413" y="2504757"/>
                <a:chExt cx="116760" cy="318513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6B136AB1-A7CC-A041-D9FE-358F7702E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504757"/>
                  <a:ext cx="0" cy="1185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1CAC4E32-DB8F-3085-7483-CFD853EDC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0587757" y="2580214"/>
                  <a:ext cx="0" cy="86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71696D8D-1D4F-D56F-21EC-00471A617D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654300"/>
                  <a:ext cx="0" cy="1689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원호 20">
                  <a:extLst>
                    <a:ext uri="{FF2B5EF4-FFF2-40B4-BE49-F238E27FC236}">
                      <a16:creationId xmlns:a16="http://schemas.microsoft.com/office/drawing/2014/main" id="{2C62951C-F831-5376-A59F-6ECA96AB8722}"/>
                    </a:ext>
                  </a:extLst>
                </p:cNvPr>
                <p:cNvSpPr/>
                <p:nvPr/>
              </p:nvSpPr>
              <p:spPr>
                <a:xfrm rot="19146182">
                  <a:off x="10528413" y="2652197"/>
                  <a:ext cx="116760" cy="110967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9007F95-D1C3-8A55-5097-F2D71EEB45C1}"/>
                  </a:ext>
                </a:extLst>
              </p:cNvPr>
              <p:cNvSpPr/>
              <p:nvPr/>
            </p:nvSpPr>
            <p:spPr>
              <a:xfrm>
                <a:off x="1722708" y="1898808"/>
                <a:ext cx="250165" cy="1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</a:rPr>
                  <a:t>+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0AC9710-5032-8706-12FC-567BD375F940}"/>
                </a:ext>
              </a:extLst>
            </p:cNvPr>
            <p:cNvGrpSpPr/>
            <p:nvPr/>
          </p:nvGrpSpPr>
          <p:grpSpPr>
            <a:xfrm>
              <a:off x="12484851" y="1588388"/>
              <a:ext cx="274324" cy="102254"/>
              <a:chOff x="1714825" y="1905990"/>
              <a:chExt cx="274324" cy="102254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31F7539-9558-225D-C1B5-877144A41E65}"/>
                  </a:ext>
                </a:extLst>
              </p:cNvPr>
              <p:cNvGrpSpPr/>
              <p:nvPr/>
            </p:nvGrpSpPr>
            <p:grpSpPr>
              <a:xfrm rot="5400000">
                <a:off x="1797577" y="1914781"/>
                <a:ext cx="102254" cy="84672"/>
                <a:chOff x="9510300" y="2270797"/>
                <a:chExt cx="102254" cy="84672"/>
              </a:xfrm>
            </p:grpSpPr>
            <p:sp>
              <p:nvSpPr>
                <p:cNvPr id="14" name="이등변 삼각형 13">
                  <a:extLst>
                    <a:ext uri="{FF2B5EF4-FFF2-40B4-BE49-F238E27FC236}">
                      <a16:creationId xmlns:a16="http://schemas.microsoft.com/office/drawing/2014/main" id="{ACBE77CD-6E56-D887-7014-8E5660BE4DB3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F904DBF7-175F-F1C0-EF6F-6F2E54FA90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9561427" y="2219670"/>
                  <a:ext cx="0" cy="1022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F2B7A03D-99A1-660D-B685-0F985D644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7606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A8616292-4B52-D067-D109-AAA2657A2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4825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520D3AF-3733-4ED4-CA9A-4407BF70D07B}"/>
                </a:ext>
              </a:extLst>
            </p:cNvPr>
            <p:cNvSpPr/>
            <p:nvPr/>
          </p:nvSpPr>
          <p:spPr>
            <a:xfrm>
              <a:off x="13011203" y="17407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MOSFET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스위치</a:t>
              </a: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345C6F85-E76C-8038-978F-234C45A0D33D}"/>
              </a:ext>
            </a:extLst>
          </p:cNvPr>
          <p:cNvGrpSpPr/>
          <p:nvPr/>
        </p:nvGrpSpPr>
        <p:grpSpPr>
          <a:xfrm>
            <a:off x="12959676" y="2103075"/>
            <a:ext cx="759956" cy="407283"/>
            <a:chOff x="-60701" y="3001376"/>
            <a:chExt cx="759956" cy="407283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6F55843-90EF-91E4-CA04-F7066A05BBD4}"/>
                </a:ext>
              </a:extLst>
            </p:cNvPr>
            <p:cNvGrpSpPr/>
            <p:nvPr/>
          </p:nvGrpSpPr>
          <p:grpSpPr>
            <a:xfrm>
              <a:off x="-60701" y="3001376"/>
              <a:ext cx="302913" cy="302913"/>
              <a:chOff x="1378904" y="3499687"/>
              <a:chExt cx="302913" cy="302913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6A3B78AB-7CFF-7246-3337-BAA9143D609E}"/>
                  </a:ext>
                </a:extLst>
              </p:cNvPr>
              <p:cNvGrpSpPr/>
              <p:nvPr/>
            </p:nvGrpSpPr>
            <p:grpSpPr>
              <a:xfrm>
                <a:off x="1436080" y="3537606"/>
                <a:ext cx="239941" cy="232305"/>
                <a:chOff x="460150" y="3633065"/>
                <a:chExt cx="239941" cy="232305"/>
              </a:xfrm>
            </p:grpSpPr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17F9E682-3EB4-AE79-DBA1-CF87ED60A18A}"/>
                    </a:ext>
                  </a:extLst>
                </p:cNvPr>
                <p:cNvGrpSpPr/>
                <p:nvPr/>
              </p:nvGrpSpPr>
              <p:grpSpPr>
                <a:xfrm>
                  <a:off x="460150" y="3633065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9CF68EBD-B7C3-282B-BDC8-3DA2E76A26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연결선 111">
                    <a:extLst>
                      <a:ext uri="{FF2B5EF4-FFF2-40B4-BE49-F238E27FC236}">
                        <a16:creationId xmlns:a16="http://schemas.microsoft.com/office/drawing/2014/main" id="{89669ED2-C9AC-6142-B994-18A95C1AC0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7D56BAAB-6F68-7305-D301-713BDD2E88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1D0F5DF7-EE7A-6401-8948-E673C3DC81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256" y="3749217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94A455AA-B9D6-0BF2-5E95-274267A17436}"/>
                  </a:ext>
                </a:extLst>
              </p:cNvPr>
              <p:cNvSpPr/>
              <p:nvPr/>
            </p:nvSpPr>
            <p:spPr>
              <a:xfrm>
                <a:off x="1378904" y="3499687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E06CBFC7-217F-0F39-FEF0-B7DC13375551}"/>
                </a:ext>
              </a:extLst>
            </p:cNvPr>
            <p:cNvGrpSpPr/>
            <p:nvPr/>
          </p:nvGrpSpPr>
          <p:grpSpPr>
            <a:xfrm>
              <a:off x="396342" y="3105746"/>
              <a:ext cx="302913" cy="302913"/>
              <a:chOff x="1750784" y="3601816"/>
              <a:chExt cx="302913" cy="302913"/>
            </a:xfrm>
          </p:grpSpPr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FA23DEAA-FF0D-D328-7201-C9EE1AC92F90}"/>
                  </a:ext>
                </a:extLst>
              </p:cNvPr>
              <p:cNvGrpSpPr/>
              <p:nvPr/>
            </p:nvGrpSpPr>
            <p:grpSpPr>
              <a:xfrm rot="5400000" flipV="1">
                <a:off x="1783911" y="3658041"/>
                <a:ext cx="239941" cy="232305"/>
                <a:chOff x="445750" y="3290358"/>
                <a:chExt cx="239941" cy="232305"/>
              </a:xfrm>
            </p:grpSpPr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35779165-06F5-C755-11D1-D14D96F1ECB2}"/>
                    </a:ext>
                  </a:extLst>
                </p:cNvPr>
                <p:cNvGrpSpPr/>
                <p:nvPr/>
              </p:nvGrpSpPr>
              <p:grpSpPr>
                <a:xfrm>
                  <a:off x="445750" y="3290358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06AFCD0B-F6EE-E5DA-F28B-5F912B6372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B7F39C63-6BEC-6BC4-0784-816DB347E6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>
                    <a:extLst>
                      <a:ext uri="{FF2B5EF4-FFF2-40B4-BE49-F238E27FC236}">
                        <a16:creationId xmlns:a16="http://schemas.microsoft.com/office/drawing/2014/main" id="{15AC3C82-A26D-279F-6BC5-1C580D004B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4111E881-4540-0878-86EA-75803B5B6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856" y="3406510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781F4721-728B-ED5F-C4C4-6A35466B1A3A}"/>
                  </a:ext>
                </a:extLst>
              </p:cNvPr>
              <p:cNvSpPr/>
              <p:nvPr/>
            </p:nvSpPr>
            <p:spPr>
              <a:xfrm>
                <a:off x="1750784" y="3601816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61921A61-C826-7A12-C6CB-6B2A59706EFE}"/>
              </a:ext>
            </a:extLst>
          </p:cNvPr>
          <p:cNvGrpSpPr/>
          <p:nvPr/>
        </p:nvGrpSpPr>
        <p:grpSpPr>
          <a:xfrm>
            <a:off x="10736552" y="3260303"/>
            <a:ext cx="239941" cy="232305"/>
            <a:chOff x="445750" y="3290358"/>
            <a:chExt cx="239941" cy="232305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7923AE0E-1A77-A773-1C3C-9A681948F34E}"/>
                </a:ext>
              </a:extLst>
            </p:cNvPr>
            <p:cNvGrpSpPr/>
            <p:nvPr/>
          </p:nvGrpSpPr>
          <p:grpSpPr>
            <a:xfrm>
              <a:off x="445750" y="3290358"/>
              <a:ext cx="146106" cy="232305"/>
              <a:chOff x="464744" y="3509433"/>
              <a:chExt cx="146106" cy="232305"/>
            </a:xfrm>
          </p:grpSpPr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B545F5EE-F06B-6B9E-5587-6CF90C3E22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850" y="3509433"/>
                <a:ext cx="0" cy="23230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2F9D1FE1-2F45-219F-0ECB-07DBAEC5FB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4744" y="3661570"/>
                <a:ext cx="146106" cy="8016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2F521F2D-87E6-898A-5046-51E64CFD51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4744" y="3509433"/>
                <a:ext cx="146106" cy="8016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2BF61808-1DE9-6031-4267-C9702BAEE9ED}"/>
                </a:ext>
              </a:extLst>
            </p:cNvPr>
            <p:cNvCxnSpPr>
              <a:cxnSpLocks/>
            </p:cNvCxnSpPr>
            <p:nvPr/>
          </p:nvCxnSpPr>
          <p:spPr>
            <a:xfrm>
              <a:off x="591856" y="3406510"/>
              <a:ext cx="938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2DEEDC7-6EB0-A5BA-68D0-B32FAEE25B12}"/>
              </a:ext>
            </a:extLst>
          </p:cNvPr>
          <p:cNvGrpSpPr/>
          <p:nvPr/>
        </p:nvGrpSpPr>
        <p:grpSpPr>
          <a:xfrm>
            <a:off x="10493423" y="3364673"/>
            <a:ext cx="239941" cy="232305"/>
            <a:chOff x="445750" y="3290358"/>
            <a:chExt cx="239941" cy="232305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35A4BCEE-A14E-8940-1411-9D0A0C924AE8}"/>
                </a:ext>
              </a:extLst>
            </p:cNvPr>
            <p:cNvGrpSpPr/>
            <p:nvPr/>
          </p:nvGrpSpPr>
          <p:grpSpPr>
            <a:xfrm>
              <a:off x="445750" y="3290358"/>
              <a:ext cx="146106" cy="232305"/>
              <a:chOff x="464744" y="3509433"/>
              <a:chExt cx="146106" cy="232305"/>
            </a:xfrm>
          </p:grpSpPr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DE2CF484-3E4E-B409-D5F9-FC1E6D70C8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850" y="3509433"/>
                <a:ext cx="0" cy="23230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BBADE472-AD32-6338-8A88-116A4A9DDF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4744" y="3661570"/>
                <a:ext cx="146106" cy="8016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680E0298-0E02-3196-5FDF-DF6C8662C3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4744" y="3509433"/>
                <a:ext cx="146106" cy="8016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D260F51B-826B-376C-250B-4F2D86EB0768}"/>
                </a:ext>
              </a:extLst>
            </p:cNvPr>
            <p:cNvCxnSpPr>
              <a:cxnSpLocks/>
            </p:cNvCxnSpPr>
            <p:nvPr/>
          </p:nvCxnSpPr>
          <p:spPr>
            <a:xfrm>
              <a:off x="591856" y="3406510"/>
              <a:ext cx="938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41436476-4683-ECFA-9D30-F98CC85256F5}"/>
              </a:ext>
            </a:extLst>
          </p:cNvPr>
          <p:cNvGrpSpPr/>
          <p:nvPr/>
        </p:nvGrpSpPr>
        <p:grpSpPr>
          <a:xfrm>
            <a:off x="10964127" y="3147446"/>
            <a:ext cx="436812" cy="232305"/>
            <a:chOff x="1436080" y="3537606"/>
            <a:chExt cx="436812" cy="232305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145C70E7-B7D8-2B20-1F7C-284BDE565F3B}"/>
                </a:ext>
              </a:extLst>
            </p:cNvPr>
            <p:cNvGrpSpPr/>
            <p:nvPr/>
          </p:nvGrpSpPr>
          <p:grpSpPr>
            <a:xfrm>
              <a:off x="1436080" y="3537606"/>
              <a:ext cx="146106" cy="232305"/>
              <a:chOff x="464744" y="3509433"/>
              <a:chExt cx="146106" cy="232305"/>
            </a:xfrm>
          </p:grpSpPr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E5C477BF-07BA-0AE0-0685-FC65344817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850" y="3509433"/>
                <a:ext cx="0" cy="23230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8ED5FB81-ADE0-15AD-97F7-1E4EA04468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4744" y="3661570"/>
                <a:ext cx="146106" cy="8016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44E2FBC6-D940-1762-2E99-DCEDCC7C7F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4744" y="3509433"/>
                <a:ext cx="146106" cy="8016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9F17110C-9945-E0F8-7323-3DD0CAAFCD58}"/>
                </a:ext>
              </a:extLst>
            </p:cNvPr>
            <p:cNvCxnSpPr>
              <a:cxnSpLocks/>
            </p:cNvCxnSpPr>
            <p:nvPr/>
          </p:nvCxnSpPr>
          <p:spPr>
            <a:xfrm>
              <a:off x="1582186" y="3653758"/>
              <a:ext cx="2907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7AF83F3E-9A08-7841-4639-BD36D6530402}"/>
              </a:ext>
            </a:extLst>
          </p:cNvPr>
          <p:cNvCxnSpPr>
            <a:cxnSpLocks/>
          </p:cNvCxnSpPr>
          <p:nvPr/>
        </p:nvCxnSpPr>
        <p:spPr>
          <a:xfrm>
            <a:off x="11633245" y="3263598"/>
            <a:ext cx="1781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11D041EC-B552-25C6-5E48-C8DC0C2A587B}"/>
              </a:ext>
            </a:extLst>
          </p:cNvPr>
          <p:cNvSpPr/>
          <p:nvPr/>
        </p:nvSpPr>
        <p:spPr>
          <a:xfrm>
            <a:off x="10906951" y="3109527"/>
            <a:ext cx="302913" cy="302913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1CF5F0D-4627-B60E-C4DD-CB1271B5C903}"/>
              </a:ext>
            </a:extLst>
          </p:cNvPr>
          <p:cNvGrpSpPr/>
          <p:nvPr/>
        </p:nvGrpSpPr>
        <p:grpSpPr>
          <a:xfrm>
            <a:off x="11363994" y="3213897"/>
            <a:ext cx="302913" cy="449020"/>
            <a:chOff x="1750784" y="3601816"/>
            <a:chExt cx="302913" cy="449020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DA642B5A-28CA-ACD9-9479-7E3E76A0DAA2}"/>
                </a:ext>
              </a:extLst>
            </p:cNvPr>
            <p:cNvGrpSpPr/>
            <p:nvPr/>
          </p:nvGrpSpPr>
          <p:grpSpPr>
            <a:xfrm rot="5400000" flipV="1">
              <a:off x="1705575" y="3736377"/>
              <a:ext cx="396613" cy="232305"/>
              <a:chOff x="445750" y="3290358"/>
              <a:chExt cx="396613" cy="232305"/>
            </a:xfrm>
          </p:grpSpPr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51FA26D6-FFDA-B99B-7118-7C8CEE58FE55}"/>
                  </a:ext>
                </a:extLst>
              </p:cNvPr>
              <p:cNvGrpSpPr/>
              <p:nvPr/>
            </p:nvGrpSpPr>
            <p:grpSpPr>
              <a:xfrm>
                <a:off x="445750" y="3290358"/>
                <a:ext cx="146106" cy="232305"/>
                <a:chOff x="464744" y="3509433"/>
                <a:chExt cx="146106" cy="232305"/>
              </a:xfrm>
            </p:grpSpPr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293416C4-2D0F-07EE-660E-C4501EF44D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850" y="3509433"/>
                  <a:ext cx="0" cy="23230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4005A190-E74E-9996-F64B-F025D814E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4744" y="3661570"/>
                  <a:ext cx="146106" cy="801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A5B87161-2558-79B1-A80A-DDBF9DD58A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64744" y="3509433"/>
                  <a:ext cx="146106" cy="801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313E16B7-103E-6062-56F0-50A532BE10E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717110" y="3281258"/>
                <a:ext cx="0" cy="2505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4CA05CA9-1C08-4F74-A87E-4C34F5D29C0C}"/>
                </a:ext>
              </a:extLst>
            </p:cNvPr>
            <p:cNvSpPr/>
            <p:nvPr/>
          </p:nvSpPr>
          <p:spPr>
            <a:xfrm>
              <a:off x="1750784" y="3601816"/>
              <a:ext cx="302913" cy="302913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8287AB4A-D985-5BF5-33BC-5608DDE1B8E3}"/>
              </a:ext>
            </a:extLst>
          </p:cNvPr>
          <p:cNvCxnSpPr>
            <a:cxnSpLocks/>
          </p:cNvCxnSpPr>
          <p:nvPr/>
        </p:nvCxnSpPr>
        <p:spPr>
          <a:xfrm>
            <a:off x="10493423" y="2914099"/>
            <a:ext cx="0" cy="4577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7FD4BB3-B1E9-6D8E-8289-E0DAF25B935D}"/>
              </a:ext>
            </a:extLst>
          </p:cNvPr>
          <p:cNvCxnSpPr>
            <a:cxnSpLocks/>
          </p:cNvCxnSpPr>
          <p:nvPr/>
        </p:nvCxnSpPr>
        <p:spPr>
          <a:xfrm>
            <a:off x="10493423" y="3260303"/>
            <a:ext cx="2532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03176CC0-4CD3-32A7-4BFB-125886C98F6D}"/>
              </a:ext>
            </a:extLst>
          </p:cNvPr>
          <p:cNvCxnSpPr>
            <a:cxnSpLocks/>
          </p:cNvCxnSpPr>
          <p:nvPr/>
        </p:nvCxnSpPr>
        <p:spPr>
          <a:xfrm>
            <a:off x="11811392" y="2881440"/>
            <a:ext cx="0" cy="18466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ABA56191-FA49-7833-E926-35449A85F15D}"/>
              </a:ext>
            </a:extLst>
          </p:cNvPr>
          <p:cNvCxnSpPr>
            <a:cxnSpLocks/>
          </p:cNvCxnSpPr>
          <p:nvPr/>
        </p:nvCxnSpPr>
        <p:spPr>
          <a:xfrm>
            <a:off x="10493423" y="3596978"/>
            <a:ext cx="0" cy="1131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0BFD83E6-05B4-D5E0-DF7B-7F5F2B982AC5}"/>
              </a:ext>
            </a:extLst>
          </p:cNvPr>
          <p:cNvSpPr/>
          <p:nvPr/>
        </p:nvSpPr>
        <p:spPr>
          <a:xfrm>
            <a:off x="10428846" y="2849522"/>
            <a:ext cx="129154" cy="12915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40000" lnSpcReduction="20000"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+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A8EC0F49-71A3-CB33-9B19-83EE00F3FD4B}"/>
              </a:ext>
            </a:extLst>
          </p:cNvPr>
          <p:cNvSpPr/>
          <p:nvPr/>
        </p:nvSpPr>
        <p:spPr>
          <a:xfrm>
            <a:off x="11746815" y="2845804"/>
            <a:ext cx="129154" cy="12915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40000" lnSpcReduction="20000"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-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7AF98613-31BE-292B-2C4C-F008AAF76B0B}"/>
              </a:ext>
            </a:extLst>
          </p:cNvPr>
          <p:cNvGrpSpPr/>
          <p:nvPr/>
        </p:nvGrpSpPr>
        <p:grpSpPr>
          <a:xfrm>
            <a:off x="10497612" y="4354012"/>
            <a:ext cx="422154" cy="112479"/>
            <a:chOff x="-1300515" y="1941513"/>
            <a:chExt cx="530276" cy="141287"/>
          </a:xfrm>
        </p:grpSpPr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6DB65394-A016-1864-90B9-F503D8AB3AA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830656" y="1954168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1C408DB4-2BAE-375E-2F8F-3FE34A944B0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240097" y="1958908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E6241E8C-D183-1C7E-7EA4-E19E21773E8D}"/>
                </a:ext>
              </a:extLst>
            </p:cNvPr>
            <p:cNvSpPr/>
            <p:nvPr/>
          </p:nvSpPr>
          <p:spPr>
            <a:xfrm>
              <a:off x="-1181100" y="1941513"/>
              <a:ext cx="295274" cy="141287"/>
            </a:xfrm>
            <a:custGeom>
              <a:avLst/>
              <a:gdLst>
                <a:gd name="connsiteX0" fmla="*/ 0 w 296862"/>
                <a:gd name="connsiteY0" fmla="*/ 79375 h 141287"/>
                <a:gd name="connsiteX1" fmla="*/ 46037 w 296862"/>
                <a:gd name="connsiteY1" fmla="*/ 0 h 141287"/>
                <a:gd name="connsiteX2" fmla="*/ 85725 w 296862"/>
                <a:gd name="connsiteY2" fmla="*/ 141287 h 141287"/>
                <a:gd name="connsiteX3" fmla="*/ 138112 w 296862"/>
                <a:gd name="connsiteY3" fmla="*/ 4762 h 141287"/>
                <a:gd name="connsiteX4" fmla="*/ 180975 w 296862"/>
                <a:gd name="connsiteY4" fmla="*/ 138112 h 141287"/>
                <a:gd name="connsiteX5" fmla="*/ 233362 w 296862"/>
                <a:gd name="connsiteY5" fmla="*/ 6350 h 141287"/>
                <a:gd name="connsiteX6" fmla="*/ 266700 w 296862"/>
                <a:gd name="connsiteY6" fmla="*/ 138112 h 141287"/>
                <a:gd name="connsiteX7" fmla="*/ 296862 w 296862"/>
                <a:gd name="connsiteY7" fmla="*/ 65087 h 141287"/>
                <a:gd name="connsiteX0" fmla="*/ 0 w 295274"/>
                <a:gd name="connsiteY0" fmla="*/ 79375 h 141287"/>
                <a:gd name="connsiteX1" fmla="*/ 46037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33362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33362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73037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79387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274" h="141287">
                  <a:moveTo>
                    <a:pt x="0" y="79375"/>
                  </a:moveTo>
                  <a:lnTo>
                    <a:pt x="36512" y="0"/>
                  </a:lnTo>
                  <a:lnTo>
                    <a:pt x="85725" y="141287"/>
                  </a:lnTo>
                  <a:lnTo>
                    <a:pt x="138112" y="4762"/>
                  </a:lnTo>
                  <a:lnTo>
                    <a:pt x="179387" y="138112"/>
                  </a:lnTo>
                  <a:lnTo>
                    <a:pt x="228600" y="6350"/>
                  </a:lnTo>
                  <a:lnTo>
                    <a:pt x="266700" y="138112"/>
                  </a:lnTo>
                  <a:cubicBezTo>
                    <a:pt x="276754" y="113770"/>
                    <a:pt x="285220" y="98954"/>
                    <a:pt x="295274" y="7461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50B0D670-CDA7-B375-CB6D-62FB88F58B52}"/>
              </a:ext>
            </a:extLst>
          </p:cNvPr>
          <p:cNvGrpSpPr/>
          <p:nvPr/>
        </p:nvGrpSpPr>
        <p:grpSpPr>
          <a:xfrm>
            <a:off x="11372637" y="3661901"/>
            <a:ext cx="290706" cy="263314"/>
            <a:chOff x="1844590" y="4052061"/>
            <a:chExt cx="290706" cy="263314"/>
          </a:xfrm>
        </p:grpSpPr>
        <p:sp>
          <p:nvSpPr>
            <p:cNvPr id="153" name="이등변 삼각형 152">
              <a:extLst>
                <a:ext uri="{FF2B5EF4-FFF2-40B4-BE49-F238E27FC236}">
                  <a16:creationId xmlns:a16="http://schemas.microsoft.com/office/drawing/2014/main" id="{A1443430-CBF4-59F0-B7E7-2AE6B281FEF4}"/>
                </a:ext>
              </a:extLst>
            </p:cNvPr>
            <p:cNvSpPr/>
            <p:nvPr/>
          </p:nvSpPr>
          <p:spPr>
            <a:xfrm>
              <a:off x="1844590" y="4052061"/>
              <a:ext cx="290706" cy="263314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8E5C1F22-6FF4-2283-922A-276FA583371F}"/>
                </a:ext>
              </a:extLst>
            </p:cNvPr>
            <p:cNvGrpSpPr/>
            <p:nvPr/>
          </p:nvGrpSpPr>
          <p:grpSpPr>
            <a:xfrm>
              <a:off x="1850944" y="4224413"/>
              <a:ext cx="204234" cy="90962"/>
              <a:chOff x="1807177" y="4301200"/>
              <a:chExt cx="247251" cy="110121"/>
            </a:xfrm>
          </p:grpSpPr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CA9FF6BA-386C-1DE0-05FA-338C76A24D4D}"/>
                  </a:ext>
                </a:extLst>
              </p:cNvPr>
              <p:cNvSpPr txBox="1"/>
              <p:nvPr/>
            </p:nvSpPr>
            <p:spPr>
              <a:xfrm rot="16200000">
                <a:off x="1802799" y="4305578"/>
                <a:ext cx="110121" cy="1013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ko-KR" sz="1000" b="1" dirty="0"/>
                  <a:t>+</a:t>
                </a:r>
                <a:endParaRPr lang="ko-KR" altLang="en-US" sz="1000" b="1" dirty="0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FF59C6E6-6ABF-82C3-1DBD-351117542A0D}"/>
                  </a:ext>
                </a:extLst>
              </p:cNvPr>
              <p:cNvSpPr txBox="1"/>
              <p:nvPr/>
            </p:nvSpPr>
            <p:spPr>
              <a:xfrm rot="16200000">
                <a:off x="1948684" y="4305578"/>
                <a:ext cx="110121" cy="1013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ko-KR" sz="1000" b="1" dirty="0"/>
                  <a:t>-</a:t>
                </a:r>
                <a:endParaRPr lang="ko-KR" altLang="en-US" sz="1000" b="1" dirty="0"/>
              </a:p>
            </p:txBody>
          </p:sp>
        </p:grpSp>
      </p:grp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6AA33339-E7C8-DC17-9410-35DBFBF3722B}"/>
              </a:ext>
            </a:extLst>
          </p:cNvPr>
          <p:cNvCxnSpPr>
            <a:cxnSpLocks/>
          </p:cNvCxnSpPr>
          <p:nvPr/>
        </p:nvCxnSpPr>
        <p:spPr>
          <a:xfrm>
            <a:off x="11462721" y="3925215"/>
            <a:ext cx="0" cy="1265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4B60EBAC-1F13-6DC0-2FA3-E6DB95B285FF}"/>
              </a:ext>
            </a:extLst>
          </p:cNvPr>
          <p:cNvCxnSpPr>
            <a:cxnSpLocks/>
          </p:cNvCxnSpPr>
          <p:nvPr/>
        </p:nvCxnSpPr>
        <p:spPr>
          <a:xfrm>
            <a:off x="11583224" y="3925215"/>
            <a:ext cx="0" cy="313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B3DF48A7-B6C5-B690-62C5-A1E65A39F7DE}"/>
              </a:ext>
            </a:extLst>
          </p:cNvPr>
          <p:cNvSpPr/>
          <p:nvPr/>
        </p:nvSpPr>
        <p:spPr>
          <a:xfrm>
            <a:off x="10708689" y="3965554"/>
            <a:ext cx="522057" cy="17248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ko-KR" altLang="en-US" sz="900"/>
              <a:t>기준전압</a:t>
            </a:r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0B3A1C97-A70C-331A-9A7C-10C395E2CBE0}"/>
              </a:ext>
            </a:extLst>
          </p:cNvPr>
          <p:cNvCxnSpPr>
            <a:cxnSpLocks/>
          </p:cNvCxnSpPr>
          <p:nvPr/>
        </p:nvCxnSpPr>
        <p:spPr>
          <a:xfrm>
            <a:off x="11233935" y="4051798"/>
            <a:ext cx="2287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3A78395A-854F-E27C-7D8C-E31180853DF2}"/>
              </a:ext>
            </a:extLst>
          </p:cNvPr>
          <p:cNvCxnSpPr>
            <a:cxnSpLocks/>
          </p:cNvCxnSpPr>
          <p:nvPr/>
        </p:nvCxnSpPr>
        <p:spPr>
          <a:xfrm>
            <a:off x="11153400" y="4238990"/>
            <a:ext cx="4237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3499CA52-E5FC-8E8B-979F-CE79BB339C33}"/>
              </a:ext>
            </a:extLst>
          </p:cNvPr>
          <p:cNvGrpSpPr/>
          <p:nvPr/>
        </p:nvGrpSpPr>
        <p:grpSpPr>
          <a:xfrm>
            <a:off x="11389238" y="4346074"/>
            <a:ext cx="422154" cy="112479"/>
            <a:chOff x="1861191" y="4736234"/>
            <a:chExt cx="422154" cy="112479"/>
          </a:xfrm>
        </p:grpSpPr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C543A2E5-D2A4-D00F-E288-C8419B3AC25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235247" y="4746309"/>
              <a:ext cx="0" cy="961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DB9B988D-86BF-8145-BD99-E8523CCC2F3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09290" y="4750082"/>
              <a:ext cx="0" cy="961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E026186D-FD20-2866-A145-CAC6BC173652}"/>
                </a:ext>
              </a:extLst>
            </p:cNvPr>
            <p:cNvSpPr/>
            <p:nvPr/>
          </p:nvSpPr>
          <p:spPr>
            <a:xfrm>
              <a:off x="1956257" y="4736234"/>
              <a:ext cx="235069" cy="112479"/>
            </a:xfrm>
            <a:custGeom>
              <a:avLst/>
              <a:gdLst>
                <a:gd name="connsiteX0" fmla="*/ 0 w 296862"/>
                <a:gd name="connsiteY0" fmla="*/ 79375 h 141287"/>
                <a:gd name="connsiteX1" fmla="*/ 46037 w 296862"/>
                <a:gd name="connsiteY1" fmla="*/ 0 h 141287"/>
                <a:gd name="connsiteX2" fmla="*/ 85725 w 296862"/>
                <a:gd name="connsiteY2" fmla="*/ 141287 h 141287"/>
                <a:gd name="connsiteX3" fmla="*/ 138112 w 296862"/>
                <a:gd name="connsiteY3" fmla="*/ 4762 h 141287"/>
                <a:gd name="connsiteX4" fmla="*/ 180975 w 296862"/>
                <a:gd name="connsiteY4" fmla="*/ 138112 h 141287"/>
                <a:gd name="connsiteX5" fmla="*/ 233362 w 296862"/>
                <a:gd name="connsiteY5" fmla="*/ 6350 h 141287"/>
                <a:gd name="connsiteX6" fmla="*/ 266700 w 296862"/>
                <a:gd name="connsiteY6" fmla="*/ 138112 h 141287"/>
                <a:gd name="connsiteX7" fmla="*/ 296862 w 296862"/>
                <a:gd name="connsiteY7" fmla="*/ 65087 h 141287"/>
                <a:gd name="connsiteX0" fmla="*/ 0 w 295274"/>
                <a:gd name="connsiteY0" fmla="*/ 79375 h 141287"/>
                <a:gd name="connsiteX1" fmla="*/ 46037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33362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33362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73037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79387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274" h="141287">
                  <a:moveTo>
                    <a:pt x="0" y="79375"/>
                  </a:moveTo>
                  <a:lnTo>
                    <a:pt x="36512" y="0"/>
                  </a:lnTo>
                  <a:lnTo>
                    <a:pt x="85725" y="141287"/>
                  </a:lnTo>
                  <a:lnTo>
                    <a:pt x="138112" y="4762"/>
                  </a:lnTo>
                  <a:lnTo>
                    <a:pt x="179387" y="138112"/>
                  </a:lnTo>
                  <a:lnTo>
                    <a:pt x="228600" y="6350"/>
                  </a:lnTo>
                  <a:lnTo>
                    <a:pt x="266700" y="138112"/>
                  </a:lnTo>
                  <a:cubicBezTo>
                    <a:pt x="276754" y="113770"/>
                    <a:pt x="285220" y="98954"/>
                    <a:pt x="295274" y="7461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174C8497-7AB3-E374-877C-CD0BE13591A2}"/>
              </a:ext>
            </a:extLst>
          </p:cNvPr>
          <p:cNvCxnSpPr>
            <a:cxnSpLocks/>
          </p:cNvCxnSpPr>
          <p:nvPr/>
        </p:nvCxnSpPr>
        <p:spPr>
          <a:xfrm>
            <a:off x="10914542" y="4408021"/>
            <a:ext cx="4777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B38DE99B-650C-1E9C-83E4-B66B4FE23636}"/>
              </a:ext>
            </a:extLst>
          </p:cNvPr>
          <p:cNvCxnSpPr>
            <a:cxnSpLocks/>
          </p:cNvCxnSpPr>
          <p:nvPr/>
        </p:nvCxnSpPr>
        <p:spPr>
          <a:xfrm>
            <a:off x="11156160" y="4238990"/>
            <a:ext cx="0" cy="1633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타원 190">
            <a:extLst>
              <a:ext uri="{FF2B5EF4-FFF2-40B4-BE49-F238E27FC236}">
                <a16:creationId xmlns:a16="http://schemas.microsoft.com/office/drawing/2014/main" id="{71DC5A4F-F925-7331-4941-37F250E532F6}"/>
              </a:ext>
            </a:extLst>
          </p:cNvPr>
          <p:cNvSpPr/>
          <p:nvPr/>
        </p:nvSpPr>
        <p:spPr>
          <a:xfrm>
            <a:off x="11140901" y="4391690"/>
            <a:ext cx="28800" cy="2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7A12FB1A-6F03-8D05-B962-0F46AACA0A5D}"/>
              </a:ext>
            </a:extLst>
          </p:cNvPr>
          <p:cNvSpPr/>
          <p:nvPr/>
        </p:nvSpPr>
        <p:spPr>
          <a:xfrm>
            <a:off x="10479023" y="3245903"/>
            <a:ext cx="28800" cy="2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BFDBD8FD-F9C8-70AA-ABCE-2CDC2A677FCB}"/>
              </a:ext>
            </a:extLst>
          </p:cNvPr>
          <p:cNvSpPr/>
          <p:nvPr/>
        </p:nvSpPr>
        <p:spPr>
          <a:xfrm>
            <a:off x="11796022" y="3247491"/>
            <a:ext cx="28800" cy="2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4C8E9F55-BC8E-BDC7-0807-608B44F04EB0}"/>
              </a:ext>
            </a:extLst>
          </p:cNvPr>
          <p:cNvCxnSpPr>
            <a:cxnSpLocks/>
          </p:cNvCxnSpPr>
          <p:nvPr/>
        </p:nvCxnSpPr>
        <p:spPr>
          <a:xfrm>
            <a:off x="10486411" y="4728061"/>
            <a:ext cx="13240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2C66B93F-5E7B-1297-9489-89E74A586BDA}"/>
              </a:ext>
            </a:extLst>
          </p:cNvPr>
          <p:cNvSpPr/>
          <p:nvPr/>
        </p:nvSpPr>
        <p:spPr>
          <a:xfrm>
            <a:off x="10887387" y="4640896"/>
            <a:ext cx="522057" cy="1724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ko-KR" altLang="en-US" sz="900" dirty="0"/>
              <a:t>부하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D4F6D95D-231D-5AB2-5C15-CEFF13A058E2}"/>
              </a:ext>
            </a:extLst>
          </p:cNvPr>
          <p:cNvSpPr/>
          <p:nvPr/>
        </p:nvSpPr>
        <p:spPr>
          <a:xfrm>
            <a:off x="10296742" y="2747681"/>
            <a:ext cx="1688318" cy="21731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C6C9B121-DFE8-CE89-7907-4875C61F289C}"/>
              </a:ext>
            </a:extLst>
          </p:cNvPr>
          <p:cNvSpPr/>
          <p:nvPr/>
        </p:nvSpPr>
        <p:spPr>
          <a:xfrm>
            <a:off x="10296742" y="2571318"/>
            <a:ext cx="1688318" cy="179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표준형 전압 조정기</a:t>
            </a: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FFFE3003-3B54-F359-8DC4-797DEB4BB0C9}"/>
              </a:ext>
            </a:extLst>
          </p:cNvPr>
          <p:cNvSpPr/>
          <p:nvPr/>
        </p:nvSpPr>
        <p:spPr>
          <a:xfrm>
            <a:off x="10460868" y="3225457"/>
            <a:ext cx="434241" cy="398537"/>
          </a:xfrm>
          <a:prstGeom prst="rect">
            <a:avLst/>
          </a:prstGeom>
          <a:solidFill>
            <a:srgbClr val="0000FF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E64F8021-274C-A1BF-F476-738A5D35ABAB}"/>
              </a:ext>
            </a:extLst>
          </p:cNvPr>
          <p:cNvSpPr/>
          <p:nvPr/>
        </p:nvSpPr>
        <p:spPr>
          <a:xfrm>
            <a:off x="508001" y="2747680"/>
            <a:ext cx="968374" cy="179491"/>
          </a:xfrm>
          <a:prstGeom prst="rect">
            <a:avLst/>
          </a:prstGeom>
          <a:solidFill>
            <a:srgbClr val="0000FF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7618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전자석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(Electromagnet)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20924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전자석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(Electromagnet)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전류에 응해 자기장을 형성하는 코일로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자기장은 자성체 코어로 전달되고 강화됨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발전기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스피커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마이크로폰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자기부상 열차 등에서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동작원리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원형 도선에 전류가 흐르면 가운데에 자기장이 유도됨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 중앙에 강자성체 조각이 있으면 강자성체의 자기저항이 공기보다 낮아 자기력이 강화됨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전류를 가정할 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자속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밀도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(Flux density)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강도는 코일에 흐르는 전류에 비례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AC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전류를 인가하면 전자석은 자성을 띄지 않으나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자화될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수 있는 물체를 끌어당기는데 이용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AC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전원의 주파수와 거의 동일한 주파수로 극성이 바뀌고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끌어당기는 물체에는 이와 동일하면서 방향이 반대로 바뀌는 극성이 유도되어 상호 인력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전류로 인해 맴돌이 전류가 유도되는 것을 방지하기 위해 얇은 절연판으로 분리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AC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용 전자석은 코어의 자기 구역의 극성이 계속해서 반전되며 전력을 소비해 코어에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히스테리시스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효과가 남기 때문에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전자석보다 효율이 좋지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전자석을 정의하는 부품값은 전력 소모량과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유지력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(Retaining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forece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유지력의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단위는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E0F287-93AC-814A-A6E1-A691D3CC9E11}"/>
              </a:ext>
            </a:extLst>
          </p:cNvPr>
          <p:cNvGrpSpPr/>
          <p:nvPr/>
        </p:nvGrpSpPr>
        <p:grpSpPr>
          <a:xfrm>
            <a:off x="12484851" y="1588388"/>
            <a:ext cx="1370390" cy="514687"/>
            <a:chOff x="12484851" y="1588388"/>
            <a:chExt cx="1370390" cy="51468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C323D75-BCCF-249D-0676-D1A8F009C1D3}"/>
                </a:ext>
              </a:extLst>
            </p:cNvPr>
            <p:cNvGrpSpPr/>
            <p:nvPr/>
          </p:nvGrpSpPr>
          <p:grpSpPr>
            <a:xfrm rot="16200000" flipH="1">
              <a:off x="13628657" y="1558058"/>
              <a:ext cx="71868" cy="381300"/>
              <a:chOff x="453865" y="2303972"/>
              <a:chExt cx="100745" cy="534509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4495C7BA-3532-1C14-906F-84AE5F77BC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9021FA9-4349-E0D2-A850-F225DD04D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F78F9E61-8466-CE8A-DCE0-9F9AD5557C9B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C7CCCEE1-6ABB-5060-C4D3-4D1192EF53B8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원호 25">
                <a:extLst>
                  <a:ext uri="{FF2B5EF4-FFF2-40B4-BE49-F238E27FC236}">
                    <a16:creationId xmlns:a16="http://schemas.microsoft.com/office/drawing/2014/main" id="{BD924C95-91FD-9383-0260-BF98D3C64394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BB44DE35-5FF4-1F09-95EE-0AB677FCADF1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2A2440B-67C9-39B8-476F-31DB8220876C}"/>
                </a:ext>
              </a:extLst>
            </p:cNvPr>
            <p:cNvSpPr/>
            <p:nvPr/>
          </p:nvSpPr>
          <p:spPr>
            <a:xfrm>
              <a:off x="13216737" y="1603371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F6304F6-2F5E-D83F-89A8-D8FBD3AB7C0D}"/>
                </a:ext>
              </a:extLst>
            </p:cNvPr>
            <p:cNvSpPr/>
            <p:nvPr/>
          </p:nvSpPr>
          <p:spPr>
            <a:xfrm>
              <a:off x="12858803" y="15883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PWM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피드백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B8A9BC6-A117-2517-0B3D-F1D5F58B3897}"/>
                </a:ext>
              </a:extLst>
            </p:cNvPr>
            <p:cNvSpPr/>
            <p:nvPr/>
          </p:nvSpPr>
          <p:spPr>
            <a:xfrm>
              <a:off x="13063196" y="1894557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출력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1B38CBA-E6C5-CC9B-87C8-D872B9361D2F}"/>
                </a:ext>
              </a:extLst>
            </p:cNvPr>
            <p:cNvGrpSpPr/>
            <p:nvPr/>
          </p:nvGrpSpPr>
          <p:grpSpPr>
            <a:xfrm>
              <a:off x="12724461" y="1775891"/>
              <a:ext cx="250165" cy="327184"/>
              <a:chOff x="1722708" y="1898808"/>
              <a:chExt cx="250165" cy="327184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32299A0-4F6A-3B9B-8F6F-926C63C00150}"/>
                  </a:ext>
                </a:extLst>
              </p:cNvPr>
              <p:cNvGrpSpPr/>
              <p:nvPr/>
            </p:nvGrpSpPr>
            <p:grpSpPr>
              <a:xfrm>
                <a:off x="1729859" y="1907479"/>
                <a:ext cx="116760" cy="318513"/>
                <a:chOff x="10528413" y="2504757"/>
                <a:chExt cx="116760" cy="318513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6B136AB1-A7CC-A041-D9FE-358F7702E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504757"/>
                  <a:ext cx="0" cy="1185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1CAC4E32-DB8F-3085-7483-CFD853EDC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0587757" y="2580214"/>
                  <a:ext cx="0" cy="86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71696D8D-1D4F-D56F-21EC-00471A617D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654300"/>
                  <a:ext cx="0" cy="1689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원호 20">
                  <a:extLst>
                    <a:ext uri="{FF2B5EF4-FFF2-40B4-BE49-F238E27FC236}">
                      <a16:creationId xmlns:a16="http://schemas.microsoft.com/office/drawing/2014/main" id="{2C62951C-F831-5376-A59F-6ECA96AB8722}"/>
                    </a:ext>
                  </a:extLst>
                </p:cNvPr>
                <p:cNvSpPr/>
                <p:nvPr/>
              </p:nvSpPr>
              <p:spPr>
                <a:xfrm rot="19146182">
                  <a:off x="10528413" y="2652197"/>
                  <a:ext cx="116760" cy="110967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9007F95-D1C3-8A55-5097-F2D71EEB45C1}"/>
                  </a:ext>
                </a:extLst>
              </p:cNvPr>
              <p:cNvSpPr/>
              <p:nvPr/>
            </p:nvSpPr>
            <p:spPr>
              <a:xfrm>
                <a:off x="1722708" y="1898808"/>
                <a:ext cx="250165" cy="1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</a:rPr>
                  <a:t>+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0AC9710-5032-8706-12FC-567BD375F940}"/>
                </a:ext>
              </a:extLst>
            </p:cNvPr>
            <p:cNvGrpSpPr/>
            <p:nvPr/>
          </p:nvGrpSpPr>
          <p:grpSpPr>
            <a:xfrm>
              <a:off x="12484851" y="1588388"/>
              <a:ext cx="274324" cy="102254"/>
              <a:chOff x="1714825" y="1905990"/>
              <a:chExt cx="274324" cy="102254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31F7539-9558-225D-C1B5-877144A41E65}"/>
                  </a:ext>
                </a:extLst>
              </p:cNvPr>
              <p:cNvGrpSpPr/>
              <p:nvPr/>
            </p:nvGrpSpPr>
            <p:grpSpPr>
              <a:xfrm rot="5400000">
                <a:off x="1797577" y="1914781"/>
                <a:ext cx="102254" cy="84672"/>
                <a:chOff x="9510300" y="2270797"/>
                <a:chExt cx="102254" cy="84672"/>
              </a:xfrm>
            </p:grpSpPr>
            <p:sp>
              <p:nvSpPr>
                <p:cNvPr id="14" name="이등변 삼각형 13">
                  <a:extLst>
                    <a:ext uri="{FF2B5EF4-FFF2-40B4-BE49-F238E27FC236}">
                      <a16:creationId xmlns:a16="http://schemas.microsoft.com/office/drawing/2014/main" id="{ACBE77CD-6E56-D887-7014-8E5660BE4DB3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F904DBF7-175F-F1C0-EF6F-6F2E54FA90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9561427" y="2219670"/>
                  <a:ext cx="0" cy="1022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F2B7A03D-99A1-660D-B685-0F985D644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7606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A8616292-4B52-D067-D109-AAA2657A2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4825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520D3AF-3733-4ED4-CA9A-4407BF70D07B}"/>
                </a:ext>
              </a:extLst>
            </p:cNvPr>
            <p:cNvSpPr/>
            <p:nvPr/>
          </p:nvSpPr>
          <p:spPr>
            <a:xfrm>
              <a:off x="13011203" y="17407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MOSFET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스위치</a:t>
              </a: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345C6F85-E76C-8038-978F-234C45A0D33D}"/>
              </a:ext>
            </a:extLst>
          </p:cNvPr>
          <p:cNvGrpSpPr/>
          <p:nvPr/>
        </p:nvGrpSpPr>
        <p:grpSpPr>
          <a:xfrm>
            <a:off x="12959676" y="2103075"/>
            <a:ext cx="759956" cy="407283"/>
            <a:chOff x="-60701" y="3001376"/>
            <a:chExt cx="759956" cy="407283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6F55843-90EF-91E4-CA04-F7066A05BBD4}"/>
                </a:ext>
              </a:extLst>
            </p:cNvPr>
            <p:cNvGrpSpPr/>
            <p:nvPr/>
          </p:nvGrpSpPr>
          <p:grpSpPr>
            <a:xfrm>
              <a:off x="-60701" y="3001376"/>
              <a:ext cx="302913" cy="302913"/>
              <a:chOff x="1378904" y="3499687"/>
              <a:chExt cx="302913" cy="302913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6A3B78AB-7CFF-7246-3337-BAA9143D609E}"/>
                  </a:ext>
                </a:extLst>
              </p:cNvPr>
              <p:cNvGrpSpPr/>
              <p:nvPr/>
            </p:nvGrpSpPr>
            <p:grpSpPr>
              <a:xfrm>
                <a:off x="1436080" y="3537606"/>
                <a:ext cx="239941" cy="232305"/>
                <a:chOff x="460150" y="3633065"/>
                <a:chExt cx="239941" cy="232305"/>
              </a:xfrm>
            </p:grpSpPr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17F9E682-3EB4-AE79-DBA1-CF87ED60A18A}"/>
                    </a:ext>
                  </a:extLst>
                </p:cNvPr>
                <p:cNvGrpSpPr/>
                <p:nvPr/>
              </p:nvGrpSpPr>
              <p:grpSpPr>
                <a:xfrm>
                  <a:off x="460150" y="3633065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9CF68EBD-B7C3-282B-BDC8-3DA2E76A26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연결선 111">
                    <a:extLst>
                      <a:ext uri="{FF2B5EF4-FFF2-40B4-BE49-F238E27FC236}">
                        <a16:creationId xmlns:a16="http://schemas.microsoft.com/office/drawing/2014/main" id="{89669ED2-C9AC-6142-B994-18A95C1AC0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7D56BAAB-6F68-7305-D301-713BDD2E88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1D0F5DF7-EE7A-6401-8948-E673C3DC81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256" y="3749217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94A455AA-B9D6-0BF2-5E95-274267A17436}"/>
                  </a:ext>
                </a:extLst>
              </p:cNvPr>
              <p:cNvSpPr/>
              <p:nvPr/>
            </p:nvSpPr>
            <p:spPr>
              <a:xfrm>
                <a:off x="1378904" y="3499687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E06CBFC7-217F-0F39-FEF0-B7DC13375551}"/>
                </a:ext>
              </a:extLst>
            </p:cNvPr>
            <p:cNvGrpSpPr/>
            <p:nvPr/>
          </p:nvGrpSpPr>
          <p:grpSpPr>
            <a:xfrm>
              <a:off x="396342" y="3105746"/>
              <a:ext cx="302913" cy="302913"/>
              <a:chOff x="1750784" y="3601816"/>
              <a:chExt cx="302913" cy="302913"/>
            </a:xfrm>
          </p:grpSpPr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FA23DEAA-FF0D-D328-7201-C9EE1AC92F90}"/>
                  </a:ext>
                </a:extLst>
              </p:cNvPr>
              <p:cNvGrpSpPr/>
              <p:nvPr/>
            </p:nvGrpSpPr>
            <p:grpSpPr>
              <a:xfrm rot="5400000" flipV="1">
                <a:off x="1783911" y="3658041"/>
                <a:ext cx="239941" cy="232305"/>
                <a:chOff x="445750" y="3290358"/>
                <a:chExt cx="239941" cy="232305"/>
              </a:xfrm>
            </p:grpSpPr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35779165-06F5-C755-11D1-D14D96F1ECB2}"/>
                    </a:ext>
                  </a:extLst>
                </p:cNvPr>
                <p:cNvGrpSpPr/>
                <p:nvPr/>
              </p:nvGrpSpPr>
              <p:grpSpPr>
                <a:xfrm>
                  <a:off x="445750" y="3290358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06AFCD0B-F6EE-E5DA-F28B-5F912B6372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B7F39C63-6BEC-6BC4-0784-816DB347E6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>
                    <a:extLst>
                      <a:ext uri="{FF2B5EF4-FFF2-40B4-BE49-F238E27FC236}">
                        <a16:creationId xmlns:a16="http://schemas.microsoft.com/office/drawing/2014/main" id="{15AC3C82-A26D-279F-6BC5-1C580D004B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4111E881-4540-0878-86EA-75803B5B6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856" y="3406510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781F4721-728B-ED5F-C4C4-6A35466B1A3A}"/>
                  </a:ext>
                </a:extLst>
              </p:cNvPr>
              <p:cNvSpPr/>
              <p:nvPr/>
            </p:nvSpPr>
            <p:spPr>
              <a:xfrm>
                <a:off x="1750784" y="3601816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81544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솔레노이드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(Solenoid)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094685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솔레노이드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(Solenoid)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원통형이나 상자 모양으로 되어 있으며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개방 면이 있는 프레임 안에 속이 비어 있는 코일이 넣어져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원통형 솔레노이드의 양쪽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끝면을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자극 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(Pole Face)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라고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자극 면의 최소 하나는 구멍이 있어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구멍으로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플런저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(Plunger/Armature)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밀고 당김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솔레노이드는 코일에 흐르는 전류로 선형적인 힘을 가하는 장치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힘을 유지하기 위해 전류를 유지해야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솔레노이드는 프레임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압축 스프링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플런저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스냅링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코일로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작동원리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코일에 흐르는 전류는 자기력을 발생시킴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자기력에 의해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플런저가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프레임 안으로 들어가게 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전류를 끊으면 스프링에 의해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플런저는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복원됨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플런저가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영구 자석이면 전류 방향에 따라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플런저가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움직이는 방향도 바뀜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전류는 소음과 진동을 유발할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솔레노이드의 힘이 유지되는 상태에서 열이 발생하는데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솔레노이드 제작 시 바이패스 스위치와 직렬 저항을 추가하면 발열을 줄일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래칭은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프레임 내부 실린더 끝까지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플런저가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닿으면 영구 자석이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플런저를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고정시킴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 방향을 바꿔 고정을 풀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유지력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(Holding force)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솔레노이드의 길이에 반비례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플런저가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실린더 안에 들어간 길이에 따라서도 변함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솔레노이드에서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플런저가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실린더 끝에 도달하면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플런저가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갑자기 멈추면서 순기전력 발생해 열이 추가로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솔레노이드에 전원을 연결하면 역기전력이 발생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전원이 끊기면 순기전력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E0F287-93AC-814A-A6E1-A691D3CC9E11}"/>
              </a:ext>
            </a:extLst>
          </p:cNvPr>
          <p:cNvGrpSpPr/>
          <p:nvPr/>
        </p:nvGrpSpPr>
        <p:grpSpPr>
          <a:xfrm>
            <a:off x="12484851" y="1588388"/>
            <a:ext cx="1370390" cy="514687"/>
            <a:chOff x="12484851" y="1588388"/>
            <a:chExt cx="1370390" cy="51468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C323D75-BCCF-249D-0676-D1A8F009C1D3}"/>
                </a:ext>
              </a:extLst>
            </p:cNvPr>
            <p:cNvGrpSpPr/>
            <p:nvPr/>
          </p:nvGrpSpPr>
          <p:grpSpPr>
            <a:xfrm rot="16200000" flipH="1">
              <a:off x="13628657" y="1558058"/>
              <a:ext cx="71868" cy="381300"/>
              <a:chOff x="453865" y="2303972"/>
              <a:chExt cx="100745" cy="534509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4495C7BA-3532-1C14-906F-84AE5F77BC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9021FA9-4349-E0D2-A850-F225DD04D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F78F9E61-8466-CE8A-DCE0-9F9AD5557C9B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C7CCCEE1-6ABB-5060-C4D3-4D1192EF53B8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원호 25">
                <a:extLst>
                  <a:ext uri="{FF2B5EF4-FFF2-40B4-BE49-F238E27FC236}">
                    <a16:creationId xmlns:a16="http://schemas.microsoft.com/office/drawing/2014/main" id="{BD924C95-91FD-9383-0260-BF98D3C64394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BB44DE35-5FF4-1F09-95EE-0AB677FCADF1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2A2440B-67C9-39B8-476F-31DB8220876C}"/>
                </a:ext>
              </a:extLst>
            </p:cNvPr>
            <p:cNvSpPr/>
            <p:nvPr/>
          </p:nvSpPr>
          <p:spPr>
            <a:xfrm>
              <a:off x="13216737" y="1603371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F6304F6-2F5E-D83F-89A8-D8FBD3AB7C0D}"/>
                </a:ext>
              </a:extLst>
            </p:cNvPr>
            <p:cNvSpPr/>
            <p:nvPr/>
          </p:nvSpPr>
          <p:spPr>
            <a:xfrm>
              <a:off x="12858803" y="15883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PWM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피드백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B8A9BC6-A117-2517-0B3D-F1D5F58B3897}"/>
                </a:ext>
              </a:extLst>
            </p:cNvPr>
            <p:cNvSpPr/>
            <p:nvPr/>
          </p:nvSpPr>
          <p:spPr>
            <a:xfrm>
              <a:off x="13063196" y="1894557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출력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1B38CBA-E6C5-CC9B-87C8-D872B9361D2F}"/>
                </a:ext>
              </a:extLst>
            </p:cNvPr>
            <p:cNvGrpSpPr/>
            <p:nvPr/>
          </p:nvGrpSpPr>
          <p:grpSpPr>
            <a:xfrm>
              <a:off x="12724461" y="1775891"/>
              <a:ext cx="250165" cy="327184"/>
              <a:chOff x="1722708" y="1898808"/>
              <a:chExt cx="250165" cy="327184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32299A0-4F6A-3B9B-8F6F-926C63C00150}"/>
                  </a:ext>
                </a:extLst>
              </p:cNvPr>
              <p:cNvGrpSpPr/>
              <p:nvPr/>
            </p:nvGrpSpPr>
            <p:grpSpPr>
              <a:xfrm>
                <a:off x="1729859" y="1907479"/>
                <a:ext cx="116760" cy="318513"/>
                <a:chOff x="10528413" y="2504757"/>
                <a:chExt cx="116760" cy="318513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6B136AB1-A7CC-A041-D9FE-358F7702E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504757"/>
                  <a:ext cx="0" cy="1185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1CAC4E32-DB8F-3085-7483-CFD853EDC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0587757" y="2580214"/>
                  <a:ext cx="0" cy="86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71696D8D-1D4F-D56F-21EC-00471A617D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654300"/>
                  <a:ext cx="0" cy="1689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원호 20">
                  <a:extLst>
                    <a:ext uri="{FF2B5EF4-FFF2-40B4-BE49-F238E27FC236}">
                      <a16:creationId xmlns:a16="http://schemas.microsoft.com/office/drawing/2014/main" id="{2C62951C-F831-5376-A59F-6ECA96AB8722}"/>
                    </a:ext>
                  </a:extLst>
                </p:cNvPr>
                <p:cNvSpPr/>
                <p:nvPr/>
              </p:nvSpPr>
              <p:spPr>
                <a:xfrm rot="19146182">
                  <a:off x="10528413" y="2652197"/>
                  <a:ext cx="116760" cy="110967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9007F95-D1C3-8A55-5097-F2D71EEB45C1}"/>
                  </a:ext>
                </a:extLst>
              </p:cNvPr>
              <p:cNvSpPr/>
              <p:nvPr/>
            </p:nvSpPr>
            <p:spPr>
              <a:xfrm>
                <a:off x="1722708" y="1898808"/>
                <a:ext cx="250165" cy="1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</a:rPr>
                  <a:t>+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0AC9710-5032-8706-12FC-567BD375F940}"/>
                </a:ext>
              </a:extLst>
            </p:cNvPr>
            <p:cNvGrpSpPr/>
            <p:nvPr/>
          </p:nvGrpSpPr>
          <p:grpSpPr>
            <a:xfrm>
              <a:off x="12484851" y="1588388"/>
              <a:ext cx="274324" cy="102254"/>
              <a:chOff x="1714825" y="1905990"/>
              <a:chExt cx="274324" cy="102254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31F7539-9558-225D-C1B5-877144A41E65}"/>
                  </a:ext>
                </a:extLst>
              </p:cNvPr>
              <p:cNvGrpSpPr/>
              <p:nvPr/>
            </p:nvGrpSpPr>
            <p:grpSpPr>
              <a:xfrm rot="5400000">
                <a:off x="1797577" y="1914781"/>
                <a:ext cx="102254" cy="84672"/>
                <a:chOff x="9510300" y="2270797"/>
                <a:chExt cx="102254" cy="84672"/>
              </a:xfrm>
            </p:grpSpPr>
            <p:sp>
              <p:nvSpPr>
                <p:cNvPr id="14" name="이등변 삼각형 13">
                  <a:extLst>
                    <a:ext uri="{FF2B5EF4-FFF2-40B4-BE49-F238E27FC236}">
                      <a16:creationId xmlns:a16="http://schemas.microsoft.com/office/drawing/2014/main" id="{ACBE77CD-6E56-D887-7014-8E5660BE4DB3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F904DBF7-175F-F1C0-EF6F-6F2E54FA90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9561427" y="2219670"/>
                  <a:ext cx="0" cy="1022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F2B7A03D-99A1-660D-B685-0F985D644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7606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A8616292-4B52-D067-D109-AAA2657A2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4825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520D3AF-3733-4ED4-CA9A-4407BF70D07B}"/>
                </a:ext>
              </a:extLst>
            </p:cNvPr>
            <p:cNvSpPr/>
            <p:nvPr/>
          </p:nvSpPr>
          <p:spPr>
            <a:xfrm>
              <a:off x="13011203" y="17407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MOSFET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스위치</a:t>
              </a: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345C6F85-E76C-8038-978F-234C45A0D33D}"/>
              </a:ext>
            </a:extLst>
          </p:cNvPr>
          <p:cNvGrpSpPr/>
          <p:nvPr/>
        </p:nvGrpSpPr>
        <p:grpSpPr>
          <a:xfrm>
            <a:off x="12959676" y="2103075"/>
            <a:ext cx="759956" cy="407283"/>
            <a:chOff x="-60701" y="3001376"/>
            <a:chExt cx="759956" cy="407283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6F55843-90EF-91E4-CA04-F7066A05BBD4}"/>
                </a:ext>
              </a:extLst>
            </p:cNvPr>
            <p:cNvGrpSpPr/>
            <p:nvPr/>
          </p:nvGrpSpPr>
          <p:grpSpPr>
            <a:xfrm>
              <a:off x="-60701" y="3001376"/>
              <a:ext cx="302913" cy="302913"/>
              <a:chOff x="1378904" y="3499687"/>
              <a:chExt cx="302913" cy="302913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6A3B78AB-7CFF-7246-3337-BAA9143D609E}"/>
                  </a:ext>
                </a:extLst>
              </p:cNvPr>
              <p:cNvGrpSpPr/>
              <p:nvPr/>
            </p:nvGrpSpPr>
            <p:grpSpPr>
              <a:xfrm>
                <a:off x="1436080" y="3537606"/>
                <a:ext cx="239941" cy="232305"/>
                <a:chOff x="460150" y="3633065"/>
                <a:chExt cx="239941" cy="232305"/>
              </a:xfrm>
            </p:grpSpPr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17F9E682-3EB4-AE79-DBA1-CF87ED60A18A}"/>
                    </a:ext>
                  </a:extLst>
                </p:cNvPr>
                <p:cNvGrpSpPr/>
                <p:nvPr/>
              </p:nvGrpSpPr>
              <p:grpSpPr>
                <a:xfrm>
                  <a:off x="460150" y="3633065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9CF68EBD-B7C3-282B-BDC8-3DA2E76A26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연결선 111">
                    <a:extLst>
                      <a:ext uri="{FF2B5EF4-FFF2-40B4-BE49-F238E27FC236}">
                        <a16:creationId xmlns:a16="http://schemas.microsoft.com/office/drawing/2014/main" id="{89669ED2-C9AC-6142-B994-18A95C1AC0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7D56BAAB-6F68-7305-D301-713BDD2E88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1D0F5DF7-EE7A-6401-8948-E673C3DC81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256" y="3749217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94A455AA-B9D6-0BF2-5E95-274267A17436}"/>
                  </a:ext>
                </a:extLst>
              </p:cNvPr>
              <p:cNvSpPr/>
              <p:nvPr/>
            </p:nvSpPr>
            <p:spPr>
              <a:xfrm>
                <a:off x="1378904" y="3499687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E06CBFC7-217F-0F39-FEF0-B7DC13375551}"/>
                </a:ext>
              </a:extLst>
            </p:cNvPr>
            <p:cNvGrpSpPr/>
            <p:nvPr/>
          </p:nvGrpSpPr>
          <p:grpSpPr>
            <a:xfrm>
              <a:off x="396342" y="3105746"/>
              <a:ext cx="302913" cy="302913"/>
              <a:chOff x="1750784" y="3601816"/>
              <a:chExt cx="302913" cy="302913"/>
            </a:xfrm>
          </p:grpSpPr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FA23DEAA-FF0D-D328-7201-C9EE1AC92F90}"/>
                  </a:ext>
                </a:extLst>
              </p:cNvPr>
              <p:cNvGrpSpPr/>
              <p:nvPr/>
            </p:nvGrpSpPr>
            <p:grpSpPr>
              <a:xfrm rot="5400000" flipV="1">
                <a:off x="1783911" y="3658041"/>
                <a:ext cx="239941" cy="232305"/>
                <a:chOff x="445750" y="3290358"/>
                <a:chExt cx="239941" cy="232305"/>
              </a:xfrm>
            </p:grpSpPr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35779165-06F5-C755-11D1-D14D96F1ECB2}"/>
                    </a:ext>
                  </a:extLst>
                </p:cNvPr>
                <p:cNvGrpSpPr/>
                <p:nvPr/>
              </p:nvGrpSpPr>
              <p:grpSpPr>
                <a:xfrm>
                  <a:off x="445750" y="3290358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06AFCD0B-F6EE-E5DA-F28B-5F912B6372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B7F39C63-6BEC-6BC4-0784-816DB347E6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>
                    <a:extLst>
                      <a:ext uri="{FF2B5EF4-FFF2-40B4-BE49-F238E27FC236}">
                        <a16:creationId xmlns:a16="http://schemas.microsoft.com/office/drawing/2014/main" id="{15AC3C82-A26D-279F-6BC5-1C580D004B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4111E881-4540-0878-86EA-75803B5B6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856" y="3406510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781F4721-728B-ED5F-C4C4-6A35466B1A3A}"/>
                  </a:ext>
                </a:extLst>
              </p:cNvPr>
              <p:cNvSpPr/>
              <p:nvPr/>
            </p:nvSpPr>
            <p:spPr>
              <a:xfrm>
                <a:off x="1750784" y="3601816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65835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DC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모터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(DC Motor)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395875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(DC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Motor)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직류 전류로 자기력을 생성하고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자기력으로 샤프트를 회전하고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전류의 방향이 바뀌면 모터의 회전 방향이 바뀌나 힘은 방향에 상관없이 동일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동작원리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 이상의 코일이 모터의 샤프트에 장착되어 회전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Rotor)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코일에 의해 생성된 자기장은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주위의 영구 자석의 자기장과 상호작용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영구 자석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고정자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stator)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코일은 브러시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(Brush)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정류자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(Commutator)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통해 전류를 공급받음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전원이 인가되면 스프링이 브러시를 샤프트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슬리브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(Sleeve)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쪽으로 밂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플레밍의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왼손 법칙을 이용해서 모터의 회전 방향을 알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방향은 영구 자석에서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NS)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 구조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델타 구조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일반적으로 빠른 속도를 요하는 작업에서 가장 최적화된 구조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상대적으로 속도가 느리고 토크가 낮음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 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구조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낮은 속도에서 높은 토크를 제공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최고 속도 제한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성형 구조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기어헤드 모터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(Gearhead motor, =Gear motor)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감속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(Reduction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gear)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결합한 부품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감속 기어가 회전 속도를 낮추면서 출력 샤프트의 토크를 증가시킴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평 기어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(Spur gear)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감속에 널리 사용되는 기어로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쌍 이상을 직렬로 연결해야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속도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감속률은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각 기어에서 감속되는 비율의 곱으로 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Ex) 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쌍의 기어가 각각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37:13, 31:15, 39:17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비를 가지고 있으면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총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감속률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(37*31*39)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(13*15*17)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데이터시트의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감속률은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소수점으로 나온다고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봐야함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두 기어가 정수 비율을 가지면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작은 기어 이의 제조상 결함이 회전할 때마다 큰 기어의 같은 지점과 계속 부딪치면서 수명이 짧아짐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유성 기어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(Planetary gear / Epicyclic gear)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장치는 가격이 약간 비쌈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링 기어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바깥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태양 기어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내부 중앙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유성 기어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링 기어와 태양 기어 사이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캐리어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유성 기어들을 연결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속도 감속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R=(S+A) / S [S: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태양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기어의 이 개수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A: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링 기어의 이 개수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주로 모터에 무거운 하중이 걸릴 때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기어의 개수가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ㅁ낳앙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힘이 분산되면서 이의 마모를 줄이고 연결 동작이 끊기는 것을 최소화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마찰은 증가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BLDC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(Brushless DC Motor)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코일은 고정자에 위치하고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영구 자석은 회전자에 위치함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전원을 코일에 직접 연결할 수 있어 브러시가 필요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정류자가  없어 전류를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스위칭하는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부품을 추가해야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인러너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Inrunner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구조에서 고정자가 회전자를 감싸고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아웃러너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(Outrunner)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구조에서 고정자가 모터 중앙에 위치해 회전자가 링 또는 컵 모양으로 고정자 주위를 회전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무접점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스위칭 시스템을 이용해 코일에 연속으로 에너지를 공급하는 방식을 전자식 정류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(Electronic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commtation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홀 효과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(Hall effect)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센서를 이용해 회전자의 위치를 검출여 주파수 제어 회로로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피드백하여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모터가 회전자보다 한 상 앞서 있거나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속도 올릴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회전자와 동조하도록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일정 속도로 회전할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함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자기저항 모터 또는 동기 모터와 비교할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E0F287-93AC-814A-A6E1-A691D3CC9E11}"/>
              </a:ext>
            </a:extLst>
          </p:cNvPr>
          <p:cNvGrpSpPr/>
          <p:nvPr/>
        </p:nvGrpSpPr>
        <p:grpSpPr>
          <a:xfrm>
            <a:off x="12484851" y="1588388"/>
            <a:ext cx="1370390" cy="514687"/>
            <a:chOff x="12484851" y="1588388"/>
            <a:chExt cx="1370390" cy="51468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C323D75-BCCF-249D-0676-D1A8F009C1D3}"/>
                </a:ext>
              </a:extLst>
            </p:cNvPr>
            <p:cNvGrpSpPr/>
            <p:nvPr/>
          </p:nvGrpSpPr>
          <p:grpSpPr>
            <a:xfrm rot="16200000" flipH="1">
              <a:off x="13628657" y="1558058"/>
              <a:ext cx="71868" cy="381300"/>
              <a:chOff x="453865" y="2303972"/>
              <a:chExt cx="100745" cy="534509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4495C7BA-3532-1C14-906F-84AE5F77BC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9021FA9-4349-E0D2-A850-F225DD04D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F78F9E61-8466-CE8A-DCE0-9F9AD5557C9B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C7CCCEE1-6ABB-5060-C4D3-4D1192EF53B8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원호 25">
                <a:extLst>
                  <a:ext uri="{FF2B5EF4-FFF2-40B4-BE49-F238E27FC236}">
                    <a16:creationId xmlns:a16="http://schemas.microsoft.com/office/drawing/2014/main" id="{BD924C95-91FD-9383-0260-BF98D3C64394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BB44DE35-5FF4-1F09-95EE-0AB677FCADF1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2A2440B-67C9-39B8-476F-31DB8220876C}"/>
                </a:ext>
              </a:extLst>
            </p:cNvPr>
            <p:cNvSpPr/>
            <p:nvPr/>
          </p:nvSpPr>
          <p:spPr>
            <a:xfrm>
              <a:off x="13216737" y="1603371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F6304F6-2F5E-D83F-89A8-D8FBD3AB7C0D}"/>
                </a:ext>
              </a:extLst>
            </p:cNvPr>
            <p:cNvSpPr/>
            <p:nvPr/>
          </p:nvSpPr>
          <p:spPr>
            <a:xfrm>
              <a:off x="12858803" y="15883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PWM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피드백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B8A9BC6-A117-2517-0B3D-F1D5F58B3897}"/>
                </a:ext>
              </a:extLst>
            </p:cNvPr>
            <p:cNvSpPr/>
            <p:nvPr/>
          </p:nvSpPr>
          <p:spPr>
            <a:xfrm>
              <a:off x="13063196" y="1894557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출력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1B38CBA-E6C5-CC9B-87C8-D872B9361D2F}"/>
                </a:ext>
              </a:extLst>
            </p:cNvPr>
            <p:cNvGrpSpPr/>
            <p:nvPr/>
          </p:nvGrpSpPr>
          <p:grpSpPr>
            <a:xfrm>
              <a:off x="12724461" y="1775891"/>
              <a:ext cx="250165" cy="327184"/>
              <a:chOff x="1722708" y="1898808"/>
              <a:chExt cx="250165" cy="327184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32299A0-4F6A-3B9B-8F6F-926C63C00150}"/>
                  </a:ext>
                </a:extLst>
              </p:cNvPr>
              <p:cNvGrpSpPr/>
              <p:nvPr/>
            </p:nvGrpSpPr>
            <p:grpSpPr>
              <a:xfrm>
                <a:off x="1729859" y="1907479"/>
                <a:ext cx="116760" cy="318513"/>
                <a:chOff x="10528413" y="2504757"/>
                <a:chExt cx="116760" cy="318513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6B136AB1-A7CC-A041-D9FE-358F7702E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504757"/>
                  <a:ext cx="0" cy="1185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1CAC4E32-DB8F-3085-7483-CFD853EDC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0587757" y="2580214"/>
                  <a:ext cx="0" cy="86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71696D8D-1D4F-D56F-21EC-00471A617D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654300"/>
                  <a:ext cx="0" cy="1689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원호 20">
                  <a:extLst>
                    <a:ext uri="{FF2B5EF4-FFF2-40B4-BE49-F238E27FC236}">
                      <a16:creationId xmlns:a16="http://schemas.microsoft.com/office/drawing/2014/main" id="{2C62951C-F831-5376-A59F-6ECA96AB8722}"/>
                    </a:ext>
                  </a:extLst>
                </p:cNvPr>
                <p:cNvSpPr/>
                <p:nvPr/>
              </p:nvSpPr>
              <p:spPr>
                <a:xfrm rot="19146182">
                  <a:off x="10528413" y="2652197"/>
                  <a:ext cx="116760" cy="110967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9007F95-D1C3-8A55-5097-F2D71EEB45C1}"/>
                  </a:ext>
                </a:extLst>
              </p:cNvPr>
              <p:cNvSpPr/>
              <p:nvPr/>
            </p:nvSpPr>
            <p:spPr>
              <a:xfrm>
                <a:off x="1722708" y="1898808"/>
                <a:ext cx="250165" cy="1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</a:rPr>
                  <a:t>+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0AC9710-5032-8706-12FC-567BD375F940}"/>
                </a:ext>
              </a:extLst>
            </p:cNvPr>
            <p:cNvGrpSpPr/>
            <p:nvPr/>
          </p:nvGrpSpPr>
          <p:grpSpPr>
            <a:xfrm>
              <a:off x="12484851" y="1588388"/>
              <a:ext cx="274324" cy="102254"/>
              <a:chOff x="1714825" y="1905990"/>
              <a:chExt cx="274324" cy="102254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31F7539-9558-225D-C1B5-877144A41E65}"/>
                  </a:ext>
                </a:extLst>
              </p:cNvPr>
              <p:cNvGrpSpPr/>
              <p:nvPr/>
            </p:nvGrpSpPr>
            <p:grpSpPr>
              <a:xfrm rot="5400000">
                <a:off x="1797577" y="1914781"/>
                <a:ext cx="102254" cy="84672"/>
                <a:chOff x="9510300" y="2270797"/>
                <a:chExt cx="102254" cy="84672"/>
              </a:xfrm>
            </p:grpSpPr>
            <p:sp>
              <p:nvSpPr>
                <p:cNvPr id="14" name="이등변 삼각형 13">
                  <a:extLst>
                    <a:ext uri="{FF2B5EF4-FFF2-40B4-BE49-F238E27FC236}">
                      <a16:creationId xmlns:a16="http://schemas.microsoft.com/office/drawing/2014/main" id="{ACBE77CD-6E56-D887-7014-8E5660BE4DB3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F904DBF7-175F-F1C0-EF6F-6F2E54FA90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9561427" y="2219670"/>
                  <a:ext cx="0" cy="1022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F2B7A03D-99A1-660D-B685-0F985D644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7606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A8616292-4B52-D067-D109-AAA2657A2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4825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520D3AF-3733-4ED4-CA9A-4407BF70D07B}"/>
                </a:ext>
              </a:extLst>
            </p:cNvPr>
            <p:cNvSpPr/>
            <p:nvPr/>
          </p:nvSpPr>
          <p:spPr>
            <a:xfrm>
              <a:off x="13011203" y="17407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MOSFET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스위치</a:t>
              </a: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345C6F85-E76C-8038-978F-234C45A0D33D}"/>
              </a:ext>
            </a:extLst>
          </p:cNvPr>
          <p:cNvGrpSpPr/>
          <p:nvPr/>
        </p:nvGrpSpPr>
        <p:grpSpPr>
          <a:xfrm>
            <a:off x="12959676" y="2103075"/>
            <a:ext cx="759956" cy="407283"/>
            <a:chOff x="-60701" y="3001376"/>
            <a:chExt cx="759956" cy="407283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6F55843-90EF-91E4-CA04-F7066A05BBD4}"/>
                </a:ext>
              </a:extLst>
            </p:cNvPr>
            <p:cNvGrpSpPr/>
            <p:nvPr/>
          </p:nvGrpSpPr>
          <p:grpSpPr>
            <a:xfrm>
              <a:off x="-60701" y="3001376"/>
              <a:ext cx="302913" cy="302913"/>
              <a:chOff x="1378904" y="3499687"/>
              <a:chExt cx="302913" cy="302913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6A3B78AB-7CFF-7246-3337-BAA9143D609E}"/>
                  </a:ext>
                </a:extLst>
              </p:cNvPr>
              <p:cNvGrpSpPr/>
              <p:nvPr/>
            </p:nvGrpSpPr>
            <p:grpSpPr>
              <a:xfrm>
                <a:off x="1436080" y="3537606"/>
                <a:ext cx="239941" cy="232305"/>
                <a:chOff x="460150" y="3633065"/>
                <a:chExt cx="239941" cy="232305"/>
              </a:xfrm>
            </p:grpSpPr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17F9E682-3EB4-AE79-DBA1-CF87ED60A18A}"/>
                    </a:ext>
                  </a:extLst>
                </p:cNvPr>
                <p:cNvGrpSpPr/>
                <p:nvPr/>
              </p:nvGrpSpPr>
              <p:grpSpPr>
                <a:xfrm>
                  <a:off x="460150" y="3633065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9CF68EBD-B7C3-282B-BDC8-3DA2E76A26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연결선 111">
                    <a:extLst>
                      <a:ext uri="{FF2B5EF4-FFF2-40B4-BE49-F238E27FC236}">
                        <a16:creationId xmlns:a16="http://schemas.microsoft.com/office/drawing/2014/main" id="{89669ED2-C9AC-6142-B994-18A95C1AC0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7D56BAAB-6F68-7305-D301-713BDD2E88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1D0F5DF7-EE7A-6401-8948-E673C3DC81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256" y="3749217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94A455AA-B9D6-0BF2-5E95-274267A17436}"/>
                  </a:ext>
                </a:extLst>
              </p:cNvPr>
              <p:cNvSpPr/>
              <p:nvPr/>
            </p:nvSpPr>
            <p:spPr>
              <a:xfrm>
                <a:off x="1378904" y="3499687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E06CBFC7-217F-0F39-FEF0-B7DC13375551}"/>
                </a:ext>
              </a:extLst>
            </p:cNvPr>
            <p:cNvGrpSpPr/>
            <p:nvPr/>
          </p:nvGrpSpPr>
          <p:grpSpPr>
            <a:xfrm>
              <a:off x="396342" y="3105746"/>
              <a:ext cx="302913" cy="302913"/>
              <a:chOff x="1750784" y="3601816"/>
              <a:chExt cx="302913" cy="302913"/>
            </a:xfrm>
          </p:grpSpPr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FA23DEAA-FF0D-D328-7201-C9EE1AC92F90}"/>
                  </a:ext>
                </a:extLst>
              </p:cNvPr>
              <p:cNvGrpSpPr/>
              <p:nvPr/>
            </p:nvGrpSpPr>
            <p:grpSpPr>
              <a:xfrm rot="5400000" flipV="1">
                <a:off x="1783911" y="3658041"/>
                <a:ext cx="239941" cy="232305"/>
                <a:chOff x="445750" y="3290358"/>
                <a:chExt cx="239941" cy="232305"/>
              </a:xfrm>
            </p:grpSpPr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35779165-06F5-C755-11D1-D14D96F1ECB2}"/>
                    </a:ext>
                  </a:extLst>
                </p:cNvPr>
                <p:cNvGrpSpPr/>
                <p:nvPr/>
              </p:nvGrpSpPr>
              <p:grpSpPr>
                <a:xfrm>
                  <a:off x="445750" y="3290358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06AFCD0B-F6EE-E5DA-F28B-5F912B6372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B7F39C63-6BEC-6BC4-0784-816DB347E6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>
                    <a:extLst>
                      <a:ext uri="{FF2B5EF4-FFF2-40B4-BE49-F238E27FC236}">
                        <a16:creationId xmlns:a16="http://schemas.microsoft.com/office/drawing/2014/main" id="{15AC3C82-A26D-279F-6BC5-1C580D004B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4111E881-4540-0878-86EA-75803B5B6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856" y="3406510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781F4721-728B-ED5F-C4C4-6A35466B1A3A}"/>
                  </a:ext>
                </a:extLst>
              </p:cNvPr>
              <p:cNvSpPr/>
              <p:nvPr/>
            </p:nvSpPr>
            <p:spPr>
              <a:xfrm>
                <a:off x="1750784" y="3601816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07421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DC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모터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(DC Motor) (2)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914821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선형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작동기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(Linear Actuator)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직선상에서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밀거나 당기는 힘을 가할 수 있는 장치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회전운동을 선형운동으로 변환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제한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(Limit Switch)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달려있어 일정 시점에 모터를 자동으로 멈추게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부품값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동작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 소모와 함께 구속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(Stall current)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확인해야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구속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모터에 과부하가 걸려 회전을 멈출 때 모터가 끌어당기는 전류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모터가 운반하는 힘은 모터 속도에 토크를 곱한 값으로 정의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부하가 없을 때의 속도의 절반이 되도록 구동하면서 구속 토크의 절반을 전달할 때 가장 큰 힘 발생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과열 발생하여 수명 단축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축 하중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(Axial loading,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축에 가해지는 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과 방사 하중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(Radial loading,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축에 수직으로 가해지는 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을 고려해야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방향 제어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H Bridge,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쌍극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쌍접점형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릴레이를 이용해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모터의 방향을 바꿀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정류자 또는 빠른 속도로 자기장 생성 후 붕괴되면 스파이크 발생되어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EMI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발생할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전원을 공급하는 도선을 꼬아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EMI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상쇄되도록 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전원선은 데이터 선과 멀리 배치해야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모터 단자에 병렬로 연결하면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EMI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줄일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백래시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(Backlash)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기어 열이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느슨해지는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현상으로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맞물려 있는 기어의 이 사이에 틈새가 생기면서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기어를 일렬로 연결하면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백래시가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축적됨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출력 샤프트의 측정된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백래시는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일반적으로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1~7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도이고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부하에 비례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E0F287-93AC-814A-A6E1-A691D3CC9E11}"/>
              </a:ext>
            </a:extLst>
          </p:cNvPr>
          <p:cNvGrpSpPr/>
          <p:nvPr/>
        </p:nvGrpSpPr>
        <p:grpSpPr>
          <a:xfrm>
            <a:off x="12484851" y="1588388"/>
            <a:ext cx="1370390" cy="514687"/>
            <a:chOff x="12484851" y="1588388"/>
            <a:chExt cx="1370390" cy="51468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C323D75-BCCF-249D-0676-D1A8F009C1D3}"/>
                </a:ext>
              </a:extLst>
            </p:cNvPr>
            <p:cNvGrpSpPr/>
            <p:nvPr/>
          </p:nvGrpSpPr>
          <p:grpSpPr>
            <a:xfrm rot="16200000" flipH="1">
              <a:off x="13628657" y="1558058"/>
              <a:ext cx="71868" cy="381300"/>
              <a:chOff x="453865" y="2303972"/>
              <a:chExt cx="100745" cy="534509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4495C7BA-3532-1C14-906F-84AE5F77BC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9021FA9-4349-E0D2-A850-F225DD04D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F78F9E61-8466-CE8A-DCE0-9F9AD5557C9B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C7CCCEE1-6ABB-5060-C4D3-4D1192EF53B8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원호 25">
                <a:extLst>
                  <a:ext uri="{FF2B5EF4-FFF2-40B4-BE49-F238E27FC236}">
                    <a16:creationId xmlns:a16="http://schemas.microsoft.com/office/drawing/2014/main" id="{BD924C95-91FD-9383-0260-BF98D3C64394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BB44DE35-5FF4-1F09-95EE-0AB677FCADF1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2A2440B-67C9-39B8-476F-31DB8220876C}"/>
                </a:ext>
              </a:extLst>
            </p:cNvPr>
            <p:cNvSpPr/>
            <p:nvPr/>
          </p:nvSpPr>
          <p:spPr>
            <a:xfrm>
              <a:off x="13216737" y="1603371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F6304F6-2F5E-D83F-89A8-D8FBD3AB7C0D}"/>
                </a:ext>
              </a:extLst>
            </p:cNvPr>
            <p:cNvSpPr/>
            <p:nvPr/>
          </p:nvSpPr>
          <p:spPr>
            <a:xfrm>
              <a:off x="12858803" y="15883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PWM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피드백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B8A9BC6-A117-2517-0B3D-F1D5F58B3897}"/>
                </a:ext>
              </a:extLst>
            </p:cNvPr>
            <p:cNvSpPr/>
            <p:nvPr/>
          </p:nvSpPr>
          <p:spPr>
            <a:xfrm>
              <a:off x="13063196" y="1894557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출력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1B38CBA-E6C5-CC9B-87C8-D872B9361D2F}"/>
                </a:ext>
              </a:extLst>
            </p:cNvPr>
            <p:cNvGrpSpPr/>
            <p:nvPr/>
          </p:nvGrpSpPr>
          <p:grpSpPr>
            <a:xfrm>
              <a:off x="12724461" y="1775891"/>
              <a:ext cx="250165" cy="327184"/>
              <a:chOff x="1722708" y="1898808"/>
              <a:chExt cx="250165" cy="327184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32299A0-4F6A-3B9B-8F6F-926C63C00150}"/>
                  </a:ext>
                </a:extLst>
              </p:cNvPr>
              <p:cNvGrpSpPr/>
              <p:nvPr/>
            </p:nvGrpSpPr>
            <p:grpSpPr>
              <a:xfrm>
                <a:off x="1729859" y="1907479"/>
                <a:ext cx="116760" cy="318513"/>
                <a:chOff x="10528413" y="2504757"/>
                <a:chExt cx="116760" cy="318513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6B136AB1-A7CC-A041-D9FE-358F7702E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504757"/>
                  <a:ext cx="0" cy="1185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1CAC4E32-DB8F-3085-7483-CFD853EDC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0587757" y="2580214"/>
                  <a:ext cx="0" cy="86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71696D8D-1D4F-D56F-21EC-00471A617D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654300"/>
                  <a:ext cx="0" cy="1689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원호 20">
                  <a:extLst>
                    <a:ext uri="{FF2B5EF4-FFF2-40B4-BE49-F238E27FC236}">
                      <a16:creationId xmlns:a16="http://schemas.microsoft.com/office/drawing/2014/main" id="{2C62951C-F831-5376-A59F-6ECA96AB8722}"/>
                    </a:ext>
                  </a:extLst>
                </p:cNvPr>
                <p:cNvSpPr/>
                <p:nvPr/>
              </p:nvSpPr>
              <p:spPr>
                <a:xfrm rot="19146182">
                  <a:off x="10528413" y="2652197"/>
                  <a:ext cx="116760" cy="110967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9007F95-D1C3-8A55-5097-F2D71EEB45C1}"/>
                  </a:ext>
                </a:extLst>
              </p:cNvPr>
              <p:cNvSpPr/>
              <p:nvPr/>
            </p:nvSpPr>
            <p:spPr>
              <a:xfrm>
                <a:off x="1722708" y="1898808"/>
                <a:ext cx="250165" cy="1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</a:rPr>
                  <a:t>+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0AC9710-5032-8706-12FC-567BD375F940}"/>
                </a:ext>
              </a:extLst>
            </p:cNvPr>
            <p:cNvGrpSpPr/>
            <p:nvPr/>
          </p:nvGrpSpPr>
          <p:grpSpPr>
            <a:xfrm>
              <a:off x="12484851" y="1588388"/>
              <a:ext cx="274324" cy="102254"/>
              <a:chOff x="1714825" y="1905990"/>
              <a:chExt cx="274324" cy="102254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31F7539-9558-225D-C1B5-877144A41E65}"/>
                  </a:ext>
                </a:extLst>
              </p:cNvPr>
              <p:cNvGrpSpPr/>
              <p:nvPr/>
            </p:nvGrpSpPr>
            <p:grpSpPr>
              <a:xfrm rot="5400000">
                <a:off x="1797577" y="1914781"/>
                <a:ext cx="102254" cy="84672"/>
                <a:chOff x="9510300" y="2270797"/>
                <a:chExt cx="102254" cy="84672"/>
              </a:xfrm>
            </p:grpSpPr>
            <p:sp>
              <p:nvSpPr>
                <p:cNvPr id="14" name="이등변 삼각형 13">
                  <a:extLst>
                    <a:ext uri="{FF2B5EF4-FFF2-40B4-BE49-F238E27FC236}">
                      <a16:creationId xmlns:a16="http://schemas.microsoft.com/office/drawing/2014/main" id="{ACBE77CD-6E56-D887-7014-8E5660BE4DB3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F904DBF7-175F-F1C0-EF6F-6F2E54FA90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9561427" y="2219670"/>
                  <a:ext cx="0" cy="1022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F2B7A03D-99A1-660D-B685-0F985D644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7606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A8616292-4B52-D067-D109-AAA2657A2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4825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520D3AF-3733-4ED4-CA9A-4407BF70D07B}"/>
                </a:ext>
              </a:extLst>
            </p:cNvPr>
            <p:cNvSpPr/>
            <p:nvPr/>
          </p:nvSpPr>
          <p:spPr>
            <a:xfrm>
              <a:off x="13011203" y="17407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MOSFET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스위치</a:t>
              </a: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345C6F85-E76C-8038-978F-234C45A0D33D}"/>
              </a:ext>
            </a:extLst>
          </p:cNvPr>
          <p:cNvGrpSpPr/>
          <p:nvPr/>
        </p:nvGrpSpPr>
        <p:grpSpPr>
          <a:xfrm>
            <a:off x="12959676" y="2103075"/>
            <a:ext cx="759956" cy="407283"/>
            <a:chOff x="-60701" y="3001376"/>
            <a:chExt cx="759956" cy="407283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6F55843-90EF-91E4-CA04-F7066A05BBD4}"/>
                </a:ext>
              </a:extLst>
            </p:cNvPr>
            <p:cNvGrpSpPr/>
            <p:nvPr/>
          </p:nvGrpSpPr>
          <p:grpSpPr>
            <a:xfrm>
              <a:off x="-60701" y="3001376"/>
              <a:ext cx="302913" cy="302913"/>
              <a:chOff x="1378904" y="3499687"/>
              <a:chExt cx="302913" cy="302913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6A3B78AB-7CFF-7246-3337-BAA9143D609E}"/>
                  </a:ext>
                </a:extLst>
              </p:cNvPr>
              <p:cNvGrpSpPr/>
              <p:nvPr/>
            </p:nvGrpSpPr>
            <p:grpSpPr>
              <a:xfrm>
                <a:off x="1436080" y="3537606"/>
                <a:ext cx="239941" cy="232305"/>
                <a:chOff x="460150" y="3633065"/>
                <a:chExt cx="239941" cy="232305"/>
              </a:xfrm>
            </p:grpSpPr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17F9E682-3EB4-AE79-DBA1-CF87ED60A18A}"/>
                    </a:ext>
                  </a:extLst>
                </p:cNvPr>
                <p:cNvGrpSpPr/>
                <p:nvPr/>
              </p:nvGrpSpPr>
              <p:grpSpPr>
                <a:xfrm>
                  <a:off x="460150" y="3633065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9CF68EBD-B7C3-282B-BDC8-3DA2E76A26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연결선 111">
                    <a:extLst>
                      <a:ext uri="{FF2B5EF4-FFF2-40B4-BE49-F238E27FC236}">
                        <a16:creationId xmlns:a16="http://schemas.microsoft.com/office/drawing/2014/main" id="{89669ED2-C9AC-6142-B994-18A95C1AC0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7D56BAAB-6F68-7305-D301-713BDD2E88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1D0F5DF7-EE7A-6401-8948-E673C3DC81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256" y="3749217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94A455AA-B9D6-0BF2-5E95-274267A17436}"/>
                  </a:ext>
                </a:extLst>
              </p:cNvPr>
              <p:cNvSpPr/>
              <p:nvPr/>
            </p:nvSpPr>
            <p:spPr>
              <a:xfrm>
                <a:off x="1378904" y="3499687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E06CBFC7-217F-0F39-FEF0-B7DC13375551}"/>
                </a:ext>
              </a:extLst>
            </p:cNvPr>
            <p:cNvGrpSpPr/>
            <p:nvPr/>
          </p:nvGrpSpPr>
          <p:grpSpPr>
            <a:xfrm>
              <a:off x="396342" y="3105746"/>
              <a:ext cx="302913" cy="302913"/>
              <a:chOff x="1750784" y="3601816"/>
              <a:chExt cx="302913" cy="302913"/>
            </a:xfrm>
          </p:grpSpPr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FA23DEAA-FF0D-D328-7201-C9EE1AC92F90}"/>
                  </a:ext>
                </a:extLst>
              </p:cNvPr>
              <p:cNvGrpSpPr/>
              <p:nvPr/>
            </p:nvGrpSpPr>
            <p:grpSpPr>
              <a:xfrm rot="5400000" flipV="1">
                <a:off x="1783911" y="3658041"/>
                <a:ext cx="239941" cy="232305"/>
                <a:chOff x="445750" y="3290358"/>
                <a:chExt cx="239941" cy="232305"/>
              </a:xfrm>
            </p:grpSpPr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35779165-06F5-C755-11D1-D14D96F1ECB2}"/>
                    </a:ext>
                  </a:extLst>
                </p:cNvPr>
                <p:cNvGrpSpPr/>
                <p:nvPr/>
              </p:nvGrpSpPr>
              <p:grpSpPr>
                <a:xfrm>
                  <a:off x="445750" y="3290358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06AFCD0B-F6EE-E5DA-F28B-5F912B6372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B7F39C63-6BEC-6BC4-0784-816DB347E6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>
                    <a:extLst>
                      <a:ext uri="{FF2B5EF4-FFF2-40B4-BE49-F238E27FC236}">
                        <a16:creationId xmlns:a16="http://schemas.microsoft.com/office/drawing/2014/main" id="{15AC3C82-A26D-279F-6BC5-1C580D004B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4111E881-4540-0878-86EA-75803B5B6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856" y="3406510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781F4721-728B-ED5F-C4C4-6A35466B1A3A}"/>
                  </a:ext>
                </a:extLst>
              </p:cNvPr>
              <p:cNvSpPr/>
              <p:nvPr/>
            </p:nvSpPr>
            <p:spPr>
              <a:xfrm>
                <a:off x="1750784" y="3601816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51830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AC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모터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(AC Motor)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717276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(AC Motor)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교류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전류를 전원으로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동작원리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고정자와 회전자로 구성되며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고정자에 있는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 이상의 코일에 공급하여 회전자와 상호작용하는 자기장 생성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고정자를 감은 코일은 모터를 회전시키는 자기장을 유도하기 때문에 계자 권선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(Field winding)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대부분 회전자에는 코일이 없고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모터의 다른 부분과도 전기적 연결되어 있지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회전자는 유도되는 자기장에서 에너지를 공급받고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케이지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형태를 이룸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(Squirrel cage motor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라고도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케이지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구조에서 수직 막대는 회전을 부드럽게 하기 위해 또는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(Cogging,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불균일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토크로 인해 회전 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덜그덕거리는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현상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을 방지하고자 비스듬하게 만듦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케이지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구조 내부에 여러 개의 강 웨이퍼를 쌓은 스택이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들어감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케이지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구조는 알루미늄 또는 구리로 제작됨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비자성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도체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회전자의 강 부분에서 유도되어 회전하는 자기장은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내부의 자기장이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자체보다 빠르게 회전하는 경우에 한해 케이지에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차적인 전류를 발생시킴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케이지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세로 방향으로 흐르는 전류는 자체적으로 자기장을 생성해 회전자의 코일이 유도하는 자기장과 상호작용을 일으킴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고정자는 비대칭 모양의 자기장 생성하기에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내부에 회전하는 자기장 유도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회전자의 회전 속도가 고정자 코일의 교류 주파수와 일치하면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내부의 케이지는 더이상 자기력선을 따라 회전하지 않고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외부로부터 어떠한 힘도 끌어당기지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회전자가 회전하지 않을 때 전원을 인가하면 모터는 높은 전류 서지를 끌어당기고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모터가 속도를 얻으면 전력 소모량은 감소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멈춰있는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회전자에 유도되는 회전력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구속 토크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(Locked-rotor torque)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회전하는 모터에 기계적 부하를 가하면 속도가 감소하고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내 도체 케이지는 회전하는 자기장보다 느리게 회전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자기장의 회전 속도는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전원의 주파수로 결정되므로 일정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자기장과 회전자의 회전 속도간 차이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슬립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(Slip)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슬립이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높으면 더 많은 힘을 유도하여 모터는 규격 내 부하에 대해 자동으로 평형 상태를 찾게 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E0F287-93AC-814A-A6E1-A691D3CC9E11}"/>
              </a:ext>
            </a:extLst>
          </p:cNvPr>
          <p:cNvGrpSpPr/>
          <p:nvPr/>
        </p:nvGrpSpPr>
        <p:grpSpPr>
          <a:xfrm>
            <a:off x="12484851" y="1588388"/>
            <a:ext cx="1370390" cy="514687"/>
            <a:chOff x="12484851" y="1588388"/>
            <a:chExt cx="1370390" cy="51468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C323D75-BCCF-249D-0676-D1A8F009C1D3}"/>
                </a:ext>
              </a:extLst>
            </p:cNvPr>
            <p:cNvGrpSpPr/>
            <p:nvPr/>
          </p:nvGrpSpPr>
          <p:grpSpPr>
            <a:xfrm rot="16200000" flipH="1">
              <a:off x="13628657" y="1558058"/>
              <a:ext cx="71868" cy="381300"/>
              <a:chOff x="453865" y="2303972"/>
              <a:chExt cx="100745" cy="534509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4495C7BA-3532-1C14-906F-84AE5F77BC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9021FA9-4349-E0D2-A850-F225DD04D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F78F9E61-8466-CE8A-DCE0-9F9AD5557C9B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C7CCCEE1-6ABB-5060-C4D3-4D1192EF53B8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원호 25">
                <a:extLst>
                  <a:ext uri="{FF2B5EF4-FFF2-40B4-BE49-F238E27FC236}">
                    <a16:creationId xmlns:a16="http://schemas.microsoft.com/office/drawing/2014/main" id="{BD924C95-91FD-9383-0260-BF98D3C64394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BB44DE35-5FF4-1F09-95EE-0AB677FCADF1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2A2440B-67C9-39B8-476F-31DB8220876C}"/>
                </a:ext>
              </a:extLst>
            </p:cNvPr>
            <p:cNvSpPr/>
            <p:nvPr/>
          </p:nvSpPr>
          <p:spPr>
            <a:xfrm>
              <a:off x="13216737" y="1603371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F6304F6-2F5E-D83F-89A8-D8FBD3AB7C0D}"/>
                </a:ext>
              </a:extLst>
            </p:cNvPr>
            <p:cNvSpPr/>
            <p:nvPr/>
          </p:nvSpPr>
          <p:spPr>
            <a:xfrm>
              <a:off x="12858803" y="15883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PWM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피드백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B8A9BC6-A117-2517-0B3D-F1D5F58B3897}"/>
                </a:ext>
              </a:extLst>
            </p:cNvPr>
            <p:cNvSpPr/>
            <p:nvPr/>
          </p:nvSpPr>
          <p:spPr>
            <a:xfrm>
              <a:off x="13063196" y="1894557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출력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1B38CBA-E6C5-CC9B-87C8-D872B9361D2F}"/>
                </a:ext>
              </a:extLst>
            </p:cNvPr>
            <p:cNvGrpSpPr/>
            <p:nvPr/>
          </p:nvGrpSpPr>
          <p:grpSpPr>
            <a:xfrm>
              <a:off x="12724461" y="1775891"/>
              <a:ext cx="250165" cy="327184"/>
              <a:chOff x="1722708" y="1898808"/>
              <a:chExt cx="250165" cy="327184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32299A0-4F6A-3B9B-8F6F-926C63C00150}"/>
                  </a:ext>
                </a:extLst>
              </p:cNvPr>
              <p:cNvGrpSpPr/>
              <p:nvPr/>
            </p:nvGrpSpPr>
            <p:grpSpPr>
              <a:xfrm>
                <a:off x="1729859" y="1907479"/>
                <a:ext cx="116760" cy="318513"/>
                <a:chOff x="10528413" y="2504757"/>
                <a:chExt cx="116760" cy="318513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6B136AB1-A7CC-A041-D9FE-358F7702E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504757"/>
                  <a:ext cx="0" cy="1185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1CAC4E32-DB8F-3085-7483-CFD853EDC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0587757" y="2580214"/>
                  <a:ext cx="0" cy="86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71696D8D-1D4F-D56F-21EC-00471A617D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654300"/>
                  <a:ext cx="0" cy="1689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원호 20">
                  <a:extLst>
                    <a:ext uri="{FF2B5EF4-FFF2-40B4-BE49-F238E27FC236}">
                      <a16:creationId xmlns:a16="http://schemas.microsoft.com/office/drawing/2014/main" id="{2C62951C-F831-5376-A59F-6ECA96AB8722}"/>
                    </a:ext>
                  </a:extLst>
                </p:cNvPr>
                <p:cNvSpPr/>
                <p:nvPr/>
              </p:nvSpPr>
              <p:spPr>
                <a:xfrm rot="19146182">
                  <a:off x="10528413" y="2652197"/>
                  <a:ext cx="116760" cy="110967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9007F95-D1C3-8A55-5097-F2D71EEB45C1}"/>
                  </a:ext>
                </a:extLst>
              </p:cNvPr>
              <p:cNvSpPr/>
              <p:nvPr/>
            </p:nvSpPr>
            <p:spPr>
              <a:xfrm>
                <a:off x="1722708" y="1898808"/>
                <a:ext cx="250165" cy="1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</a:rPr>
                  <a:t>+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0AC9710-5032-8706-12FC-567BD375F940}"/>
                </a:ext>
              </a:extLst>
            </p:cNvPr>
            <p:cNvGrpSpPr/>
            <p:nvPr/>
          </p:nvGrpSpPr>
          <p:grpSpPr>
            <a:xfrm>
              <a:off x="12484851" y="1588388"/>
              <a:ext cx="274324" cy="102254"/>
              <a:chOff x="1714825" y="1905990"/>
              <a:chExt cx="274324" cy="102254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31F7539-9558-225D-C1B5-877144A41E65}"/>
                  </a:ext>
                </a:extLst>
              </p:cNvPr>
              <p:cNvGrpSpPr/>
              <p:nvPr/>
            </p:nvGrpSpPr>
            <p:grpSpPr>
              <a:xfrm rot="5400000">
                <a:off x="1797577" y="1914781"/>
                <a:ext cx="102254" cy="84672"/>
                <a:chOff x="9510300" y="2270797"/>
                <a:chExt cx="102254" cy="84672"/>
              </a:xfrm>
            </p:grpSpPr>
            <p:sp>
              <p:nvSpPr>
                <p:cNvPr id="14" name="이등변 삼각형 13">
                  <a:extLst>
                    <a:ext uri="{FF2B5EF4-FFF2-40B4-BE49-F238E27FC236}">
                      <a16:creationId xmlns:a16="http://schemas.microsoft.com/office/drawing/2014/main" id="{ACBE77CD-6E56-D887-7014-8E5660BE4DB3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F904DBF7-175F-F1C0-EF6F-6F2E54FA90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9561427" y="2219670"/>
                  <a:ext cx="0" cy="1022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F2B7A03D-99A1-660D-B685-0F985D644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7606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A8616292-4B52-D067-D109-AAA2657A2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4825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520D3AF-3733-4ED4-CA9A-4407BF70D07B}"/>
                </a:ext>
              </a:extLst>
            </p:cNvPr>
            <p:cNvSpPr/>
            <p:nvPr/>
          </p:nvSpPr>
          <p:spPr>
            <a:xfrm>
              <a:off x="13011203" y="17407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MOSFET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스위치</a:t>
              </a: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345C6F85-E76C-8038-978F-234C45A0D33D}"/>
              </a:ext>
            </a:extLst>
          </p:cNvPr>
          <p:cNvGrpSpPr/>
          <p:nvPr/>
        </p:nvGrpSpPr>
        <p:grpSpPr>
          <a:xfrm>
            <a:off x="12959676" y="2103075"/>
            <a:ext cx="759956" cy="407283"/>
            <a:chOff x="-60701" y="3001376"/>
            <a:chExt cx="759956" cy="407283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6F55843-90EF-91E4-CA04-F7066A05BBD4}"/>
                </a:ext>
              </a:extLst>
            </p:cNvPr>
            <p:cNvGrpSpPr/>
            <p:nvPr/>
          </p:nvGrpSpPr>
          <p:grpSpPr>
            <a:xfrm>
              <a:off x="-60701" y="3001376"/>
              <a:ext cx="302913" cy="302913"/>
              <a:chOff x="1378904" y="3499687"/>
              <a:chExt cx="302913" cy="302913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6A3B78AB-7CFF-7246-3337-BAA9143D609E}"/>
                  </a:ext>
                </a:extLst>
              </p:cNvPr>
              <p:cNvGrpSpPr/>
              <p:nvPr/>
            </p:nvGrpSpPr>
            <p:grpSpPr>
              <a:xfrm>
                <a:off x="1436080" y="3537606"/>
                <a:ext cx="239941" cy="232305"/>
                <a:chOff x="460150" y="3633065"/>
                <a:chExt cx="239941" cy="232305"/>
              </a:xfrm>
            </p:grpSpPr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17F9E682-3EB4-AE79-DBA1-CF87ED60A18A}"/>
                    </a:ext>
                  </a:extLst>
                </p:cNvPr>
                <p:cNvGrpSpPr/>
                <p:nvPr/>
              </p:nvGrpSpPr>
              <p:grpSpPr>
                <a:xfrm>
                  <a:off x="460150" y="3633065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9CF68EBD-B7C3-282B-BDC8-3DA2E76A26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연결선 111">
                    <a:extLst>
                      <a:ext uri="{FF2B5EF4-FFF2-40B4-BE49-F238E27FC236}">
                        <a16:creationId xmlns:a16="http://schemas.microsoft.com/office/drawing/2014/main" id="{89669ED2-C9AC-6142-B994-18A95C1AC0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7D56BAAB-6F68-7305-D301-713BDD2E88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1D0F5DF7-EE7A-6401-8948-E673C3DC81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256" y="3749217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94A455AA-B9D6-0BF2-5E95-274267A17436}"/>
                  </a:ext>
                </a:extLst>
              </p:cNvPr>
              <p:cNvSpPr/>
              <p:nvPr/>
            </p:nvSpPr>
            <p:spPr>
              <a:xfrm>
                <a:off x="1378904" y="3499687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E06CBFC7-217F-0F39-FEF0-B7DC13375551}"/>
                </a:ext>
              </a:extLst>
            </p:cNvPr>
            <p:cNvGrpSpPr/>
            <p:nvPr/>
          </p:nvGrpSpPr>
          <p:grpSpPr>
            <a:xfrm>
              <a:off x="396342" y="3105746"/>
              <a:ext cx="302913" cy="302913"/>
              <a:chOff x="1750784" y="3601816"/>
              <a:chExt cx="302913" cy="302913"/>
            </a:xfrm>
          </p:grpSpPr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FA23DEAA-FF0D-D328-7201-C9EE1AC92F90}"/>
                  </a:ext>
                </a:extLst>
              </p:cNvPr>
              <p:cNvGrpSpPr/>
              <p:nvPr/>
            </p:nvGrpSpPr>
            <p:grpSpPr>
              <a:xfrm rot="5400000" flipV="1">
                <a:off x="1783911" y="3658041"/>
                <a:ext cx="239941" cy="232305"/>
                <a:chOff x="445750" y="3290358"/>
                <a:chExt cx="239941" cy="232305"/>
              </a:xfrm>
            </p:grpSpPr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35779165-06F5-C755-11D1-D14D96F1ECB2}"/>
                    </a:ext>
                  </a:extLst>
                </p:cNvPr>
                <p:cNvGrpSpPr/>
                <p:nvPr/>
              </p:nvGrpSpPr>
              <p:grpSpPr>
                <a:xfrm>
                  <a:off x="445750" y="3290358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06AFCD0B-F6EE-E5DA-F28B-5F912B6372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B7F39C63-6BEC-6BC4-0784-816DB347E6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>
                    <a:extLst>
                      <a:ext uri="{FF2B5EF4-FFF2-40B4-BE49-F238E27FC236}">
                        <a16:creationId xmlns:a16="http://schemas.microsoft.com/office/drawing/2014/main" id="{15AC3C82-A26D-279F-6BC5-1C580D004B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4111E881-4540-0878-86EA-75803B5B6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856" y="3406510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781F4721-728B-ED5F-C4C4-6A35466B1A3A}"/>
                  </a:ext>
                </a:extLst>
              </p:cNvPr>
              <p:cNvSpPr/>
              <p:nvPr/>
            </p:nvSpPr>
            <p:spPr>
              <a:xfrm>
                <a:off x="1750784" y="3601816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03001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AC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모터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(AC Motor) (2)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166350"/>
              </p:ext>
            </p:extLst>
          </p:nvPr>
        </p:nvGraphicFramePr>
        <p:xfrm>
          <a:off x="90304" y="872351"/>
          <a:ext cx="12011392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(Single phase)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유도 모터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대부분 단상 교류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가정용 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을 이용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고정자와 회전자가 대칭이기 때문에 자체 시동을 걸지 못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회전보다는 진동을 야기하는 경향이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고장자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구조는 회전을 시작하기 위해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비대칭적인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자기장을 유도하도록 개조됨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고정자에 두꺼운 구리 도선을 단순한 원 형태로 만든 부품인 단락 코일을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 이상 추가하는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모터의 효율과 시동 토크를 낮춰 품질이 낮고 토크가 크게 중요하지 않은 소형 기기에 주로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일부를 방해하기 때문에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셰이딩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코일형 모터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(Shaded pole motor)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라고도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가격이 비싸지만 단락 코일보다 효율이 좋은 대체재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통해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 이상의 고정자 코일로 전원을 전달하면 고정자 코일과 모터 안의 코일 사이에 위상차가 생겨 비대칭 자기장이 유도됨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모터가 정격 속도의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80%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도달하면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필요하지 않아 원심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(Centrifugal switch)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회로에서 제거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스위치로 제거하고 고정자 코일을 직접 연결하면 모터의 효율이 좋아짐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고정자에 가는 도선을 더 적게 감은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번 째 코일에 추가하여 저항을 높여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기울어진 자기장을 만들어 모터를 회전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분상 유도 모터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Split-phase induction motor)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시동 권선은 보조 코일이라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보조 코일은 모터 내 총 시동 코일의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30%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정도를 차지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설계한 회전 소도의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75~80%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도달하면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원심 스위치를 이용해 보조 코일을 회로에서 제거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(Three-phase)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유도 모터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대부분의 대형 유도 모터는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 방식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삼상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전력 발전소 등에서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도선으로 전달되고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각 도선이 전달하는 교류 전류는 서로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120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도의 위상차를 가짐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산업용으로 많이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도선은 순서대로 피크 전압을 전달하기 때문에 이상적 유도를 통해 고정자를 회전시키기에 적합하고 시동을 위한 단락 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동기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(Synchronous)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모터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회전자가 부하로 인해 동작에 작은 요동이 있더라도 일정한 회전 속도 유지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전원과 동기화하여 회전하면서 평형 상태에 도달하고 유지하도록 설계됨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 속도는 고정자의 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 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개수에 따라 달라지며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정원 공급기의 상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개수와도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관련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RPM = (120 * f) / p [f: 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주파수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p: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위상당 폴 개수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120: 60 Hz 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(50 Hz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100)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기본형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여자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들뜸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(Exciting current)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필요한 모터는 시동을 위해 외부 전원 필요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들뜸 전류가 필요하지 않은 모터는 자체 시동이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전자제품에서 사용하는 일반적인 동기 모터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히스테리시스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모터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코발트강으로 만든 고형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캐스트를 포함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회전자는 보자력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(Coercivity)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 강해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자화된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다음 자기장의 극을 바꾸기 위해 상당한 크기의 자기장이 필요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    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극성은 꾸준히 변하는 고정자 극성에 뒤처지게 되어 인력이 발생하면서 회전자가 회전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뒤처지는 극은 모터의 속도와 무관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E0F287-93AC-814A-A6E1-A691D3CC9E11}"/>
              </a:ext>
            </a:extLst>
          </p:cNvPr>
          <p:cNvGrpSpPr/>
          <p:nvPr/>
        </p:nvGrpSpPr>
        <p:grpSpPr>
          <a:xfrm>
            <a:off x="12484851" y="1588388"/>
            <a:ext cx="1370390" cy="514687"/>
            <a:chOff x="12484851" y="1588388"/>
            <a:chExt cx="1370390" cy="51468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C323D75-BCCF-249D-0676-D1A8F009C1D3}"/>
                </a:ext>
              </a:extLst>
            </p:cNvPr>
            <p:cNvGrpSpPr/>
            <p:nvPr/>
          </p:nvGrpSpPr>
          <p:grpSpPr>
            <a:xfrm rot="16200000" flipH="1">
              <a:off x="13628657" y="1558058"/>
              <a:ext cx="71868" cy="381300"/>
              <a:chOff x="453865" y="2303972"/>
              <a:chExt cx="100745" cy="534509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4495C7BA-3532-1C14-906F-84AE5F77BC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9021FA9-4349-E0D2-A850-F225DD04D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F78F9E61-8466-CE8A-DCE0-9F9AD5557C9B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C7CCCEE1-6ABB-5060-C4D3-4D1192EF53B8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원호 25">
                <a:extLst>
                  <a:ext uri="{FF2B5EF4-FFF2-40B4-BE49-F238E27FC236}">
                    <a16:creationId xmlns:a16="http://schemas.microsoft.com/office/drawing/2014/main" id="{BD924C95-91FD-9383-0260-BF98D3C64394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BB44DE35-5FF4-1F09-95EE-0AB677FCADF1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2A2440B-67C9-39B8-476F-31DB8220876C}"/>
                </a:ext>
              </a:extLst>
            </p:cNvPr>
            <p:cNvSpPr/>
            <p:nvPr/>
          </p:nvSpPr>
          <p:spPr>
            <a:xfrm>
              <a:off x="13216737" y="1603371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F6304F6-2F5E-D83F-89A8-D8FBD3AB7C0D}"/>
                </a:ext>
              </a:extLst>
            </p:cNvPr>
            <p:cNvSpPr/>
            <p:nvPr/>
          </p:nvSpPr>
          <p:spPr>
            <a:xfrm>
              <a:off x="12858803" y="15883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PWM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피드백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B8A9BC6-A117-2517-0B3D-F1D5F58B3897}"/>
                </a:ext>
              </a:extLst>
            </p:cNvPr>
            <p:cNvSpPr/>
            <p:nvPr/>
          </p:nvSpPr>
          <p:spPr>
            <a:xfrm>
              <a:off x="13063196" y="1894557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출력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1B38CBA-E6C5-CC9B-87C8-D872B9361D2F}"/>
                </a:ext>
              </a:extLst>
            </p:cNvPr>
            <p:cNvGrpSpPr/>
            <p:nvPr/>
          </p:nvGrpSpPr>
          <p:grpSpPr>
            <a:xfrm>
              <a:off x="12724461" y="1775891"/>
              <a:ext cx="250165" cy="327184"/>
              <a:chOff x="1722708" y="1898808"/>
              <a:chExt cx="250165" cy="327184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32299A0-4F6A-3B9B-8F6F-926C63C00150}"/>
                  </a:ext>
                </a:extLst>
              </p:cNvPr>
              <p:cNvGrpSpPr/>
              <p:nvPr/>
            </p:nvGrpSpPr>
            <p:grpSpPr>
              <a:xfrm>
                <a:off x="1729859" y="1907479"/>
                <a:ext cx="116760" cy="318513"/>
                <a:chOff x="10528413" y="2504757"/>
                <a:chExt cx="116760" cy="318513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6B136AB1-A7CC-A041-D9FE-358F7702E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504757"/>
                  <a:ext cx="0" cy="1185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1CAC4E32-DB8F-3085-7483-CFD853EDC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0587757" y="2580214"/>
                  <a:ext cx="0" cy="86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71696D8D-1D4F-D56F-21EC-00471A617D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654300"/>
                  <a:ext cx="0" cy="1689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원호 20">
                  <a:extLst>
                    <a:ext uri="{FF2B5EF4-FFF2-40B4-BE49-F238E27FC236}">
                      <a16:creationId xmlns:a16="http://schemas.microsoft.com/office/drawing/2014/main" id="{2C62951C-F831-5376-A59F-6ECA96AB8722}"/>
                    </a:ext>
                  </a:extLst>
                </p:cNvPr>
                <p:cNvSpPr/>
                <p:nvPr/>
              </p:nvSpPr>
              <p:spPr>
                <a:xfrm rot="19146182">
                  <a:off x="10528413" y="2652197"/>
                  <a:ext cx="116760" cy="110967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9007F95-D1C3-8A55-5097-F2D71EEB45C1}"/>
                  </a:ext>
                </a:extLst>
              </p:cNvPr>
              <p:cNvSpPr/>
              <p:nvPr/>
            </p:nvSpPr>
            <p:spPr>
              <a:xfrm>
                <a:off x="1722708" y="1898808"/>
                <a:ext cx="250165" cy="1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</a:rPr>
                  <a:t>+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0AC9710-5032-8706-12FC-567BD375F940}"/>
                </a:ext>
              </a:extLst>
            </p:cNvPr>
            <p:cNvGrpSpPr/>
            <p:nvPr/>
          </p:nvGrpSpPr>
          <p:grpSpPr>
            <a:xfrm>
              <a:off x="12484851" y="1588388"/>
              <a:ext cx="274324" cy="102254"/>
              <a:chOff x="1714825" y="1905990"/>
              <a:chExt cx="274324" cy="102254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31F7539-9558-225D-C1B5-877144A41E65}"/>
                  </a:ext>
                </a:extLst>
              </p:cNvPr>
              <p:cNvGrpSpPr/>
              <p:nvPr/>
            </p:nvGrpSpPr>
            <p:grpSpPr>
              <a:xfrm rot="5400000">
                <a:off x="1797577" y="1914781"/>
                <a:ext cx="102254" cy="84672"/>
                <a:chOff x="9510300" y="2270797"/>
                <a:chExt cx="102254" cy="84672"/>
              </a:xfrm>
            </p:grpSpPr>
            <p:sp>
              <p:nvSpPr>
                <p:cNvPr id="14" name="이등변 삼각형 13">
                  <a:extLst>
                    <a:ext uri="{FF2B5EF4-FFF2-40B4-BE49-F238E27FC236}">
                      <a16:creationId xmlns:a16="http://schemas.microsoft.com/office/drawing/2014/main" id="{ACBE77CD-6E56-D887-7014-8E5660BE4DB3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F904DBF7-175F-F1C0-EF6F-6F2E54FA90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9561427" y="2219670"/>
                  <a:ext cx="0" cy="1022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F2B7A03D-99A1-660D-B685-0F985D644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7606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A8616292-4B52-D067-D109-AAA2657A2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4825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520D3AF-3733-4ED4-CA9A-4407BF70D07B}"/>
                </a:ext>
              </a:extLst>
            </p:cNvPr>
            <p:cNvSpPr/>
            <p:nvPr/>
          </p:nvSpPr>
          <p:spPr>
            <a:xfrm>
              <a:off x="13011203" y="17407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MOSFET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스위치</a:t>
              </a: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345C6F85-E76C-8038-978F-234C45A0D33D}"/>
              </a:ext>
            </a:extLst>
          </p:cNvPr>
          <p:cNvGrpSpPr/>
          <p:nvPr/>
        </p:nvGrpSpPr>
        <p:grpSpPr>
          <a:xfrm>
            <a:off x="12959676" y="2103075"/>
            <a:ext cx="759956" cy="407283"/>
            <a:chOff x="-60701" y="3001376"/>
            <a:chExt cx="759956" cy="407283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6F55843-90EF-91E4-CA04-F7066A05BBD4}"/>
                </a:ext>
              </a:extLst>
            </p:cNvPr>
            <p:cNvGrpSpPr/>
            <p:nvPr/>
          </p:nvGrpSpPr>
          <p:grpSpPr>
            <a:xfrm>
              <a:off x="-60701" y="3001376"/>
              <a:ext cx="302913" cy="302913"/>
              <a:chOff x="1378904" y="3499687"/>
              <a:chExt cx="302913" cy="302913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6A3B78AB-7CFF-7246-3337-BAA9143D609E}"/>
                  </a:ext>
                </a:extLst>
              </p:cNvPr>
              <p:cNvGrpSpPr/>
              <p:nvPr/>
            </p:nvGrpSpPr>
            <p:grpSpPr>
              <a:xfrm>
                <a:off x="1436080" y="3537606"/>
                <a:ext cx="239941" cy="232305"/>
                <a:chOff x="460150" y="3633065"/>
                <a:chExt cx="239941" cy="232305"/>
              </a:xfrm>
            </p:grpSpPr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17F9E682-3EB4-AE79-DBA1-CF87ED60A18A}"/>
                    </a:ext>
                  </a:extLst>
                </p:cNvPr>
                <p:cNvGrpSpPr/>
                <p:nvPr/>
              </p:nvGrpSpPr>
              <p:grpSpPr>
                <a:xfrm>
                  <a:off x="460150" y="3633065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9CF68EBD-B7C3-282B-BDC8-3DA2E76A26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연결선 111">
                    <a:extLst>
                      <a:ext uri="{FF2B5EF4-FFF2-40B4-BE49-F238E27FC236}">
                        <a16:creationId xmlns:a16="http://schemas.microsoft.com/office/drawing/2014/main" id="{89669ED2-C9AC-6142-B994-18A95C1AC0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7D56BAAB-6F68-7305-D301-713BDD2E88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1D0F5DF7-EE7A-6401-8948-E673C3DC81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256" y="3749217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94A455AA-B9D6-0BF2-5E95-274267A17436}"/>
                  </a:ext>
                </a:extLst>
              </p:cNvPr>
              <p:cNvSpPr/>
              <p:nvPr/>
            </p:nvSpPr>
            <p:spPr>
              <a:xfrm>
                <a:off x="1378904" y="3499687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E06CBFC7-217F-0F39-FEF0-B7DC13375551}"/>
                </a:ext>
              </a:extLst>
            </p:cNvPr>
            <p:cNvGrpSpPr/>
            <p:nvPr/>
          </p:nvGrpSpPr>
          <p:grpSpPr>
            <a:xfrm>
              <a:off x="396342" y="3105746"/>
              <a:ext cx="302913" cy="302913"/>
              <a:chOff x="1750784" y="3601816"/>
              <a:chExt cx="302913" cy="302913"/>
            </a:xfrm>
          </p:grpSpPr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FA23DEAA-FF0D-D328-7201-C9EE1AC92F90}"/>
                  </a:ext>
                </a:extLst>
              </p:cNvPr>
              <p:cNvGrpSpPr/>
              <p:nvPr/>
            </p:nvGrpSpPr>
            <p:grpSpPr>
              <a:xfrm rot="5400000" flipV="1">
                <a:off x="1783911" y="3658041"/>
                <a:ext cx="239941" cy="232305"/>
                <a:chOff x="445750" y="3290358"/>
                <a:chExt cx="239941" cy="232305"/>
              </a:xfrm>
            </p:grpSpPr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35779165-06F5-C755-11D1-D14D96F1ECB2}"/>
                    </a:ext>
                  </a:extLst>
                </p:cNvPr>
                <p:cNvGrpSpPr/>
                <p:nvPr/>
              </p:nvGrpSpPr>
              <p:grpSpPr>
                <a:xfrm>
                  <a:off x="445750" y="3290358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06AFCD0B-F6EE-E5DA-F28B-5F912B6372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B7F39C63-6BEC-6BC4-0784-816DB347E6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>
                    <a:extLst>
                      <a:ext uri="{FF2B5EF4-FFF2-40B4-BE49-F238E27FC236}">
                        <a16:creationId xmlns:a16="http://schemas.microsoft.com/office/drawing/2014/main" id="{15AC3C82-A26D-279F-6BC5-1C580D004B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4111E881-4540-0878-86EA-75803B5B6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856" y="3406510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781F4721-728B-ED5F-C4C4-6A35466B1A3A}"/>
                  </a:ext>
                </a:extLst>
              </p:cNvPr>
              <p:cNvSpPr/>
              <p:nvPr/>
            </p:nvSpPr>
            <p:spPr>
              <a:xfrm>
                <a:off x="1750784" y="3601816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06673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AC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모터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(AC Motor) (3)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78778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자기저항 모터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다상 고정 주파수의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가변 주파수 드라이브에서 사용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주파수 타이밍은 모터의 회전 속도로 조절되고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센서가 감지함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에너지 펄스는 회전자보다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스텝 앞서 있을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회전자는 역기전력을 형성하지 않아 속도가 빠름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정류자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브러시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영구 자석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코일이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필요없는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단순한 구조이기에 전자제품 비용을 상쇄하는 효과가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특징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제조 쉬움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높은 신뢰도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가벼움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90%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 효율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높은 시동 토크와 고속 구동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토크의 요동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허용 오차가 매우 작음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제조공정에서 회전자와 고정자 사이의 공기 갭을 최소화 해야 하기 때문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동기 기능을 갖도록 설계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가변 주파수 드라이브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유도 모터는 정지 상태에서 시작할 때 끌어당기는 전원의 서지가 전원 공급기의 전압을 강하하기 때문에 다른 장치에 영향을 줄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모터가 회전하면 전기 잡음이 발생해 전원 공급기로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피드백되고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다른 제품에 문제를 줄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유도 모터는 회전 속도 범위가 좁음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모터의 임피던스는 주파수가 감소하면 따라 감소하므로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모터가 끌어당기는 전류는 증가하는 경향이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이를 방지하기 위해 가변 주파수 공급기가 전달하는 전압이 변경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권선형 유도 모터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고정자는 단상 유도 모터의 고정자와 동일하나 회전자는 자체 코일을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코일은 정류자와 브러시를 통해 접근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토크는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코일의 전기 저항에 비례하여 외부에서 정류자를 거쳐 저항을 제거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추가하여 모터 특성 조절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저항이 높으면 낮은 속도에서 큰 토크를 생성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속도와 고정자가 유도하는 자기장의 회전 속도 사이에 슬립이 최대가 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낮은 속도에서 높은 토크를 얻고자 할 때 유용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외부 저항이 감소하면 모터는 최대 속도로 급격히 가속될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직교류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겸용 모터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(Universal motor)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권선형 유도 모터의 회전자와 고정자의 코일이 직렬로 연결될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직교류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겸용 모터라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고정자는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DC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모터의 영구 자석 대신 전자석 이용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AC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전원을 이용할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직렬로 연결된 고정자와 정류자 코일이 회전자와 중첩되어 상호 반발하고 고정자에 추가된 단락 코일이 자기장을 비대칭으로 만들어 모터 회전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AC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주파수로 제한되지 않아 초고속 작업도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시동 토크가 높고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크기 작고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제조 단가 저렴해 가전 제품에 많이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정류자와 브러시를 사용하기 때문에 간헐적 사용하는 용도로 활용하는 것이 좋음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인버티드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산업용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 유도 모터는 회전을 멈추기 전에 전원을 다시 가하면 손상될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잦은 재시동은 전류 서지에 의한 열이 축적될 가능성이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E0F287-93AC-814A-A6E1-A691D3CC9E11}"/>
              </a:ext>
            </a:extLst>
          </p:cNvPr>
          <p:cNvGrpSpPr/>
          <p:nvPr/>
        </p:nvGrpSpPr>
        <p:grpSpPr>
          <a:xfrm>
            <a:off x="12484851" y="1588388"/>
            <a:ext cx="1370390" cy="514687"/>
            <a:chOff x="12484851" y="1588388"/>
            <a:chExt cx="1370390" cy="51468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C323D75-BCCF-249D-0676-D1A8F009C1D3}"/>
                </a:ext>
              </a:extLst>
            </p:cNvPr>
            <p:cNvGrpSpPr/>
            <p:nvPr/>
          </p:nvGrpSpPr>
          <p:grpSpPr>
            <a:xfrm rot="16200000" flipH="1">
              <a:off x="13628657" y="1558058"/>
              <a:ext cx="71868" cy="381300"/>
              <a:chOff x="453865" y="2303972"/>
              <a:chExt cx="100745" cy="534509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4495C7BA-3532-1C14-906F-84AE5F77BC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9021FA9-4349-E0D2-A850-F225DD04D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F78F9E61-8466-CE8A-DCE0-9F9AD5557C9B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C7CCCEE1-6ABB-5060-C4D3-4D1192EF53B8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원호 25">
                <a:extLst>
                  <a:ext uri="{FF2B5EF4-FFF2-40B4-BE49-F238E27FC236}">
                    <a16:creationId xmlns:a16="http://schemas.microsoft.com/office/drawing/2014/main" id="{BD924C95-91FD-9383-0260-BF98D3C64394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BB44DE35-5FF4-1F09-95EE-0AB677FCADF1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2A2440B-67C9-39B8-476F-31DB8220876C}"/>
                </a:ext>
              </a:extLst>
            </p:cNvPr>
            <p:cNvSpPr/>
            <p:nvPr/>
          </p:nvSpPr>
          <p:spPr>
            <a:xfrm>
              <a:off x="13216737" y="1603371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F6304F6-2F5E-D83F-89A8-D8FBD3AB7C0D}"/>
                </a:ext>
              </a:extLst>
            </p:cNvPr>
            <p:cNvSpPr/>
            <p:nvPr/>
          </p:nvSpPr>
          <p:spPr>
            <a:xfrm>
              <a:off x="12858803" y="15883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PWM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피드백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B8A9BC6-A117-2517-0B3D-F1D5F58B3897}"/>
                </a:ext>
              </a:extLst>
            </p:cNvPr>
            <p:cNvSpPr/>
            <p:nvPr/>
          </p:nvSpPr>
          <p:spPr>
            <a:xfrm>
              <a:off x="13063196" y="1894557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출력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1B38CBA-E6C5-CC9B-87C8-D872B9361D2F}"/>
                </a:ext>
              </a:extLst>
            </p:cNvPr>
            <p:cNvGrpSpPr/>
            <p:nvPr/>
          </p:nvGrpSpPr>
          <p:grpSpPr>
            <a:xfrm>
              <a:off x="12724461" y="1775891"/>
              <a:ext cx="250165" cy="327184"/>
              <a:chOff x="1722708" y="1898808"/>
              <a:chExt cx="250165" cy="327184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32299A0-4F6A-3B9B-8F6F-926C63C00150}"/>
                  </a:ext>
                </a:extLst>
              </p:cNvPr>
              <p:cNvGrpSpPr/>
              <p:nvPr/>
            </p:nvGrpSpPr>
            <p:grpSpPr>
              <a:xfrm>
                <a:off x="1729859" y="1907479"/>
                <a:ext cx="116760" cy="318513"/>
                <a:chOff x="10528413" y="2504757"/>
                <a:chExt cx="116760" cy="318513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6B136AB1-A7CC-A041-D9FE-358F7702E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504757"/>
                  <a:ext cx="0" cy="1185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1CAC4E32-DB8F-3085-7483-CFD853EDC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0587757" y="2580214"/>
                  <a:ext cx="0" cy="86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71696D8D-1D4F-D56F-21EC-00471A617D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654300"/>
                  <a:ext cx="0" cy="1689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원호 20">
                  <a:extLst>
                    <a:ext uri="{FF2B5EF4-FFF2-40B4-BE49-F238E27FC236}">
                      <a16:creationId xmlns:a16="http://schemas.microsoft.com/office/drawing/2014/main" id="{2C62951C-F831-5376-A59F-6ECA96AB8722}"/>
                    </a:ext>
                  </a:extLst>
                </p:cNvPr>
                <p:cNvSpPr/>
                <p:nvPr/>
              </p:nvSpPr>
              <p:spPr>
                <a:xfrm rot="19146182">
                  <a:off x="10528413" y="2652197"/>
                  <a:ext cx="116760" cy="110967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9007F95-D1C3-8A55-5097-F2D71EEB45C1}"/>
                  </a:ext>
                </a:extLst>
              </p:cNvPr>
              <p:cNvSpPr/>
              <p:nvPr/>
            </p:nvSpPr>
            <p:spPr>
              <a:xfrm>
                <a:off x="1722708" y="1898808"/>
                <a:ext cx="250165" cy="1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</a:rPr>
                  <a:t>+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0AC9710-5032-8706-12FC-567BD375F940}"/>
                </a:ext>
              </a:extLst>
            </p:cNvPr>
            <p:cNvGrpSpPr/>
            <p:nvPr/>
          </p:nvGrpSpPr>
          <p:grpSpPr>
            <a:xfrm>
              <a:off x="12484851" y="1588388"/>
              <a:ext cx="274324" cy="102254"/>
              <a:chOff x="1714825" y="1905990"/>
              <a:chExt cx="274324" cy="102254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31F7539-9558-225D-C1B5-877144A41E65}"/>
                  </a:ext>
                </a:extLst>
              </p:cNvPr>
              <p:cNvGrpSpPr/>
              <p:nvPr/>
            </p:nvGrpSpPr>
            <p:grpSpPr>
              <a:xfrm rot="5400000">
                <a:off x="1797577" y="1914781"/>
                <a:ext cx="102254" cy="84672"/>
                <a:chOff x="9510300" y="2270797"/>
                <a:chExt cx="102254" cy="84672"/>
              </a:xfrm>
            </p:grpSpPr>
            <p:sp>
              <p:nvSpPr>
                <p:cNvPr id="14" name="이등변 삼각형 13">
                  <a:extLst>
                    <a:ext uri="{FF2B5EF4-FFF2-40B4-BE49-F238E27FC236}">
                      <a16:creationId xmlns:a16="http://schemas.microsoft.com/office/drawing/2014/main" id="{ACBE77CD-6E56-D887-7014-8E5660BE4DB3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F904DBF7-175F-F1C0-EF6F-6F2E54FA90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9561427" y="2219670"/>
                  <a:ext cx="0" cy="1022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F2B7A03D-99A1-660D-B685-0F985D644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7606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A8616292-4B52-D067-D109-AAA2657A2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4825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520D3AF-3733-4ED4-CA9A-4407BF70D07B}"/>
                </a:ext>
              </a:extLst>
            </p:cNvPr>
            <p:cNvSpPr/>
            <p:nvPr/>
          </p:nvSpPr>
          <p:spPr>
            <a:xfrm>
              <a:off x="13011203" y="17407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MOSFET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스위치</a:t>
              </a: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345C6F85-E76C-8038-978F-234C45A0D33D}"/>
              </a:ext>
            </a:extLst>
          </p:cNvPr>
          <p:cNvGrpSpPr/>
          <p:nvPr/>
        </p:nvGrpSpPr>
        <p:grpSpPr>
          <a:xfrm>
            <a:off x="12959676" y="2103075"/>
            <a:ext cx="759956" cy="407283"/>
            <a:chOff x="-60701" y="3001376"/>
            <a:chExt cx="759956" cy="407283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6F55843-90EF-91E4-CA04-F7066A05BBD4}"/>
                </a:ext>
              </a:extLst>
            </p:cNvPr>
            <p:cNvGrpSpPr/>
            <p:nvPr/>
          </p:nvGrpSpPr>
          <p:grpSpPr>
            <a:xfrm>
              <a:off x="-60701" y="3001376"/>
              <a:ext cx="302913" cy="302913"/>
              <a:chOff x="1378904" y="3499687"/>
              <a:chExt cx="302913" cy="302913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6A3B78AB-7CFF-7246-3337-BAA9143D609E}"/>
                  </a:ext>
                </a:extLst>
              </p:cNvPr>
              <p:cNvGrpSpPr/>
              <p:nvPr/>
            </p:nvGrpSpPr>
            <p:grpSpPr>
              <a:xfrm>
                <a:off x="1436080" y="3537606"/>
                <a:ext cx="239941" cy="232305"/>
                <a:chOff x="460150" y="3633065"/>
                <a:chExt cx="239941" cy="232305"/>
              </a:xfrm>
            </p:grpSpPr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17F9E682-3EB4-AE79-DBA1-CF87ED60A18A}"/>
                    </a:ext>
                  </a:extLst>
                </p:cNvPr>
                <p:cNvGrpSpPr/>
                <p:nvPr/>
              </p:nvGrpSpPr>
              <p:grpSpPr>
                <a:xfrm>
                  <a:off x="460150" y="3633065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9CF68EBD-B7C3-282B-BDC8-3DA2E76A26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연결선 111">
                    <a:extLst>
                      <a:ext uri="{FF2B5EF4-FFF2-40B4-BE49-F238E27FC236}">
                        <a16:creationId xmlns:a16="http://schemas.microsoft.com/office/drawing/2014/main" id="{89669ED2-C9AC-6142-B994-18A95C1AC0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7D56BAAB-6F68-7305-D301-713BDD2E88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1D0F5DF7-EE7A-6401-8948-E673C3DC81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256" y="3749217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94A455AA-B9D6-0BF2-5E95-274267A17436}"/>
                  </a:ext>
                </a:extLst>
              </p:cNvPr>
              <p:cNvSpPr/>
              <p:nvPr/>
            </p:nvSpPr>
            <p:spPr>
              <a:xfrm>
                <a:off x="1378904" y="3499687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E06CBFC7-217F-0F39-FEF0-B7DC13375551}"/>
                </a:ext>
              </a:extLst>
            </p:cNvPr>
            <p:cNvGrpSpPr/>
            <p:nvPr/>
          </p:nvGrpSpPr>
          <p:grpSpPr>
            <a:xfrm>
              <a:off x="396342" y="3105746"/>
              <a:ext cx="302913" cy="302913"/>
              <a:chOff x="1750784" y="3601816"/>
              <a:chExt cx="302913" cy="302913"/>
            </a:xfrm>
          </p:grpSpPr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FA23DEAA-FF0D-D328-7201-C9EE1AC92F90}"/>
                  </a:ext>
                </a:extLst>
              </p:cNvPr>
              <p:cNvGrpSpPr/>
              <p:nvPr/>
            </p:nvGrpSpPr>
            <p:grpSpPr>
              <a:xfrm rot="5400000" flipV="1">
                <a:off x="1783911" y="3658041"/>
                <a:ext cx="239941" cy="232305"/>
                <a:chOff x="445750" y="3290358"/>
                <a:chExt cx="239941" cy="232305"/>
              </a:xfrm>
            </p:grpSpPr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35779165-06F5-C755-11D1-D14D96F1ECB2}"/>
                    </a:ext>
                  </a:extLst>
                </p:cNvPr>
                <p:cNvGrpSpPr/>
                <p:nvPr/>
              </p:nvGrpSpPr>
              <p:grpSpPr>
                <a:xfrm>
                  <a:off x="445750" y="3290358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06AFCD0B-F6EE-E5DA-F28B-5F912B6372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B7F39C63-6BEC-6BC4-0784-816DB347E6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>
                    <a:extLst>
                      <a:ext uri="{FF2B5EF4-FFF2-40B4-BE49-F238E27FC236}">
                        <a16:creationId xmlns:a16="http://schemas.microsoft.com/office/drawing/2014/main" id="{15AC3C82-A26D-279F-6BC5-1C580D004B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4111E881-4540-0878-86EA-75803B5B6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856" y="3406510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781F4721-728B-ED5F-C4C4-6A35466B1A3A}"/>
                  </a:ext>
                </a:extLst>
              </p:cNvPr>
              <p:cNvSpPr/>
              <p:nvPr/>
            </p:nvSpPr>
            <p:spPr>
              <a:xfrm>
                <a:off x="1750784" y="3601816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28830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서보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모터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(Servo Motor)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855789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서보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모터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(Servo Motor)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감속 기어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소형 제어 장치를 조합한 부품으로 밀폐형 플라스틱 케이스 안에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연속 회전을 하지 않는다는 점에서 다른 모터와 차이가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위치를 찾는 장치로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180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도 이상 회전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내부에 전자회로가 있어 외부 컨트롤러에서 받을 명령을 해석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회전각은 회전 범위 중앙 지점을 기준으로 한 오프셋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갑승로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정의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명령 시그널이 계속되고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전원을 유지하면 모터는 해당 위치에서 정지하고 외부 회전력에 반발함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정지 상태에서 전류를 거의 소모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작동원리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PWM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을 이용해 제어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소형 서보에서는 제어를 위한 주파수가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50 Hz(20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ms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일정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펄스 폭 범위는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1~2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ms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(duty: 5~10 %)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(Turn rate) /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작동 시간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(Transit time)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은 출력 샤프트에 부하가 걸리지 않은 상태에서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60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도 회전하는데 걸리는 시간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도선은 일반적으로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 공급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빨간색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GND: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검정색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제어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주황색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노란색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흰색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GND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컨트롤러의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GND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연결해야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전원선과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GND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사이에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0.1~0.01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uF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세라믹 바이패스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달아야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연속 회전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펄스 제어를 통해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포텐셔미터를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가운데 값으로 위치시키고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고정시킴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 제한을 하는 스톱 제거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가운데 지점 기준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반시게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시계 방향으로 회전 명령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E0F287-93AC-814A-A6E1-A691D3CC9E11}"/>
              </a:ext>
            </a:extLst>
          </p:cNvPr>
          <p:cNvGrpSpPr/>
          <p:nvPr/>
        </p:nvGrpSpPr>
        <p:grpSpPr>
          <a:xfrm>
            <a:off x="12484851" y="1588388"/>
            <a:ext cx="1370390" cy="514687"/>
            <a:chOff x="12484851" y="1588388"/>
            <a:chExt cx="1370390" cy="51468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C323D75-BCCF-249D-0676-D1A8F009C1D3}"/>
                </a:ext>
              </a:extLst>
            </p:cNvPr>
            <p:cNvGrpSpPr/>
            <p:nvPr/>
          </p:nvGrpSpPr>
          <p:grpSpPr>
            <a:xfrm rot="16200000" flipH="1">
              <a:off x="13628657" y="1558058"/>
              <a:ext cx="71868" cy="381300"/>
              <a:chOff x="453865" y="2303972"/>
              <a:chExt cx="100745" cy="534509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4495C7BA-3532-1C14-906F-84AE5F77BC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9021FA9-4349-E0D2-A850-F225DD04D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F78F9E61-8466-CE8A-DCE0-9F9AD5557C9B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C7CCCEE1-6ABB-5060-C4D3-4D1192EF53B8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원호 25">
                <a:extLst>
                  <a:ext uri="{FF2B5EF4-FFF2-40B4-BE49-F238E27FC236}">
                    <a16:creationId xmlns:a16="http://schemas.microsoft.com/office/drawing/2014/main" id="{BD924C95-91FD-9383-0260-BF98D3C64394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BB44DE35-5FF4-1F09-95EE-0AB677FCADF1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2A2440B-67C9-39B8-476F-31DB8220876C}"/>
                </a:ext>
              </a:extLst>
            </p:cNvPr>
            <p:cNvSpPr/>
            <p:nvPr/>
          </p:nvSpPr>
          <p:spPr>
            <a:xfrm>
              <a:off x="13216737" y="1603371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F6304F6-2F5E-D83F-89A8-D8FBD3AB7C0D}"/>
                </a:ext>
              </a:extLst>
            </p:cNvPr>
            <p:cNvSpPr/>
            <p:nvPr/>
          </p:nvSpPr>
          <p:spPr>
            <a:xfrm>
              <a:off x="12858803" y="15883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PWM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피드백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B8A9BC6-A117-2517-0B3D-F1D5F58B3897}"/>
                </a:ext>
              </a:extLst>
            </p:cNvPr>
            <p:cNvSpPr/>
            <p:nvPr/>
          </p:nvSpPr>
          <p:spPr>
            <a:xfrm>
              <a:off x="13063196" y="1894557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출력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1B38CBA-E6C5-CC9B-87C8-D872B9361D2F}"/>
                </a:ext>
              </a:extLst>
            </p:cNvPr>
            <p:cNvGrpSpPr/>
            <p:nvPr/>
          </p:nvGrpSpPr>
          <p:grpSpPr>
            <a:xfrm>
              <a:off x="12724461" y="1775891"/>
              <a:ext cx="250165" cy="327184"/>
              <a:chOff x="1722708" y="1898808"/>
              <a:chExt cx="250165" cy="327184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32299A0-4F6A-3B9B-8F6F-926C63C00150}"/>
                  </a:ext>
                </a:extLst>
              </p:cNvPr>
              <p:cNvGrpSpPr/>
              <p:nvPr/>
            </p:nvGrpSpPr>
            <p:grpSpPr>
              <a:xfrm>
                <a:off x="1729859" y="1907479"/>
                <a:ext cx="116760" cy="318513"/>
                <a:chOff x="10528413" y="2504757"/>
                <a:chExt cx="116760" cy="318513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6B136AB1-A7CC-A041-D9FE-358F7702E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504757"/>
                  <a:ext cx="0" cy="1185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1CAC4E32-DB8F-3085-7483-CFD853EDC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0587757" y="2580214"/>
                  <a:ext cx="0" cy="86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71696D8D-1D4F-D56F-21EC-00471A617D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654300"/>
                  <a:ext cx="0" cy="1689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원호 20">
                  <a:extLst>
                    <a:ext uri="{FF2B5EF4-FFF2-40B4-BE49-F238E27FC236}">
                      <a16:creationId xmlns:a16="http://schemas.microsoft.com/office/drawing/2014/main" id="{2C62951C-F831-5376-A59F-6ECA96AB8722}"/>
                    </a:ext>
                  </a:extLst>
                </p:cNvPr>
                <p:cNvSpPr/>
                <p:nvPr/>
              </p:nvSpPr>
              <p:spPr>
                <a:xfrm rot="19146182">
                  <a:off x="10528413" y="2652197"/>
                  <a:ext cx="116760" cy="110967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9007F95-D1C3-8A55-5097-F2D71EEB45C1}"/>
                  </a:ext>
                </a:extLst>
              </p:cNvPr>
              <p:cNvSpPr/>
              <p:nvPr/>
            </p:nvSpPr>
            <p:spPr>
              <a:xfrm>
                <a:off x="1722708" y="1898808"/>
                <a:ext cx="250165" cy="1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</a:rPr>
                  <a:t>+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0AC9710-5032-8706-12FC-567BD375F940}"/>
                </a:ext>
              </a:extLst>
            </p:cNvPr>
            <p:cNvGrpSpPr/>
            <p:nvPr/>
          </p:nvGrpSpPr>
          <p:grpSpPr>
            <a:xfrm>
              <a:off x="12484851" y="1588388"/>
              <a:ext cx="274324" cy="102254"/>
              <a:chOff x="1714825" y="1905990"/>
              <a:chExt cx="274324" cy="102254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31F7539-9558-225D-C1B5-877144A41E65}"/>
                  </a:ext>
                </a:extLst>
              </p:cNvPr>
              <p:cNvGrpSpPr/>
              <p:nvPr/>
            </p:nvGrpSpPr>
            <p:grpSpPr>
              <a:xfrm rot="5400000">
                <a:off x="1797577" y="1914781"/>
                <a:ext cx="102254" cy="84672"/>
                <a:chOff x="9510300" y="2270797"/>
                <a:chExt cx="102254" cy="84672"/>
              </a:xfrm>
            </p:grpSpPr>
            <p:sp>
              <p:nvSpPr>
                <p:cNvPr id="14" name="이등변 삼각형 13">
                  <a:extLst>
                    <a:ext uri="{FF2B5EF4-FFF2-40B4-BE49-F238E27FC236}">
                      <a16:creationId xmlns:a16="http://schemas.microsoft.com/office/drawing/2014/main" id="{ACBE77CD-6E56-D887-7014-8E5660BE4DB3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F904DBF7-175F-F1C0-EF6F-6F2E54FA90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9561427" y="2219670"/>
                  <a:ext cx="0" cy="1022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F2B7A03D-99A1-660D-B685-0F985D644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7606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A8616292-4B52-D067-D109-AAA2657A2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4825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520D3AF-3733-4ED4-CA9A-4407BF70D07B}"/>
                </a:ext>
              </a:extLst>
            </p:cNvPr>
            <p:cNvSpPr/>
            <p:nvPr/>
          </p:nvSpPr>
          <p:spPr>
            <a:xfrm>
              <a:off x="13011203" y="17407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MOSFET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스위치</a:t>
              </a: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345C6F85-E76C-8038-978F-234C45A0D33D}"/>
              </a:ext>
            </a:extLst>
          </p:cNvPr>
          <p:cNvGrpSpPr/>
          <p:nvPr/>
        </p:nvGrpSpPr>
        <p:grpSpPr>
          <a:xfrm>
            <a:off x="12959676" y="2103075"/>
            <a:ext cx="759956" cy="407283"/>
            <a:chOff x="-60701" y="3001376"/>
            <a:chExt cx="759956" cy="407283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6F55843-90EF-91E4-CA04-F7066A05BBD4}"/>
                </a:ext>
              </a:extLst>
            </p:cNvPr>
            <p:cNvGrpSpPr/>
            <p:nvPr/>
          </p:nvGrpSpPr>
          <p:grpSpPr>
            <a:xfrm>
              <a:off x="-60701" y="3001376"/>
              <a:ext cx="302913" cy="302913"/>
              <a:chOff x="1378904" y="3499687"/>
              <a:chExt cx="302913" cy="302913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6A3B78AB-7CFF-7246-3337-BAA9143D609E}"/>
                  </a:ext>
                </a:extLst>
              </p:cNvPr>
              <p:cNvGrpSpPr/>
              <p:nvPr/>
            </p:nvGrpSpPr>
            <p:grpSpPr>
              <a:xfrm>
                <a:off x="1436080" y="3537606"/>
                <a:ext cx="239941" cy="232305"/>
                <a:chOff x="460150" y="3633065"/>
                <a:chExt cx="239941" cy="232305"/>
              </a:xfrm>
            </p:grpSpPr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17F9E682-3EB4-AE79-DBA1-CF87ED60A18A}"/>
                    </a:ext>
                  </a:extLst>
                </p:cNvPr>
                <p:cNvGrpSpPr/>
                <p:nvPr/>
              </p:nvGrpSpPr>
              <p:grpSpPr>
                <a:xfrm>
                  <a:off x="460150" y="3633065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9CF68EBD-B7C3-282B-BDC8-3DA2E76A26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연결선 111">
                    <a:extLst>
                      <a:ext uri="{FF2B5EF4-FFF2-40B4-BE49-F238E27FC236}">
                        <a16:creationId xmlns:a16="http://schemas.microsoft.com/office/drawing/2014/main" id="{89669ED2-C9AC-6142-B994-18A95C1AC0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7D56BAAB-6F68-7305-D301-713BDD2E88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1D0F5DF7-EE7A-6401-8948-E673C3DC81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256" y="3749217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94A455AA-B9D6-0BF2-5E95-274267A17436}"/>
                  </a:ext>
                </a:extLst>
              </p:cNvPr>
              <p:cNvSpPr/>
              <p:nvPr/>
            </p:nvSpPr>
            <p:spPr>
              <a:xfrm>
                <a:off x="1378904" y="3499687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E06CBFC7-217F-0F39-FEF0-B7DC13375551}"/>
                </a:ext>
              </a:extLst>
            </p:cNvPr>
            <p:cNvGrpSpPr/>
            <p:nvPr/>
          </p:nvGrpSpPr>
          <p:grpSpPr>
            <a:xfrm>
              <a:off x="396342" y="3105746"/>
              <a:ext cx="302913" cy="302913"/>
              <a:chOff x="1750784" y="3601816"/>
              <a:chExt cx="302913" cy="302913"/>
            </a:xfrm>
          </p:grpSpPr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FA23DEAA-FF0D-D328-7201-C9EE1AC92F90}"/>
                  </a:ext>
                </a:extLst>
              </p:cNvPr>
              <p:cNvGrpSpPr/>
              <p:nvPr/>
            </p:nvGrpSpPr>
            <p:grpSpPr>
              <a:xfrm rot="5400000" flipV="1">
                <a:off x="1783911" y="3658041"/>
                <a:ext cx="239941" cy="232305"/>
                <a:chOff x="445750" y="3290358"/>
                <a:chExt cx="239941" cy="232305"/>
              </a:xfrm>
            </p:grpSpPr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35779165-06F5-C755-11D1-D14D96F1ECB2}"/>
                    </a:ext>
                  </a:extLst>
                </p:cNvPr>
                <p:cNvGrpSpPr/>
                <p:nvPr/>
              </p:nvGrpSpPr>
              <p:grpSpPr>
                <a:xfrm>
                  <a:off x="445750" y="3290358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06AFCD0B-F6EE-E5DA-F28B-5F912B6372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B7F39C63-6BEC-6BC4-0784-816DB347E6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>
                    <a:extLst>
                      <a:ext uri="{FF2B5EF4-FFF2-40B4-BE49-F238E27FC236}">
                        <a16:creationId xmlns:a16="http://schemas.microsoft.com/office/drawing/2014/main" id="{15AC3C82-A26D-279F-6BC5-1C580D004B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4111E881-4540-0878-86EA-75803B5B6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856" y="3406510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781F4721-728B-ED5F-C4C4-6A35466B1A3A}"/>
                  </a:ext>
                </a:extLst>
              </p:cNvPr>
              <p:cNvSpPr/>
              <p:nvPr/>
            </p:nvSpPr>
            <p:spPr>
              <a:xfrm>
                <a:off x="1750784" y="3601816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75581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스텝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모터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(Step Motor)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909099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스텝 모터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(Step Motor)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펄스의 시간 순서에 따라 샤프트를 정확한 단계로 회전시키는 부품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펄스는 고정자 내부 직렬로 연결된 코일을 통해 전달됨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고정자는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주위로 원을 형성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각 단계를 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(Phase)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고정자 코일에서 일정한 전력을 끌어당기고 속도에 따라 변하지 않아 토크는 속도가 증가함에 따라 감소하고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움직이지 않을 때 토크는 최대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펄스 열을 제공하는 제어 시스템과 함께 사용해야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동작을 외부 회로가 제어하고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내부 구조는 대칭이기 때문에 동일한 토크로 앞뒤 방향으로 회전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정지 상태에서 멈춰 있을 수 있지만 고정자 코일은 계속해서 전력 소모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동작원리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고정자는 연철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자성 물질로 만든 여러 개의 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(Pole)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을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 종류에 상관없이 고정자의 극은 순차적으로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자화되어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회전자를 회전시키고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회전자가 한 자리에 고정되어 움직이지 않을 때에도 계속 전력 소모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 이상의 영구 자석을 포함하고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영구 자석은 고정자에서 유도하는 자기장과 상호작용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자기저항 스텝 모터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단순한 형태의 스텝 모터는 영구 자석이 없는 회전자를 이용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가변 자기저항 원리를 따름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회전자는 회전자의 돌출부와 자기장을 유도하는 코일을 나란히 정렬해 시스템 내 자기저항을 줄이려는 경향이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가변 자기저항 스텝 모터는 고정자 코일에 순차적 에너지를 전달하는 외부 컨트롤러가 필요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최소한의 신뢰도 유지를 위해 최소 고장자의 극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6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개와 회전자의 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4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개가 필요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영구 자석 스텝 모터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일반적인 스텝 모터의 회전자는 영구 자석으로 되어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모터는 종류에 상관없이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어퍼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(Upper deck)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로어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(Lower deck)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 하나의 회전자를 둘러싸도록 설계됨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양극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스텝 모터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H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브리지를 이용해 전류의 방향을 바꿔 자기장 방향을 바꿈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단극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스텝 모터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고장자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코일이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4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개고 회전자에는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6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자극이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각 코일 중간에 탭을 두고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탭에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극을 연결하고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대칭되는 코일과의 사이에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–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극과 연결되는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/TR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을 두어 제어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 전반에만 에너지를 전달하기 때문에 크기나 무게에 비해 힘이 강하지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사이클을 중첩되도록 하면 토크를 더 많이 생성하지만 전력 소모량이 증가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정확한 위치 조정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속도 범위가 넓음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시동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중단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방향 전환 등에 오류 없음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브러시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정류자가 없어 내구성이 뛰어남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소음과 진동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낮은 속도에서 공명 발생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고속에서 토크 손실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E0F287-93AC-814A-A6E1-A691D3CC9E11}"/>
              </a:ext>
            </a:extLst>
          </p:cNvPr>
          <p:cNvGrpSpPr/>
          <p:nvPr/>
        </p:nvGrpSpPr>
        <p:grpSpPr>
          <a:xfrm>
            <a:off x="12484851" y="1588388"/>
            <a:ext cx="1370390" cy="514687"/>
            <a:chOff x="12484851" y="1588388"/>
            <a:chExt cx="1370390" cy="51468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C323D75-BCCF-249D-0676-D1A8F009C1D3}"/>
                </a:ext>
              </a:extLst>
            </p:cNvPr>
            <p:cNvGrpSpPr/>
            <p:nvPr/>
          </p:nvGrpSpPr>
          <p:grpSpPr>
            <a:xfrm rot="16200000" flipH="1">
              <a:off x="13628657" y="1558058"/>
              <a:ext cx="71868" cy="381300"/>
              <a:chOff x="453865" y="2303972"/>
              <a:chExt cx="100745" cy="534509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4495C7BA-3532-1C14-906F-84AE5F77BC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9021FA9-4349-E0D2-A850-F225DD04D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F78F9E61-8466-CE8A-DCE0-9F9AD5557C9B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C7CCCEE1-6ABB-5060-C4D3-4D1192EF53B8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원호 25">
                <a:extLst>
                  <a:ext uri="{FF2B5EF4-FFF2-40B4-BE49-F238E27FC236}">
                    <a16:creationId xmlns:a16="http://schemas.microsoft.com/office/drawing/2014/main" id="{BD924C95-91FD-9383-0260-BF98D3C64394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BB44DE35-5FF4-1F09-95EE-0AB677FCADF1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2A2440B-67C9-39B8-476F-31DB8220876C}"/>
                </a:ext>
              </a:extLst>
            </p:cNvPr>
            <p:cNvSpPr/>
            <p:nvPr/>
          </p:nvSpPr>
          <p:spPr>
            <a:xfrm>
              <a:off x="13216737" y="1603371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F6304F6-2F5E-D83F-89A8-D8FBD3AB7C0D}"/>
                </a:ext>
              </a:extLst>
            </p:cNvPr>
            <p:cNvSpPr/>
            <p:nvPr/>
          </p:nvSpPr>
          <p:spPr>
            <a:xfrm>
              <a:off x="12858803" y="15883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PWM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피드백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B8A9BC6-A117-2517-0B3D-F1D5F58B3897}"/>
                </a:ext>
              </a:extLst>
            </p:cNvPr>
            <p:cNvSpPr/>
            <p:nvPr/>
          </p:nvSpPr>
          <p:spPr>
            <a:xfrm>
              <a:off x="13063196" y="1894557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출력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1B38CBA-E6C5-CC9B-87C8-D872B9361D2F}"/>
                </a:ext>
              </a:extLst>
            </p:cNvPr>
            <p:cNvGrpSpPr/>
            <p:nvPr/>
          </p:nvGrpSpPr>
          <p:grpSpPr>
            <a:xfrm>
              <a:off x="12724461" y="1775891"/>
              <a:ext cx="250165" cy="327184"/>
              <a:chOff x="1722708" y="1898808"/>
              <a:chExt cx="250165" cy="327184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32299A0-4F6A-3B9B-8F6F-926C63C00150}"/>
                  </a:ext>
                </a:extLst>
              </p:cNvPr>
              <p:cNvGrpSpPr/>
              <p:nvPr/>
            </p:nvGrpSpPr>
            <p:grpSpPr>
              <a:xfrm>
                <a:off x="1729859" y="1907479"/>
                <a:ext cx="116760" cy="318513"/>
                <a:chOff x="10528413" y="2504757"/>
                <a:chExt cx="116760" cy="318513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6B136AB1-A7CC-A041-D9FE-358F7702E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504757"/>
                  <a:ext cx="0" cy="1185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1CAC4E32-DB8F-3085-7483-CFD853EDC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0587757" y="2580214"/>
                  <a:ext cx="0" cy="86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71696D8D-1D4F-D56F-21EC-00471A617D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654300"/>
                  <a:ext cx="0" cy="1689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원호 20">
                  <a:extLst>
                    <a:ext uri="{FF2B5EF4-FFF2-40B4-BE49-F238E27FC236}">
                      <a16:creationId xmlns:a16="http://schemas.microsoft.com/office/drawing/2014/main" id="{2C62951C-F831-5376-A59F-6ECA96AB8722}"/>
                    </a:ext>
                  </a:extLst>
                </p:cNvPr>
                <p:cNvSpPr/>
                <p:nvPr/>
              </p:nvSpPr>
              <p:spPr>
                <a:xfrm rot="19146182">
                  <a:off x="10528413" y="2652197"/>
                  <a:ext cx="116760" cy="110967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9007F95-D1C3-8A55-5097-F2D71EEB45C1}"/>
                  </a:ext>
                </a:extLst>
              </p:cNvPr>
              <p:cNvSpPr/>
              <p:nvPr/>
            </p:nvSpPr>
            <p:spPr>
              <a:xfrm>
                <a:off x="1722708" y="1898808"/>
                <a:ext cx="250165" cy="1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</a:rPr>
                  <a:t>+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0AC9710-5032-8706-12FC-567BD375F940}"/>
                </a:ext>
              </a:extLst>
            </p:cNvPr>
            <p:cNvGrpSpPr/>
            <p:nvPr/>
          </p:nvGrpSpPr>
          <p:grpSpPr>
            <a:xfrm>
              <a:off x="12484851" y="1588388"/>
              <a:ext cx="274324" cy="102254"/>
              <a:chOff x="1714825" y="1905990"/>
              <a:chExt cx="274324" cy="102254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31F7539-9558-225D-C1B5-877144A41E65}"/>
                  </a:ext>
                </a:extLst>
              </p:cNvPr>
              <p:cNvGrpSpPr/>
              <p:nvPr/>
            </p:nvGrpSpPr>
            <p:grpSpPr>
              <a:xfrm rot="5400000">
                <a:off x="1797577" y="1914781"/>
                <a:ext cx="102254" cy="84672"/>
                <a:chOff x="9510300" y="2270797"/>
                <a:chExt cx="102254" cy="84672"/>
              </a:xfrm>
            </p:grpSpPr>
            <p:sp>
              <p:nvSpPr>
                <p:cNvPr id="14" name="이등변 삼각형 13">
                  <a:extLst>
                    <a:ext uri="{FF2B5EF4-FFF2-40B4-BE49-F238E27FC236}">
                      <a16:creationId xmlns:a16="http://schemas.microsoft.com/office/drawing/2014/main" id="{ACBE77CD-6E56-D887-7014-8E5660BE4DB3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F904DBF7-175F-F1C0-EF6F-6F2E54FA90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9561427" y="2219670"/>
                  <a:ext cx="0" cy="1022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F2B7A03D-99A1-660D-B685-0F985D644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7606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A8616292-4B52-D067-D109-AAA2657A2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4825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520D3AF-3733-4ED4-CA9A-4407BF70D07B}"/>
                </a:ext>
              </a:extLst>
            </p:cNvPr>
            <p:cNvSpPr/>
            <p:nvPr/>
          </p:nvSpPr>
          <p:spPr>
            <a:xfrm>
              <a:off x="13011203" y="17407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MOSFET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스위치</a:t>
              </a: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345C6F85-E76C-8038-978F-234C45A0D33D}"/>
              </a:ext>
            </a:extLst>
          </p:cNvPr>
          <p:cNvGrpSpPr/>
          <p:nvPr/>
        </p:nvGrpSpPr>
        <p:grpSpPr>
          <a:xfrm>
            <a:off x="12959676" y="2103075"/>
            <a:ext cx="759956" cy="407283"/>
            <a:chOff x="-60701" y="3001376"/>
            <a:chExt cx="759956" cy="407283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6F55843-90EF-91E4-CA04-F7066A05BBD4}"/>
                </a:ext>
              </a:extLst>
            </p:cNvPr>
            <p:cNvGrpSpPr/>
            <p:nvPr/>
          </p:nvGrpSpPr>
          <p:grpSpPr>
            <a:xfrm>
              <a:off x="-60701" y="3001376"/>
              <a:ext cx="302913" cy="302913"/>
              <a:chOff x="1378904" y="3499687"/>
              <a:chExt cx="302913" cy="302913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6A3B78AB-7CFF-7246-3337-BAA9143D609E}"/>
                  </a:ext>
                </a:extLst>
              </p:cNvPr>
              <p:cNvGrpSpPr/>
              <p:nvPr/>
            </p:nvGrpSpPr>
            <p:grpSpPr>
              <a:xfrm>
                <a:off x="1436080" y="3537606"/>
                <a:ext cx="239941" cy="232305"/>
                <a:chOff x="460150" y="3633065"/>
                <a:chExt cx="239941" cy="232305"/>
              </a:xfrm>
            </p:grpSpPr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17F9E682-3EB4-AE79-DBA1-CF87ED60A18A}"/>
                    </a:ext>
                  </a:extLst>
                </p:cNvPr>
                <p:cNvGrpSpPr/>
                <p:nvPr/>
              </p:nvGrpSpPr>
              <p:grpSpPr>
                <a:xfrm>
                  <a:off x="460150" y="3633065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9CF68EBD-B7C3-282B-BDC8-3DA2E76A26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연결선 111">
                    <a:extLst>
                      <a:ext uri="{FF2B5EF4-FFF2-40B4-BE49-F238E27FC236}">
                        <a16:creationId xmlns:a16="http://schemas.microsoft.com/office/drawing/2014/main" id="{89669ED2-C9AC-6142-B994-18A95C1AC0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7D56BAAB-6F68-7305-D301-713BDD2E88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1D0F5DF7-EE7A-6401-8948-E673C3DC81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256" y="3749217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94A455AA-B9D6-0BF2-5E95-274267A17436}"/>
                  </a:ext>
                </a:extLst>
              </p:cNvPr>
              <p:cNvSpPr/>
              <p:nvPr/>
            </p:nvSpPr>
            <p:spPr>
              <a:xfrm>
                <a:off x="1378904" y="3499687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E06CBFC7-217F-0F39-FEF0-B7DC13375551}"/>
                </a:ext>
              </a:extLst>
            </p:cNvPr>
            <p:cNvGrpSpPr/>
            <p:nvPr/>
          </p:nvGrpSpPr>
          <p:grpSpPr>
            <a:xfrm>
              <a:off x="396342" y="3105746"/>
              <a:ext cx="302913" cy="302913"/>
              <a:chOff x="1750784" y="3601816"/>
              <a:chExt cx="302913" cy="302913"/>
            </a:xfrm>
          </p:grpSpPr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FA23DEAA-FF0D-D328-7201-C9EE1AC92F90}"/>
                  </a:ext>
                </a:extLst>
              </p:cNvPr>
              <p:cNvGrpSpPr/>
              <p:nvPr/>
            </p:nvGrpSpPr>
            <p:grpSpPr>
              <a:xfrm rot="5400000" flipV="1">
                <a:off x="1783911" y="3658041"/>
                <a:ext cx="239941" cy="232305"/>
                <a:chOff x="445750" y="3290358"/>
                <a:chExt cx="239941" cy="232305"/>
              </a:xfrm>
            </p:grpSpPr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35779165-06F5-C755-11D1-D14D96F1ECB2}"/>
                    </a:ext>
                  </a:extLst>
                </p:cNvPr>
                <p:cNvGrpSpPr/>
                <p:nvPr/>
              </p:nvGrpSpPr>
              <p:grpSpPr>
                <a:xfrm>
                  <a:off x="445750" y="3290358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06AFCD0B-F6EE-E5DA-F28B-5F912B6372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B7F39C63-6BEC-6BC4-0784-816DB347E6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>
                    <a:extLst>
                      <a:ext uri="{FF2B5EF4-FFF2-40B4-BE49-F238E27FC236}">
                        <a16:creationId xmlns:a16="http://schemas.microsoft.com/office/drawing/2014/main" id="{15AC3C82-A26D-279F-6BC5-1C580D004B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4111E881-4540-0878-86EA-75803B5B6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856" y="3406510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781F4721-728B-ED5F-C4C4-6A35466B1A3A}"/>
                  </a:ext>
                </a:extLst>
              </p:cNvPr>
              <p:cNvSpPr/>
              <p:nvPr/>
            </p:nvSpPr>
            <p:spPr>
              <a:xfrm>
                <a:off x="1750784" y="3601816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603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(Power)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3235006"/>
                  </p:ext>
                </p:extLst>
              </p:nvPr>
            </p:nvGraphicFramePr>
            <p:xfrm>
              <a:off x="83626" y="868117"/>
              <a:ext cx="12006774" cy="5163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416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(Power)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 시간당 에너지가 변환되거나 소비되는 속도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W(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P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𝑷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𝑬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[J/s]) = VI = I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 = 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/R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직류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변화에도 변하지 않는 일정한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(P=VI 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θ=0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 따라 변하는 전력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유효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(Active Power)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실제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소비되는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저항에서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열로 소비하는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P = VI 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[V,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W(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전압과 전류의 위상이 같으면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=0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이므로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P=VI = I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순수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저항만 있는 전력 계통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무효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(Reactive Power)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실제로 아무 일도 하지 않고 열 소비도 하지 않는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저장요소에서 에너지 저장과 방출을 반주기마다 반복하는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에너지가 저장되고 다시 반환되는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연결된 부하에서 소비되지 않고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발전소와 부하 사이를 왔다갔다하는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VAR(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볼트암페어리액턴스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Ex)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전류가 전압보다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만큼 늦은 지상이라 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(R-L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V(t)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Vsin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Isin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유효분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ip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Isincos(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p(t) = V(t) ×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ip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 = 1/t × ∫(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Vsin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×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Isincos(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))  P = VI 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부하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(R-C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전압의 위상이 전류보다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90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 늦음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피상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(Apparent Power)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실효 전력과 무효 전력의 합성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VA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볼트암페어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효율성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주어진 전력에서 유용한 일을 하는 정도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효율성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출력전력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입력전력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*100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3235006"/>
                  </p:ext>
                </p:extLst>
              </p:nvPr>
            </p:nvGraphicFramePr>
            <p:xfrm>
              <a:off x="83626" y="868117"/>
              <a:ext cx="12006774" cy="5163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16318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36" r="-254" b="-8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93843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스텝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모터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(Step Motor) (2)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027162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제어 주파수의 순간적인 변화로 펄스를 놓치거나 건너 뛰면 각도를 측정할 수 없는 스텝 상실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(Step loss)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 속도의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램핑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(Ramping):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주파수 증가 또는 감소는 느리게 일어나야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정지 명령을 받은 시점에서 하나 이상의 스텝으로 회전하는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오버슈트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(Overshoot)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디텐트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토크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(Detent torque)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모터가 움직이지 않고 전원도 없을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샤프트를 회전시키지 않으면서도 가할 수 있는 최대 회전력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정지 토크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(Holding torque)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모터가 고정되고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전원을 공급할 때 샤프트를 회전시키지 않으면서 가할 수 있는 최대 회전력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인입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토크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(Pull-in torque)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저항을 극복하고 최대 속도에 도달하도록 모터가 낼 수 있는 최대 토크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탈출 토크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(Pull-out torque)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모터가 스텝 상실을 겪지 않고 전달할  수 있는 최대 토크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히스테리시스는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시계 방향으로 회전했을 때의 위치와 반시계 방향으로 회전 했을 때의 위치 사이의 오차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모터가 의도된 위치보다 미세하게 못 미치는 위치에 멈추는 경향이 있어 발생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모터가 공진 주파수 근처에서 회전하면 진동이 증폭되어 위치 오차가 발생하고 베어링 등이 마모되면서 소음과 기타 문제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모터가 특정 속도에서 컨트롤러가 과잉 교정하면서 헌팅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(Hunting)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또는 발진을 시작할 경우 다시 교정해야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스텝 상실을 일으킬 가능성이 있는 조건에서만 교정 적용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회전자의 영구 자석은 부분적으로 과열 또는 회전자가 정지 상태에서 자석이 고주파 교류에 노출되었을 때 자기 소거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(Demagnetize)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E0F287-93AC-814A-A6E1-A691D3CC9E11}"/>
              </a:ext>
            </a:extLst>
          </p:cNvPr>
          <p:cNvGrpSpPr/>
          <p:nvPr/>
        </p:nvGrpSpPr>
        <p:grpSpPr>
          <a:xfrm>
            <a:off x="12484851" y="1588388"/>
            <a:ext cx="1370390" cy="514687"/>
            <a:chOff x="12484851" y="1588388"/>
            <a:chExt cx="1370390" cy="51468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C323D75-BCCF-249D-0676-D1A8F009C1D3}"/>
                </a:ext>
              </a:extLst>
            </p:cNvPr>
            <p:cNvGrpSpPr/>
            <p:nvPr/>
          </p:nvGrpSpPr>
          <p:grpSpPr>
            <a:xfrm rot="16200000" flipH="1">
              <a:off x="13628657" y="1558058"/>
              <a:ext cx="71868" cy="381300"/>
              <a:chOff x="453865" y="2303972"/>
              <a:chExt cx="100745" cy="534509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4495C7BA-3532-1C14-906F-84AE5F77BC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9021FA9-4349-E0D2-A850-F225DD04D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F78F9E61-8466-CE8A-DCE0-9F9AD5557C9B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C7CCCEE1-6ABB-5060-C4D3-4D1192EF53B8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원호 25">
                <a:extLst>
                  <a:ext uri="{FF2B5EF4-FFF2-40B4-BE49-F238E27FC236}">
                    <a16:creationId xmlns:a16="http://schemas.microsoft.com/office/drawing/2014/main" id="{BD924C95-91FD-9383-0260-BF98D3C64394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BB44DE35-5FF4-1F09-95EE-0AB677FCADF1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2A2440B-67C9-39B8-476F-31DB8220876C}"/>
                </a:ext>
              </a:extLst>
            </p:cNvPr>
            <p:cNvSpPr/>
            <p:nvPr/>
          </p:nvSpPr>
          <p:spPr>
            <a:xfrm>
              <a:off x="13216737" y="1603371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F6304F6-2F5E-D83F-89A8-D8FBD3AB7C0D}"/>
                </a:ext>
              </a:extLst>
            </p:cNvPr>
            <p:cNvSpPr/>
            <p:nvPr/>
          </p:nvSpPr>
          <p:spPr>
            <a:xfrm>
              <a:off x="12858803" y="15883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PWM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피드백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B8A9BC6-A117-2517-0B3D-F1D5F58B3897}"/>
                </a:ext>
              </a:extLst>
            </p:cNvPr>
            <p:cNvSpPr/>
            <p:nvPr/>
          </p:nvSpPr>
          <p:spPr>
            <a:xfrm>
              <a:off x="13063196" y="1894557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출력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1B38CBA-E6C5-CC9B-87C8-D872B9361D2F}"/>
                </a:ext>
              </a:extLst>
            </p:cNvPr>
            <p:cNvGrpSpPr/>
            <p:nvPr/>
          </p:nvGrpSpPr>
          <p:grpSpPr>
            <a:xfrm>
              <a:off x="12724461" y="1775891"/>
              <a:ext cx="250165" cy="327184"/>
              <a:chOff x="1722708" y="1898808"/>
              <a:chExt cx="250165" cy="327184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32299A0-4F6A-3B9B-8F6F-926C63C00150}"/>
                  </a:ext>
                </a:extLst>
              </p:cNvPr>
              <p:cNvGrpSpPr/>
              <p:nvPr/>
            </p:nvGrpSpPr>
            <p:grpSpPr>
              <a:xfrm>
                <a:off x="1729859" y="1907479"/>
                <a:ext cx="116760" cy="318513"/>
                <a:chOff x="10528413" y="2504757"/>
                <a:chExt cx="116760" cy="318513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6B136AB1-A7CC-A041-D9FE-358F7702E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504757"/>
                  <a:ext cx="0" cy="1185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1CAC4E32-DB8F-3085-7483-CFD853EDC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0587757" y="2580214"/>
                  <a:ext cx="0" cy="86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71696D8D-1D4F-D56F-21EC-00471A617D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7864" y="2654300"/>
                  <a:ext cx="0" cy="1689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원호 20">
                  <a:extLst>
                    <a:ext uri="{FF2B5EF4-FFF2-40B4-BE49-F238E27FC236}">
                      <a16:creationId xmlns:a16="http://schemas.microsoft.com/office/drawing/2014/main" id="{2C62951C-F831-5376-A59F-6ECA96AB8722}"/>
                    </a:ext>
                  </a:extLst>
                </p:cNvPr>
                <p:cNvSpPr/>
                <p:nvPr/>
              </p:nvSpPr>
              <p:spPr>
                <a:xfrm rot="19146182">
                  <a:off x="10528413" y="2652197"/>
                  <a:ext cx="116760" cy="110967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9007F95-D1C3-8A55-5097-F2D71EEB45C1}"/>
                  </a:ext>
                </a:extLst>
              </p:cNvPr>
              <p:cNvSpPr/>
              <p:nvPr/>
            </p:nvSpPr>
            <p:spPr>
              <a:xfrm>
                <a:off x="1722708" y="1898808"/>
                <a:ext cx="250165" cy="1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</a:rPr>
                  <a:t>+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0AC9710-5032-8706-12FC-567BD375F940}"/>
                </a:ext>
              </a:extLst>
            </p:cNvPr>
            <p:cNvGrpSpPr/>
            <p:nvPr/>
          </p:nvGrpSpPr>
          <p:grpSpPr>
            <a:xfrm>
              <a:off x="12484851" y="1588388"/>
              <a:ext cx="274324" cy="102254"/>
              <a:chOff x="1714825" y="1905990"/>
              <a:chExt cx="274324" cy="102254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31F7539-9558-225D-C1B5-877144A41E65}"/>
                  </a:ext>
                </a:extLst>
              </p:cNvPr>
              <p:cNvGrpSpPr/>
              <p:nvPr/>
            </p:nvGrpSpPr>
            <p:grpSpPr>
              <a:xfrm rot="5400000">
                <a:off x="1797577" y="1914781"/>
                <a:ext cx="102254" cy="84672"/>
                <a:chOff x="9510300" y="2270797"/>
                <a:chExt cx="102254" cy="84672"/>
              </a:xfrm>
            </p:grpSpPr>
            <p:sp>
              <p:nvSpPr>
                <p:cNvPr id="14" name="이등변 삼각형 13">
                  <a:extLst>
                    <a:ext uri="{FF2B5EF4-FFF2-40B4-BE49-F238E27FC236}">
                      <a16:creationId xmlns:a16="http://schemas.microsoft.com/office/drawing/2014/main" id="{ACBE77CD-6E56-D887-7014-8E5660BE4DB3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F904DBF7-175F-F1C0-EF6F-6F2E54FA90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9561427" y="2219670"/>
                  <a:ext cx="0" cy="1022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F2B7A03D-99A1-660D-B685-0F985D644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7606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A8616292-4B52-D067-D109-AAA2657A2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4825" y="1960883"/>
                <a:ext cx="91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520D3AF-3733-4ED4-CA9A-4407BF70D07B}"/>
                </a:ext>
              </a:extLst>
            </p:cNvPr>
            <p:cNvSpPr/>
            <p:nvPr/>
          </p:nvSpPr>
          <p:spPr>
            <a:xfrm>
              <a:off x="13011203" y="1740788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50" dirty="0">
                  <a:solidFill>
                    <a:schemeClr val="tx1"/>
                  </a:solidFill>
                </a:rPr>
                <a:t>MOSFET</a:t>
              </a:r>
            </a:p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스위치</a:t>
              </a: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345C6F85-E76C-8038-978F-234C45A0D33D}"/>
              </a:ext>
            </a:extLst>
          </p:cNvPr>
          <p:cNvGrpSpPr/>
          <p:nvPr/>
        </p:nvGrpSpPr>
        <p:grpSpPr>
          <a:xfrm>
            <a:off x="12959676" y="2103075"/>
            <a:ext cx="759956" cy="407283"/>
            <a:chOff x="-60701" y="3001376"/>
            <a:chExt cx="759956" cy="407283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6F55843-90EF-91E4-CA04-F7066A05BBD4}"/>
                </a:ext>
              </a:extLst>
            </p:cNvPr>
            <p:cNvGrpSpPr/>
            <p:nvPr/>
          </p:nvGrpSpPr>
          <p:grpSpPr>
            <a:xfrm>
              <a:off x="-60701" y="3001376"/>
              <a:ext cx="302913" cy="302913"/>
              <a:chOff x="1378904" y="3499687"/>
              <a:chExt cx="302913" cy="302913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6A3B78AB-7CFF-7246-3337-BAA9143D609E}"/>
                  </a:ext>
                </a:extLst>
              </p:cNvPr>
              <p:cNvGrpSpPr/>
              <p:nvPr/>
            </p:nvGrpSpPr>
            <p:grpSpPr>
              <a:xfrm>
                <a:off x="1436080" y="3537606"/>
                <a:ext cx="239941" cy="232305"/>
                <a:chOff x="460150" y="3633065"/>
                <a:chExt cx="239941" cy="232305"/>
              </a:xfrm>
            </p:grpSpPr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17F9E682-3EB4-AE79-DBA1-CF87ED60A18A}"/>
                    </a:ext>
                  </a:extLst>
                </p:cNvPr>
                <p:cNvGrpSpPr/>
                <p:nvPr/>
              </p:nvGrpSpPr>
              <p:grpSpPr>
                <a:xfrm>
                  <a:off x="460150" y="3633065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9CF68EBD-B7C3-282B-BDC8-3DA2E76A26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연결선 111">
                    <a:extLst>
                      <a:ext uri="{FF2B5EF4-FFF2-40B4-BE49-F238E27FC236}">
                        <a16:creationId xmlns:a16="http://schemas.microsoft.com/office/drawing/2014/main" id="{89669ED2-C9AC-6142-B994-18A95C1AC0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7D56BAAB-6F68-7305-D301-713BDD2E88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1D0F5DF7-EE7A-6401-8948-E673C3DC81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256" y="3749217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94A455AA-B9D6-0BF2-5E95-274267A17436}"/>
                  </a:ext>
                </a:extLst>
              </p:cNvPr>
              <p:cNvSpPr/>
              <p:nvPr/>
            </p:nvSpPr>
            <p:spPr>
              <a:xfrm>
                <a:off x="1378904" y="3499687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E06CBFC7-217F-0F39-FEF0-B7DC13375551}"/>
                </a:ext>
              </a:extLst>
            </p:cNvPr>
            <p:cNvGrpSpPr/>
            <p:nvPr/>
          </p:nvGrpSpPr>
          <p:grpSpPr>
            <a:xfrm>
              <a:off x="396342" y="3105746"/>
              <a:ext cx="302913" cy="302913"/>
              <a:chOff x="1750784" y="3601816"/>
              <a:chExt cx="302913" cy="302913"/>
            </a:xfrm>
          </p:grpSpPr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FA23DEAA-FF0D-D328-7201-C9EE1AC92F90}"/>
                  </a:ext>
                </a:extLst>
              </p:cNvPr>
              <p:cNvGrpSpPr/>
              <p:nvPr/>
            </p:nvGrpSpPr>
            <p:grpSpPr>
              <a:xfrm rot="5400000" flipV="1">
                <a:off x="1783911" y="3658041"/>
                <a:ext cx="239941" cy="232305"/>
                <a:chOff x="445750" y="3290358"/>
                <a:chExt cx="239941" cy="232305"/>
              </a:xfrm>
            </p:grpSpPr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35779165-06F5-C755-11D1-D14D96F1ECB2}"/>
                    </a:ext>
                  </a:extLst>
                </p:cNvPr>
                <p:cNvGrpSpPr/>
                <p:nvPr/>
              </p:nvGrpSpPr>
              <p:grpSpPr>
                <a:xfrm>
                  <a:off x="445750" y="3290358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06AFCD0B-F6EE-E5DA-F28B-5F912B6372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B7F39C63-6BEC-6BC4-0784-816DB347E6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>
                    <a:extLst>
                      <a:ext uri="{FF2B5EF4-FFF2-40B4-BE49-F238E27FC236}">
                        <a16:creationId xmlns:a16="http://schemas.microsoft.com/office/drawing/2014/main" id="{15AC3C82-A26D-279F-6BC5-1C580D004B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4111E881-4540-0878-86EA-75803B5B6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856" y="3406510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781F4721-728B-ED5F-C4C4-6A35466B1A3A}"/>
                  </a:ext>
                </a:extLst>
              </p:cNvPr>
              <p:cNvSpPr/>
              <p:nvPr/>
            </p:nvSpPr>
            <p:spPr>
              <a:xfrm>
                <a:off x="1750784" y="3601816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74674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다이오드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(Diode)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74265"/>
              </p:ext>
            </p:extLst>
          </p:nvPr>
        </p:nvGraphicFramePr>
        <p:xfrm>
          <a:off x="90304" y="872351"/>
          <a:ext cx="12011392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다이오드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(Diode)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Cathode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Anode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있는 소자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교류를 직류로 변환하는 정류기로 사용하고 전압 스파이크를 억제하거나 전압 반전에 취약한 부품을 보호할 때도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띠는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Cathode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쪽을 나타냄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작동원리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PN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다이오드에서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(Cathode)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전자가 과잉인 상태로 순 음전하를 만들고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(Anode)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정공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(Electron hole)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과잉으로 순 양전하를 만듦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전위차가 접합의 문턱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(Threshold voltage,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실리콘 다이오드는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0.6 V,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게르마늄 다이오드는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0.2 V,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쇼트키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다이오드는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0.4 V)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보다 크면 전하는 접합부를 통과해 이동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순방향 바이어스일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전자와 정공이 인력을 받고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역방향 바이어스일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전자와 정공이 척력을 받고 접합부는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공핍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영역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(Depletion region)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 되어 전류 차단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순방향 바이어스로 전류를 통과시키면 전압 강하가 일어나고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실리콘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0.7 V,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게르마늄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0.3 V,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쇼트키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0.2 V, LED: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1.4~4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V),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열로 방출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역방향 바이어스일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누설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(Leakage)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발생하고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 mA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이하임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순방향 바이어스일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문턱전압 이전에는 전류가 통과하지 못하다가 문턱전압 이후 동적 저항이 거의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가까워져 전류가 증가함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역방향 바이어스일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항복전압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(Breakdown voltage)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이전에는 누설 전류가 발생하고 항복전압 이후 실효 저항이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가까워져 전류 증가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항복전압은 문턱전압의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100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 이상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신호 다이오드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 다이오드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고속 다이오드라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크기가 작아 접합 용량이 적고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반응 시간이 빠름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높은 전압을 견디지 못함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정류 다이오드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신호 다이오드보다 크기가 커서 많은 전류 처리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접합 용량이 커서 빠른 스위칭에 부적합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제너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(Zener)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다이오드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신호 다이오드나 정류 다이오드와 유사하게 작동하나 항복 전압이 더 낮음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역방향 바이어스로 동작하도록 설계된 부품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증가하면 동적 저항 감소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조정기로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과전압 억제 다이오드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(TVS, Transient Voltage Suppressor)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제너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다이오드의 형태로 전압 스파이크로부터 민감한 부품을 보호하기 위해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에너지를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GND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들려보내는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용도로 고안됨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벼락이나 정전기 방전 등으로 인한 과다 전압을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30 kV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까지 흡수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쇼트키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다이오드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실리콘 다이오드에 비해 접합 용량이 적어 빠른 스위칭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순전압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강하가 낮아 낮은 전압을 사용하는 작업에 바람직하고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적은 전력 손실로 전류 흐름을 통제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FC323D75-BCCF-249D-0676-D1A8F009C1D3}"/>
              </a:ext>
            </a:extLst>
          </p:cNvPr>
          <p:cNvGrpSpPr/>
          <p:nvPr/>
        </p:nvGrpSpPr>
        <p:grpSpPr>
          <a:xfrm rot="16200000" flipH="1">
            <a:off x="13628657" y="1558058"/>
            <a:ext cx="71868" cy="381300"/>
            <a:chOff x="453865" y="2303972"/>
            <a:chExt cx="100745" cy="534509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495C7BA-3532-1C14-906F-84AE5F77BCC6}"/>
                </a:ext>
              </a:extLst>
            </p:cNvPr>
            <p:cNvCxnSpPr>
              <a:cxnSpLocks/>
            </p:cNvCxnSpPr>
            <p:nvPr/>
          </p:nvCxnSpPr>
          <p:spPr>
            <a:xfrm>
              <a:off x="506222" y="2303972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9021FA9-4349-E0D2-A850-F225DD04DBA5}"/>
                </a:ext>
              </a:extLst>
            </p:cNvPr>
            <p:cNvCxnSpPr>
              <a:cxnSpLocks/>
            </p:cNvCxnSpPr>
            <p:nvPr/>
          </p:nvCxnSpPr>
          <p:spPr>
            <a:xfrm>
              <a:off x="506222" y="2717646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F78F9E61-8466-CE8A-DCE0-9F9AD5557C9B}"/>
                </a:ext>
              </a:extLst>
            </p:cNvPr>
            <p:cNvSpPr/>
            <p:nvPr/>
          </p:nvSpPr>
          <p:spPr>
            <a:xfrm rot="16200000">
              <a:off x="460375" y="2420677"/>
              <a:ext cx="94869" cy="93601"/>
            </a:xfrm>
            <a:prstGeom prst="arc">
              <a:avLst>
                <a:gd name="adj1" fmla="val 8024716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C7CCCEE1-6ABB-5060-C4D3-4D1192EF53B8}"/>
                </a:ext>
              </a:extLst>
            </p:cNvPr>
            <p:cNvSpPr/>
            <p:nvPr/>
          </p:nvSpPr>
          <p:spPr>
            <a:xfrm rot="5400000" flipV="1">
              <a:off x="458787" y="2484891"/>
              <a:ext cx="94869" cy="93601"/>
            </a:xfrm>
            <a:prstGeom prst="arc">
              <a:avLst>
                <a:gd name="adj1" fmla="val 8024716"/>
                <a:gd name="adj2" fmla="val 245826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BD924C95-91FD-9383-0260-BF98D3C64394}"/>
                </a:ext>
              </a:extLst>
            </p:cNvPr>
            <p:cNvSpPr/>
            <p:nvPr/>
          </p:nvSpPr>
          <p:spPr>
            <a:xfrm rot="5400000" flipV="1">
              <a:off x="457199" y="2554149"/>
              <a:ext cx="94869" cy="93601"/>
            </a:xfrm>
            <a:prstGeom prst="arc">
              <a:avLst>
                <a:gd name="adj1" fmla="val 8024716"/>
                <a:gd name="adj2" fmla="val 245826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BB44DE35-5FF4-1F09-95EE-0AB677FCADF1}"/>
                </a:ext>
              </a:extLst>
            </p:cNvPr>
            <p:cNvSpPr/>
            <p:nvPr/>
          </p:nvSpPr>
          <p:spPr>
            <a:xfrm rot="5400000" flipV="1">
              <a:off x="453231" y="2623407"/>
              <a:ext cx="94869" cy="93601"/>
            </a:xfrm>
            <a:prstGeom prst="arc">
              <a:avLst>
                <a:gd name="adj1" fmla="val 8024716"/>
                <a:gd name="adj2" fmla="val 85377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12A2440B-67C9-39B8-476F-31DB8220876C}"/>
              </a:ext>
            </a:extLst>
          </p:cNvPr>
          <p:cNvSpPr/>
          <p:nvPr/>
        </p:nvSpPr>
        <p:spPr>
          <a:xfrm>
            <a:off x="13216737" y="1603371"/>
            <a:ext cx="28800" cy="2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6304F6-2F5E-D83F-89A8-D8FBD3AB7C0D}"/>
              </a:ext>
            </a:extLst>
          </p:cNvPr>
          <p:cNvSpPr/>
          <p:nvPr/>
        </p:nvSpPr>
        <p:spPr>
          <a:xfrm>
            <a:off x="12858803" y="1588388"/>
            <a:ext cx="250165" cy="118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50" dirty="0">
                <a:solidFill>
                  <a:schemeClr val="tx1"/>
                </a:solidFill>
              </a:rPr>
              <a:t>PWM</a:t>
            </a:r>
          </a:p>
          <a:p>
            <a:pPr algn="ctr"/>
            <a:r>
              <a:rPr lang="ko-KR" altLang="en-US" sz="350" dirty="0">
                <a:solidFill>
                  <a:schemeClr val="tx1"/>
                </a:solidFill>
              </a:rPr>
              <a:t>피드백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8A9BC6-A117-2517-0B3D-F1D5F58B3897}"/>
              </a:ext>
            </a:extLst>
          </p:cNvPr>
          <p:cNvSpPr/>
          <p:nvPr/>
        </p:nvSpPr>
        <p:spPr>
          <a:xfrm>
            <a:off x="13063196" y="1894557"/>
            <a:ext cx="250165" cy="118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350" dirty="0">
                <a:solidFill>
                  <a:schemeClr val="tx1"/>
                </a:solidFill>
              </a:rPr>
              <a:t>출력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B38CBA-E6C5-CC9B-87C8-D872B9361D2F}"/>
              </a:ext>
            </a:extLst>
          </p:cNvPr>
          <p:cNvGrpSpPr/>
          <p:nvPr/>
        </p:nvGrpSpPr>
        <p:grpSpPr>
          <a:xfrm>
            <a:off x="12724461" y="1775891"/>
            <a:ext cx="250165" cy="327184"/>
            <a:chOff x="1722708" y="1898808"/>
            <a:chExt cx="250165" cy="327184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32299A0-4F6A-3B9B-8F6F-926C63C00150}"/>
                </a:ext>
              </a:extLst>
            </p:cNvPr>
            <p:cNvGrpSpPr/>
            <p:nvPr/>
          </p:nvGrpSpPr>
          <p:grpSpPr>
            <a:xfrm>
              <a:off x="1729859" y="1907479"/>
              <a:ext cx="116760" cy="318513"/>
              <a:chOff x="10528413" y="2504757"/>
              <a:chExt cx="116760" cy="318513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6B136AB1-A7CC-A041-D9FE-358F7702E0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7864" y="2504757"/>
                <a:ext cx="0" cy="1185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1CAC4E32-DB8F-3085-7483-CFD853EDC18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587757" y="2580214"/>
                <a:ext cx="0" cy="861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71696D8D-1D4F-D56F-21EC-00471A617D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7864" y="2654300"/>
                <a:ext cx="0" cy="1689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원호 20">
                <a:extLst>
                  <a:ext uri="{FF2B5EF4-FFF2-40B4-BE49-F238E27FC236}">
                    <a16:creationId xmlns:a16="http://schemas.microsoft.com/office/drawing/2014/main" id="{2C62951C-F831-5376-A59F-6ECA96AB8722}"/>
                  </a:ext>
                </a:extLst>
              </p:cNvPr>
              <p:cNvSpPr/>
              <p:nvPr/>
            </p:nvSpPr>
            <p:spPr>
              <a:xfrm rot="19146182">
                <a:off x="10528413" y="2652197"/>
                <a:ext cx="116760" cy="110967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9007F95-D1C3-8A55-5097-F2D71EEB45C1}"/>
                </a:ext>
              </a:extLst>
            </p:cNvPr>
            <p:cNvSpPr/>
            <p:nvPr/>
          </p:nvSpPr>
          <p:spPr>
            <a:xfrm>
              <a:off x="1722708" y="1898808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+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20D3AF-3733-4ED4-CA9A-4407BF70D07B}"/>
              </a:ext>
            </a:extLst>
          </p:cNvPr>
          <p:cNvSpPr/>
          <p:nvPr/>
        </p:nvSpPr>
        <p:spPr>
          <a:xfrm>
            <a:off x="13011203" y="1740788"/>
            <a:ext cx="250165" cy="118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50" dirty="0">
                <a:solidFill>
                  <a:schemeClr val="tx1"/>
                </a:solidFill>
              </a:rPr>
              <a:t>MOSFET</a:t>
            </a:r>
          </a:p>
          <a:p>
            <a:pPr algn="ctr"/>
            <a:r>
              <a:rPr lang="ko-KR" altLang="en-US" sz="350" dirty="0">
                <a:solidFill>
                  <a:schemeClr val="tx1"/>
                </a:solidFill>
              </a:rPr>
              <a:t>스위치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345C6F85-E76C-8038-978F-234C45A0D33D}"/>
              </a:ext>
            </a:extLst>
          </p:cNvPr>
          <p:cNvGrpSpPr/>
          <p:nvPr/>
        </p:nvGrpSpPr>
        <p:grpSpPr>
          <a:xfrm>
            <a:off x="12959676" y="2103075"/>
            <a:ext cx="759956" cy="407283"/>
            <a:chOff x="-60701" y="3001376"/>
            <a:chExt cx="759956" cy="407283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6F55843-90EF-91E4-CA04-F7066A05BBD4}"/>
                </a:ext>
              </a:extLst>
            </p:cNvPr>
            <p:cNvGrpSpPr/>
            <p:nvPr/>
          </p:nvGrpSpPr>
          <p:grpSpPr>
            <a:xfrm>
              <a:off x="-60701" y="3001376"/>
              <a:ext cx="302913" cy="302913"/>
              <a:chOff x="1378904" y="3499687"/>
              <a:chExt cx="302913" cy="302913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6A3B78AB-7CFF-7246-3337-BAA9143D609E}"/>
                  </a:ext>
                </a:extLst>
              </p:cNvPr>
              <p:cNvGrpSpPr/>
              <p:nvPr/>
            </p:nvGrpSpPr>
            <p:grpSpPr>
              <a:xfrm>
                <a:off x="1436080" y="3537606"/>
                <a:ext cx="239941" cy="232305"/>
                <a:chOff x="460150" y="3633065"/>
                <a:chExt cx="239941" cy="232305"/>
              </a:xfrm>
            </p:grpSpPr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17F9E682-3EB4-AE79-DBA1-CF87ED60A18A}"/>
                    </a:ext>
                  </a:extLst>
                </p:cNvPr>
                <p:cNvGrpSpPr/>
                <p:nvPr/>
              </p:nvGrpSpPr>
              <p:grpSpPr>
                <a:xfrm>
                  <a:off x="460150" y="3633065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9CF68EBD-B7C3-282B-BDC8-3DA2E76A26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연결선 111">
                    <a:extLst>
                      <a:ext uri="{FF2B5EF4-FFF2-40B4-BE49-F238E27FC236}">
                        <a16:creationId xmlns:a16="http://schemas.microsoft.com/office/drawing/2014/main" id="{89669ED2-C9AC-6142-B994-18A95C1AC0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7D56BAAB-6F68-7305-D301-713BDD2E88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1D0F5DF7-EE7A-6401-8948-E673C3DC81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256" y="3749217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94A455AA-B9D6-0BF2-5E95-274267A17436}"/>
                  </a:ext>
                </a:extLst>
              </p:cNvPr>
              <p:cNvSpPr/>
              <p:nvPr/>
            </p:nvSpPr>
            <p:spPr>
              <a:xfrm>
                <a:off x="1378904" y="3499687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E06CBFC7-217F-0F39-FEF0-B7DC13375551}"/>
                </a:ext>
              </a:extLst>
            </p:cNvPr>
            <p:cNvGrpSpPr/>
            <p:nvPr/>
          </p:nvGrpSpPr>
          <p:grpSpPr>
            <a:xfrm>
              <a:off x="396342" y="3105746"/>
              <a:ext cx="302913" cy="302913"/>
              <a:chOff x="1750784" y="3601816"/>
              <a:chExt cx="302913" cy="302913"/>
            </a:xfrm>
          </p:grpSpPr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FA23DEAA-FF0D-D328-7201-C9EE1AC92F90}"/>
                  </a:ext>
                </a:extLst>
              </p:cNvPr>
              <p:cNvGrpSpPr/>
              <p:nvPr/>
            </p:nvGrpSpPr>
            <p:grpSpPr>
              <a:xfrm rot="5400000" flipV="1">
                <a:off x="1783911" y="3658041"/>
                <a:ext cx="239941" cy="232305"/>
                <a:chOff x="445750" y="3290358"/>
                <a:chExt cx="239941" cy="232305"/>
              </a:xfrm>
            </p:grpSpPr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35779165-06F5-C755-11D1-D14D96F1ECB2}"/>
                    </a:ext>
                  </a:extLst>
                </p:cNvPr>
                <p:cNvGrpSpPr/>
                <p:nvPr/>
              </p:nvGrpSpPr>
              <p:grpSpPr>
                <a:xfrm>
                  <a:off x="445750" y="3290358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06AFCD0B-F6EE-E5DA-F28B-5F912B6372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B7F39C63-6BEC-6BC4-0784-816DB347E6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>
                    <a:extLst>
                      <a:ext uri="{FF2B5EF4-FFF2-40B4-BE49-F238E27FC236}">
                        <a16:creationId xmlns:a16="http://schemas.microsoft.com/office/drawing/2014/main" id="{15AC3C82-A26D-279F-6BC5-1C580D004B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4111E881-4540-0878-86EA-75803B5B6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856" y="3406510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781F4721-728B-ED5F-C4C4-6A35466B1A3A}"/>
                  </a:ext>
                </a:extLst>
              </p:cNvPr>
              <p:cNvSpPr/>
              <p:nvPr/>
            </p:nvSpPr>
            <p:spPr>
              <a:xfrm>
                <a:off x="1750784" y="3601816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ACF87EE-1487-AFBF-CE51-36762E19F11C}"/>
              </a:ext>
            </a:extLst>
          </p:cNvPr>
          <p:cNvSpPr/>
          <p:nvPr/>
        </p:nvSpPr>
        <p:spPr>
          <a:xfrm>
            <a:off x="11123654" y="1142706"/>
            <a:ext cx="702733" cy="639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14F721A-CCB1-C3BD-C805-68538032AB7A}"/>
              </a:ext>
            </a:extLst>
          </p:cNvPr>
          <p:cNvSpPr/>
          <p:nvPr/>
        </p:nvSpPr>
        <p:spPr>
          <a:xfrm>
            <a:off x="11123653" y="965058"/>
            <a:ext cx="702733" cy="17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기호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0AC9710-5032-8706-12FC-567BD375F940}"/>
              </a:ext>
            </a:extLst>
          </p:cNvPr>
          <p:cNvGrpSpPr/>
          <p:nvPr/>
        </p:nvGrpSpPr>
        <p:grpSpPr>
          <a:xfrm>
            <a:off x="11241742" y="1232452"/>
            <a:ext cx="481533" cy="179491"/>
            <a:chOff x="1714825" y="1905990"/>
            <a:chExt cx="274324" cy="10225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31F7539-9558-225D-C1B5-877144A41E65}"/>
                </a:ext>
              </a:extLst>
            </p:cNvPr>
            <p:cNvGrpSpPr/>
            <p:nvPr/>
          </p:nvGrpSpPr>
          <p:grpSpPr>
            <a:xfrm rot="5400000">
              <a:off x="1797577" y="1914781"/>
              <a:ext cx="102254" cy="84672"/>
              <a:chOff x="9510300" y="2270797"/>
              <a:chExt cx="102254" cy="84672"/>
            </a:xfrm>
          </p:grpSpPr>
          <p:sp>
            <p:nvSpPr>
              <p:cNvPr id="14" name="이등변 삼각형 13">
                <a:extLst>
                  <a:ext uri="{FF2B5EF4-FFF2-40B4-BE49-F238E27FC236}">
                    <a16:creationId xmlns:a16="http://schemas.microsoft.com/office/drawing/2014/main" id="{ACBE77CD-6E56-D887-7014-8E5660BE4DB3}"/>
                  </a:ext>
                </a:extLst>
              </p:cNvPr>
              <p:cNvSpPr/>
              <p:nvPr/>
            </p:nvSpPr>
            <p:spPr>
              <a:xfrm>
                <a:off x="9525516" y="2277859"/>
                <a:ext cx="79354" cy="77610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F904DBF7-175F-F1C0-EF6F-6F2E54FA902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561427" y="2219670"/>
                <a:ext cx="0" cy="1022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2B7A03D-99A1-660D-B685-0F985D644FDB}"/>
                </a:ext>
              </a:extLst>
            </p:cNvPr>
            <p:cNvCxnSpPr>
              <a:cxnSpLocks/>
            </p:cNvCxnSpPr>
            <p:nvPr/>
          </p:nvCxnSpPr>
          <p:spPr>
            <a:xfrm>
              <a:off x="1897606" y="1960883"/>
              <a:ext cx="9154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8616292-4B52-D067-D109-AAA2657A2662}"/>
                </a:ext>
              </a:extLst>
            </p:cNvPr>
            <p:cNvCxnSpPr>
              <a:cxnSpLocks/>
            </p:cNvCxnSpPr>
            <p:nvPr/>
          </p:nvCxnSpPr>
          <p:spPr>
            <a:xfrm>
              <a:off x="1714825" y="1960883"/>
              <a:ext cx="9154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1DD7464-8420-A53A-1927-E222B9C45D69}"/>
              </a:ext>
            </a:extLst>
          </p:cNvPr>
          <p:cNvGrpSpPr/>
          <p:nvPr/>
        </p:nvGrpSpPr>
        <p:grpSpPr>
          <a:xfrm>
            <a:off x="11240250" y="1542425"/>
            <a:ext cx="481533" cy="179491"/>
            <a:chOff x="1714825" y="1905990"/>
            <a:chExt cx="274324" cy="10225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C94D39C2-7AFC-54BD-1CED-866869AC8C8B}"/>
                </a:ext>
              </a:extLst>
            </p:cNvPr>
            <p:cNvGrpSpPr/>
            <p:nvPr/>
          </p:nvGrpSpPr>
          <p:grpSpPr>
            <a:xfrm rot="5400000">
              <a:off x="1797577" y="1914781"/>
              <a:ext cx="102254" cy="84672"/>
              <a:chOff x="9510300" y="2270797"/>
              <a:chExt cx="102254" cy="84672"/>
            </a:xfrm>
          </p:grpSpPr>
          <p:sp>
            <p:nvSpPr>
              <p:cNvPr id="32" name="이등변 삼각형 31">
                <a:extLst>
                  <a:ext uri="{FF2B5EF4-FFF2-40B4-BE49-F238E27FC236}">
                    <a16:creationId xmlns:a16="http://schemas.microsoft.com/office/drawing/2014/main" id="{BE4B05B0-148E-BEB2-9234-99389BAA4004}"/>
                  </a:ext>
                </a:extLst>
              </p:cNvPr>
              <p:cNvSpPr/>
              <p:nvPr/>
            </p:nvSpPr>
            <p:spPr>
              <a:xfrm>
                <a:off x="9525516" y="2277859"/>
                <a:ext cx="79354" cy="77610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CBAF2C3F-4FC8-82EE-A032-E3918452C38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561427" y="2219670"/>
                <a:ext cx="0" cy="1022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C371469-570F-54AA-9618-4963526ABE9B}"/>
                </a:ext>
              </a:extLst>
            </p:cNvPr>
            <p:cNvCxnSpPr>
              <a:cxnSpLocks/>
            </p:cNvCxnSpPr>
            <p:nvPr/>
          </p:nvCxnSpPr>
          <p:spPr>
            <a:xfrm>
              <a:off x="1897606" y="1960883"/>
              <a:ext cx="9154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CBF0DA5-5B1E-6762-0D7D-72282396B808}"/>
                </a:ext>
              </a:extLst>
            </p:cNvPr>
            <p:cNvCxnSpPr>
              <a:cxnSpLocks/>
            </p:cNvCxnSpPr>
            <p:nvPr/>
          </p:nvCxnSpPr>
          <p:spPr>
            <a:xfrm>
              <a:off x="1714825" y="1960883"/>
              <a:ext cx="9154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E90C32E-0380-DE96-6B5E-A4F1A8F5FEC2}"/>
              </a:ext>
            </a:extLst>
          </p:cNvPr>
          <p:cNvCxnSpPr>
            <a:cxnSpLocks/>
          </p:cNvCxnSpPr>
          <p:nvPr/>
        </p:nvCxnSpPr>
        <p:spPr>
          <a:xfrm>
            <a:off x="11549568" y="1715604"/>
            <a:ext cx="424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0A7C4D7-95CE-106D-1459-9E7CB2F4CA6D}"/>
              </a:ext>
            </a:extLst>
          </p:cNvPr>
          <p:cNvCxnSpPr>
            <a:cxnSpLocks/>
          </p:cNvCxnSpPr>
          <p:nvPr/>
        </p:nvCxnSpPr>
        <p:spPr>
          <a:xfrm>
            <a:off x="11507139" y="1543529"/>
            <a:ext cx="424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1FF2C32-735C-EAD9-2FD2-897FA7045AFD}"/>
              </a:ext>
            </a:extLst>
          </p:cNvPr>
          <p:cNvSpPr/>
          <p:nvPr/>
        </p:nvSpPr>
        <p:spPr>
          <a:xfrm>
            <a:off x="11115167" y="1149367"/>
            <a:ext cx="250165" cy="118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+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508289C-B671-B0C9-2356-D841C2E306CF}"/>
              </a:ext>
            </a:extLst>
          </p:cNvPr>
          <p:cNvSpPr/>
          <p:nvPr/>
        </p:nvSpPr>
        <p:spPr>
          <a:xfrm>
            <a:off x="11559548" y="1152263"/>
            <a:ext cx="250165" cy="118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-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3715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다이오드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(Diode) (2)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655799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버랙터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(Varactor)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다이오드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배리캡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Varicap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이라고도 하며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역방향 전압으로 제어되는 가변 용량을 가짐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초고주파수 영역에서 사용하도록 고안됨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전압으로 제어되는 가변 용량이 발진 회로의 주파수를 제어하기 위한 방법을 제공하고 있어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응용에서 사용됨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대부분 라디오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핸드폰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무선 수신기에서 사용하는 위상 고정 루프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(Phase-locked loop)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발진기를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제어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항복전압 이하에서 항상 역방향 바이어스 상태이며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직접적 전도 현상은 일어나지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제어하는 전압은 임의의 요동이 없어야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공진 주파수에 영향을 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터널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(Tunnel)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다이오드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(Gunn)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다이오드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(PIN)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다이오드 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빠르게 스위칭 가능해 초고주파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마이크로파 작업에 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광 검출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Phtosensitive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다이오드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부품값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순방향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I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I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Omax</a:t>
                      </a:r>
                      <a:endParaRPr lang="en-US" altLang="ko-KR" sz="1200" b="1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순방향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</a:t>
                      </a:r>
                      <a:endParaRPr lang="en-US" altLang="ko-KR" sz="1200" b="1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피크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역전압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항복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):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iv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V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dc,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br</a:t>
                      </a:r>
                      <a:endParaRPr lang="en-US" altLang="ko-KR" sz="1200" b="1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역전류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누설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):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사용법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다이오드는 단독 부품으로 역기전력 퍼스를 억제하는데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인덕턴스가 큰 장치는 전원이 들어오거나 꺼질 때 전압 스파이크를 발생하고 부품을 보호하는 정류 다이오드를 통해 다른 곳으로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기전력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이동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부품을 보호하는 다이오드를 보호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(Protection)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다이오드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클램프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(Clamp)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다이오드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과도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억제기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(Transient suppressor)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라고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AC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전압 제한을 위해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제너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다이오드의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Cathode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부분이 마주 보도록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제너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다이오드를 직렬로 연결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 제한을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제너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다이오드를 이용해 구현하고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피크 전압을 부하로부터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우회시켜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사인파의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클리핑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(Clipping)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을 구현함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피크 전압을 손가락으로 누른 형태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전압의 미세한 변호를 감지해 그에 대한 스위치 출력을 제공하는데 사용됨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(TR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과 같이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피크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역전압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한계를 넘어 역방향 바이어스에 걸리면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애벌란치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항복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(Avalanche breakdown)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 일어나 다이오드 손상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FC323D75-BCCF-249D-0676-D1A8F009C1D3}"/>
              </a:ext>
            </a:extLst>
          </p:cNvPr>
          <p:cNvGrpSpPr/>
          <p:nvPr/>
        </p:nvGrpSpPr>
        <p:grpSpPr>
          <a:xfrm rot="16200000" flipH="1">
            <a:off x="13628657" y="1558058"/>
            <a:ext cx="71868" cy="381300"/>
            <a:chOff x="453865" y="2303972"/>
            <a:chExt cx="100745" cy="534509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495C7BA-3532-1C14-906F-84AE5F77BCC6}"/>
                </a:ext>
              </a:extLst>
            </p:cNvPr>
            <p:cNvCxnSpPr>
              <a:cxnSpLocks/>
            </p:cNvCxnSpPr>
            <p:nvPr/>
          </p:nvCxnSpPr>
          <p:spPr>
            <a:xfrm>
              <a:off x="506222" y="2303972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9021FA9-4349-E0D2-A850-F225DD04DBA5}"/>
                </a:ext>
              </a:extLst>
            </p:cNvPr>
            <p:cNvCxnSpPr>
              <a:cxnSpLocks/>
            </p:cNvCxnSpPr>
            <p:nvPr/>
          </p:nvCxnSpPr>
          <p:spPr>
            <a:xfrm>
              <a:off x="506222" y="2717646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F78F9E61-8466-CE8A-DCE0-9F9AD5557C9B}"/>
                </a:ext>
              </a:extLst>
            </p:cNvPr>
            <p:cNvSpPr/>
            <p:nvPr/>
          </p:nvSpPr>
          <p:spPr>
            <a:xfrm rot="16200000">
              <a:off x="460375" y="2420677"/>
              <a:ext cx="94869" cy="93601"/>
            </a:xfrm>
            <a:prstGeom prst="arc">
              <a:avLst>
                <a:gd name="adj1" fmla="val 8024716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C7CCCEE1-6ABB-5060-C4D3-4D1192EF53B8}"/>
                </a:ext>
              </a:extLst>
            </p:cNvPr>
            <p:cNvSpPr/>
            <p:nvPr/>
          </p:nvSpPr>
          <p:spPr>
            <a:xfrm rot="5400000" flipV="1">
              <a:off x="458787" y="2484891"/>
              <a:ext cx="94869" cy="93601"/>
            </a:xfrm>
            <a:prstGeom prst="arc">
              <a:avLst>
                <a:gd name="adj1" fmla="val 8024716"/>
                <a:gd name="adj2" fmla="val 245826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BD924C95-91FD-9383-0260-BF98D3C64394}"/>
                </a:ext>
              </a:extLst>
            </p:cNvPr>
            <p:cNvSpPr/>
            <p:nvPr/>
          </p:nvSpPr>
          <p:spPr>
            <a:xfrm rot="5400000" flipV="1">
              <a:off x="457199" y="2554149"/>
              <a:ext cx="94869" cy="93601"/>
            </a:xfrm>
            <a:prstGeom prst="arc">
              <a:avLst>
                <a:gd name="adj1" fmla="val 8024716"/>
                <a:gd name="adj2" fmla="val 245826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BB44DE35-5FF4-1F09-95EE-0AB677FCADF1}"/>
                </a:ext>
              </a:extLst>
            </p:cNvPr>
            <p:cNvSpPr/>
            <p:nvPr/>
          </p:nvSpPr>
          <p:spPr>
            <a:xfrm rot="5400000" flipV="1">
              <a:off x="453231" y="2623407"/>
              <a:ext cx="94869" cy="93601"/>
            </a:xfrm>
            <a:prstGeom prst="arc">
              <a:avLst>
                <a:gd name="adj1" fmla="val 8024716"/>
                <a:gd name="adj2" fmla="val 85377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12A2440B-67C9-39B8-476F-31DB8220876C}"/>
              </a:ext>
            </a:extLst>
          </p:cNvPr>
          <p:cNvSpPr/>
          <p:nvPr/>
        </p:nvSpPr>
        <p:spPr>
          <a:xfrm>
            <a:off x="13216737" y="1603371"/>
            <a:ext cx="28800" cy="2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6304F6-2F5E-D83F-89A8-D8FBD3AB7C0D}"/>
              </a:ext>
            </a:extLst>
          </p:cNvPr>
          <p:cNvSpPr/>
          <p:nvPr/>
        </p:nvSpPr>
        <p:spPr>
          <a:xfrm>
            <a:off x="12858803" y="1588388"/>
            <a:ext cx="250165" cy="118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50" dirty="0">
                <a:solidFill>
                  <a:schemeClr val="tx1"/>
                </a:solidFill>
              </a:rPr>
              <a:t>PWM</a:t>
            </a:r>
          </a:p>
          <a:p>
            <a:pPr algn="ctr"/>
            <a:r>
              <a:rPr lang="ko-KR" altLang="en-US" sz="350" dirty="0">
                <a:solidFill>
                  <a:schemeClr val="tx1"/>
                </a:solidFill>
              </a:rPr>
              <a:t>피드백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8A9BC6-A117-2517-0B3D-F1D5F58B3897}"/>
              </a:ext>
            </a:extLst>
          </p:cNvPr>
          <p:cNvSpPr/>
          <p:nvPr/>
        </p:nvSpPr>
        <p:spPr>
          <a:xfrm>
            <a:off x="13063196" y="1894557"/>
            <a:ext cx="250165" cy="118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350" dirty="0">
                <a:solidFill>
                  <a:schemeClr val="tx1"/>
                </a:solidFill>
              </a:rPr>
              <a:t>출력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B38CBA-E6C5-CC9B-87C8-D872B9361D2F}"/>
              </a:ext>
            </a:extLst>
          </p:cNvPr>
          <p:cNvGrpSpPr/>
          <p:nvPr/>
        </p:nvGrpSpPr>
        <p:grpSpPr>
          <a:xfrm>
            <a:off x="12724461" y="1775891"/>
            <a:ext cx="250165" cy="327184"/>
            <a:chOff x="1722708" y="1898808"/>
            <a:chExt cx="250165" cy="327184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32299A0-4F6A-3B9B-8F6F-926C63C00150}"/>
                </a:ext>
              </a:extLst>
            </p:cNvPr>
            <p:cNvGrpSpPr/>
            <p:nvPr/>
          </p:nvGrpSpPr>
          <p:grpSpPr>
            <a:xfrm>
              <a:off x="1729859" y="1907479"/>
              <a:ext cx="116760" cy="318513"/>
              <a:chOff x="10528413" y="2504757"/>
              <a:chExt cx="116760" cy="318513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6B136AB1-A7CC-A041-D9FE-358F7702E0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7864" y="2504757"/>
                <a:ext cx="0" cy="1185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1CAC4E32-DB8F-3085-7483-CFD853EDC18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587757" y="2580214"/>
                <a:ext cx="0" cy="861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71696D8D-1D4F-D56F-21EC-00471A617D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7864" y="2654300"/>
                <a:ext cx="0" cy="1689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원호 20">
                <a:extLst>
                  <a:ext uri="{FF2B5EF4-FFF2-40B4-BE49-F238E27FC236}">
                    <a16:creationId xmlns:a16="http://schemas.microsoft.com/office/drawing/2014/main" id="{2C62951C-F831-5376-A59F-6ECA96AB8722}"/>
                  </a:ext>
                </a:extLst>
              </p:cNvPr>
              <p:cNvSpPr/>
              <p:nvPr/>
            </p:nvSpPr>
            <p:spPr>
              <a:xfrm rot="19146182">
                <a:off x="10528413" y="2652197"/>
                <a:ext cx="116760" cy="110967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9007F95-D1C3-8A55-5097-F2D71EEB45C1}"/>
                </a:ext>
              </a:extLst>
            </p:cNvPr>
            <p:cNvSpPr/>
            <p:nvPr/>
          </p:nvSpPr>
          <p:spPr>
            <a:xfrm>
              <a:off x="1722708" y="1898808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+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20D3AF-3733-4ED4-CA9A-4407BF70D07B}"/>
              </a:ext>
            </a:extLst>
          </p:cNvPr>
          <p:cNvSpPr/>
          <p:nvPr/>
        </p:nvSpPr>
        <p:spPr>
          <a:xfrm>
            <a:off x="13011203" y="1740788"/>
            <a:ext cx="250165" cy="118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50" dirty="0">
                <a:solidFill>
                  <a:schemeClr val="tx1"/>
                </a:solidFill>
              </a:rPr>
              <a:t>MOSFET</a:t>
            </a:r>
          </a:p>
          <a:p>
            <a:pPr algn="ctr"/>
            <a:r>
              <a:rPr lang="ko-KR" altLang="en-US" sz="350" dirty="0">
                <a:solidFill>
                  <a:schemeClr val="tx1"/>
                </a:solidFill>
              </a:rPr>
              <a:t>스위치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345C6F85-E76C-8038-978F-234C45A0D33D}"/>
              </a:ext>
            </a:extLst>
          </p:cNvPr>
          <p:cNvGrpSpPr/>
          <p:nvPr/>
        </p:nvGrpSpPr>
        <p:grpSpPr>
          <a:xfrm>
            <a:off x="12959676" y="2103075"/>
            <a:ext cx="759956" cy="407283"/>
            <a:chOff x="-60701" y="3001376"/>
            <a:chExt cx="759956" cy="407283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6F55843-90EF-91E4-CA04-F7066A05BBD4}"/>
                </a:ext>
              </a:extLst>
            </p:cNvPr>
            <p:cNvGrpSpPr/>
            <p:nvPr/>
          </p:nvGrpSpPr>
          <p:grpSpPr>
            <a:xfrm>
              <a:off x="-60701" y="3001376"/>
              <a:ext cx="302913" cy="302913"/>
              <a:chOff x="1378904" y="3499687"/>
              <a:chExt cx="302913" cy="302913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6A3B78AB-7CFF-7246-3337-BAA9143D609E}"/>
                  </a:ext>
                </a:extLst>
              </p:cNvPr>
              <p:cNvGrpSpPr/>
              <p:nvPr/>
            </p:nvGrpSpPr>
            <p:grpSpPr>
              <a:xfrm>
                <a:off x="1436080" y="3537606"/>
                <a:ext cx="239941" cy="232305"/>
                <a:chOff x="460150" y="3633065"/>
                <a:chExt cx="239941" cy="232305"/>
              </a:xfrm>
            </p:grpSpPr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17F9E682-3EB4-AE79-DBA1-CF87ED60A18A}"/>
                    </a:ext>
                  </a:extLst>
                </p:cNvPr>
                <p:cNvGrpSpPr/>
                <p:nvPr/>
              </p:nvGrpSpPr>
              <p:grpSpPr>
                <a:xfrm>
                  <a:off x="460150" y="3633065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9CF68EBD-B7C3-282B-BDC8-3DA2E76A26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연결선 111">
                    <a:extLst>
                      <a:ext uri="{FF2B5EF4-FFF2-40B4-BE49-F238E27FC236}">
                        <a16:creationId xmlns:a16="http://schemas.microsoft.com/office/drawing/2014/main" id="{89669ED2-C9AC-6142-B994-18A95C1AC0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7D56BAAB-6F68-7305-D301-713BDD2E88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1D0F5DF7-EE7A-6401-8948-E673C3DC81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256" y="3749217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94A455AA-B9D6-0BF2-5E95-274267A17436}"/>
                  </a:ext>
                </a:extLst>
              </p:cNvPr>
              <p:cNvSpPr/>
              <p:nvPr/>
            </p:nvSpPr>
            <p:spPr>
              <a:xfrm>
                <a:off x="1378904" y="3499687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E06CBFC7-217F-0F39-FEF0-B7DC13375551}"/>
                </a:ext>
              </a:extLst>
            </p:cNvPr>
            <p:cNvGrpSpPr/>
            <p:nvPr/>
          </p:nvGrpSpPr>
          <p:grpSpPr>
            <a:xfrm>
              <a:off x="396342" y="3105746"/>
              <a:ext cx="302913" cy="302913"/>
              <a:chOff x="1750784" y="3601816"/>
              <a:chExt cx="302913" cy="302913"/>
            </a:xfrm>
          </p:grpSpPr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FA23DEAA-FF0D-D328-7201-C9EE1AC92F90}"/>
                  </a:ext>
                </a:extLst>
              </p:cNvPr>
              <p:cNvGrpSpPr/>
              <p:nvPr/>
            </p:nvGrpSpPr>
            <p:grpSpPr>
              <a:xfrm rot="5400000" flipV="1">
                <a:off x="1783911" y="3658041"/>
                <a:ext cx="239941" cy="232305"/>
                <a:chOff x="445750" y="3290358"/>
                <a:chExt cx="239941" cy="232305"/>
              </a:xfrm>
            </p:grpSpPr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35779165-06F5-C755-11D1-D14D96F1ECB2}"/>
                    </a:ext>
                  </a:extLst>
                </p:cNvPr>
                <p:cNvGrpSpPr/>
                <p:nvPr/>
              </p:nvGrpSpPr>
              <p:grpSpPr>
                <a:xfrm>
                  <a:off x="445750" y="3290358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06AFCD0B-F6EE-E5DA-F28B-5F912B6372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B7F39C63-6BEC-6BC4-0784-816DB347E6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4744" y="3661570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>
                    <a:extLst>
                      <a:ext uri="{FF2B5EF4-FFF2-40B4-BE49-F238E27FC236}">
                        <a16:creationId xmlns:a16="http://schemas.microsoft.com/office/drawing/2014/main" id="{15AC3C82-A26D-279F-6BC5-1C580D004B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4111E881-4540-0878-86EA-75803B5B6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856" y="3406510"/>
                  <a:ext cx="938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781F4721-728B-ED5F-C4C4-6A35466B1A3A}"/>
                  </a:ext>
                </a:extLst>
              </p:cNvPr>
              <p:cNvSpPr/>
              <p:nvPr/>
            </p:nvSpPr>
            <p:spPr>
              <a:xfrm>
                <a:off x="1750784" y="3601816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88471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단접합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트랜지스터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(Unijunction Transistor)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772573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단접합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트랜지스터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(Unijunction Transistor, UJT)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낮은 주파수 또는 중간 주파수 대역의 발진 회로를 구성할 때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PUT(Programmable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UJT)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UJT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비슷하지만 제어가 복잡하고 더 낮은 전류에서 작동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UJT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많이 사용하지 않고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PUT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스루홀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타입의 단독 소자로 많이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발진기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내부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UJT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일련의 전압 스파이크를 생성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PUT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사이리스터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(Thyristor)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트리거용으로 사용되고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전력이 낮은 회로에서 여러 가지로 응용됨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PUT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끌어당기는 전류는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uA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수준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작동원리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UJT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단자가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개지만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단면은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단접합을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공유하는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면만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 반도체 양 끝에 있는 단자를 베이스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1, 2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 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베이스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전위는 베이스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보다 약간 높아야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 반도체가 베이스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1, 2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사이에 삽입되어 있고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이미터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(Emitter)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이미터에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전압을 가하지 않으면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베이스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에서 베이스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흐르는 전류를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5K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이상의 저항이 가로막음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이미터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전압이 증가해 트리거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(Triggering voltage)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이르면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UJT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내부 저항은 급격히 감소하면서 전류는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이미터와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베이스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지나 베이스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까지 흐름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베이스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에서 베이스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흐르는 전류는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이미터에서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베이스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사이에 흐르는 전류에 비하면 많은 양임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UJT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PUT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표면 장착형으로 제작되지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UJT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트리거 전압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bb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* (R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/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bb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 [V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트리거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bb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두 저항에 걸리는 총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R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베이스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쪽 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R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베이스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쪽 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bb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R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+R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(R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/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bb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스탠드오프 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(Standoff ratio)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 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Ω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표기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R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보다 크게 선택할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스탠드오프 비는 최소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0.7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보통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R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180 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100 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Ω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선택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이미터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포화 전압은 일반적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2~4 V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PUT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따라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저항값에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100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을 곱해 올려주면 전력 소비가 빠르게 감소하고 공급 전압을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5V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낮출 수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PUT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cathode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출력은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NPN TR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베이스와 연결해 증폭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FC323D75-BCCF-249D-0676-D1A8F009C1D3}"/>
              </a:ext>
            </a:extLst>
          </p:cNvPr>
          <p:cNvGrpSpPr/>
          <p:nvPr/>
        </p:nvGrpSpPr>
        <p:grpSpPr>
          <a:xfrm rot="16200000" flipH="1">
            <a:off x="13628657" y="1558058"/>
            <a:ext cx="71868" cy="381300"/>
            <a:chOff x="453865" y="2303972"/>
            <a:chExt cx="100745" cy="534509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495C7BA-3532-1C14-906F-84AE5F77BCC6}"/>
                </a:ext>
              </a:extLst>
            </p:cNvPr>
            <p:cNvCxnSpPr>
              <a:cxnSpLocks/>
            </p:cNvCxnSpPr>
            <p:nvPr/>
          </p:nvCxnSpPr>
          <p:spPr>
            <a:xfrm>
              <a:off x="506222" y="2303972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9021FA9-4349-E0D2-A850-F225DD04DBA5}"/>
                </a:ext>
              </a:extLst>
            </p:cNvPr>
            <p:cNvCxnSpPr>
              <a:cxnSpLocks/>
            </p:cNvCxnSpPr>
            <p:nvPr/>
          </p:nvCxnSpPr>
          <p:spPr>
            <a:xfrm>
              <a:off x="506222" y="2717646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F78F9E61-8466-CE8A-DCE0-9F9AD5557C9B}"/>
                </a:ext>
              </a:extLst>
            </p:cNvPr>
            <p:cNvSpPr/>
            <p:nvPr/>
          </p:nvSpPr>
          <p:spPr>
            <a:xfrm rot="16200000">
              <a:off x="460375" y="2420677"/>
              <a:ext cx="94869" cy="93601"/>
            </a:xfrm>
            <a:prstGeom prst="arc">
              <a:avLst>
                <a:gd name="adj1" fmla="val 8024716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C7CCCEE1-6ABB-5060-C4D3-4D1192EF53B8}"/>
                </a:ext>
              </a:extLst>
            </p:cNvPr>
            <p:cNvSpPr/>
            <p:nvPr/>
          </p:nvSpPr>
          <p:spPr>
            <a:xfrm rot="5400000" flipV="1">
              <a:off x="458787" y="2484891"/>
              <a:ext cx="94869" cy="93601"/>
            </a:xfrm>
            <a:prstGeom prst="arc">
              <a:avLst>
                <a:gd name="adj1" fmla="val 8024716"/>
                <a:gd name="adj2" fmla="val 245826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BD924C95-91FD-9383-0260-BF98D3C64394}"/>
                </a:ext>
              </a:extLst>
            </p:cNvPr>
            <p:cNvSpPr/>
            <p:nvPr/>
          </p:nvSpPr>
          <p:spPr>
            <a:xfrm rot="5400000" flipV="1">
              <a:off x="457199" y="2554149"/>
              <a:ext cx="94869" cy="93601"/>
            </a:xfrm>
            <a:prstGeom prst="arc">
              <a:avLst>
                <a:gd name="adj1" fmla="val 8024716"/>
                <a:gd name="adj2" fmla="val 245826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BB44DE35-5FF4-1F09-95EE-0AB677FCADF1}"/>
                </a:ext>
              </a:extLst>
            </p:cNvPr>
            <p:cNvSpPr/>
            <p:nvPr/>
          </p:nvSpPr>
          <p:spPr>
            <a:xfrm rot="5400000" flipV="1">
              <a:off x="453231" y="2623407"/>
              <a:ext cx="94869" cy="93601"/>
            </a:xfrm>
            <a:prstGeom prst="arc">
              <a:avLst>
                <a:gd name="adj1" fmla="val 8024716"/>
                <a:gd name="adj2" fmla="val 85377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12A2440B-67C9-39B8-476F-31DB8220876C}"/>
              </a:ext>
            </a:extLst>
          </p:cNvPr>
          <p:cNvSpPr/>
          <p:nvPr/>
        </p:nvSpPr>
        <p:spPr>
          <a:xfrm>
            <a:off x="13216737" y="1603371"/>
            <a:ext cx="28800" cy="2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6304F6-2F5E-D83F-89A8-D8FBD3AB7C0D}"/>
              </a:ext>
            </a:extLst>
          </p:cNvPr>
          <p:cNvSpPr/>
          <p:nvPr/>
        </p:nvSpPr>
        <p:spPr>
          <a:xfrm>
            <a:off x="12858803" y="1588388"/>
            <a:ext cx="250165" cy="118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50" dirty="0">
                <a:solidFill>
                  <a:schemeClr val="tx1"/>
                </a:solidFill>
              </a:rPr>
              <a:t>PWM</a:t>
            </a:r>
          </a:p>
          <a:p>
            <a:pPr algn="ctr"/>
            <a:r>
              <a:rPr lang="ko-KR" altLang="en-US" sz="350" dirty="0">
                <a:solidFill>
                  <a:schemeClr val="tx1"/>
                </a:solidFill>
              </a:rPr>
              <a:t>피드백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8A9BC6-A117-2517-0B3D-F1D5F58B3897}"/>
              </a:ext>
            </a:extLst>
          </p:cNvPr>
          <p:cNvSpPr/>
          <p:nvPr/>
        </p:nvSpPr>
        <p:spPr>
          <a:xfrm>
            <a:off x="13063196" y="1894557"/>
            <a:ext cx="250165" cy="118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350" dirty="0">
                <a:solidFill>
                  <a:schemeClr val="tx1"/>
                </a:solidFill>
              </a:rPr>
              <a:t>출력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B38CBA-E6C5-CC9B-87C8-D872B9361D2F}"/>
              </a:ext>
            </a:extLst>
          </p:cNvPr>
          <p:cNvGrpSpPr/>
          <p:nvPr/>
        </p:nvGrpSpPr>
        <p:grpSpPr>
          <a:xfrm>
            <a:off x="12724461" y="1775891"/>
            <a:ext cx="250165" cy="327184"/>
            <a:chOff x="1722708" y="1898808"/>
            <a:chExt cx="250165" cy="327184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32299A0-4F6A-3B9B-8F6F-926C63C00150}"/>
                </a:ext>
              </a:extLst>
            </p:cNvPr>
            <p:cNvGrpSpPr/>
            <p:nvPr/>
          </p:nvGrpSpPr>
          <p:grpSpPr>
            <a:xfrm>
              <a:off x="1729859" y="1907479"/>
              <a:ext cx="116760" cy="318513"/>
              <a:chOff x="10528413" y="2504757"/>
              <a:chExt cx="116760" cy="318513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6B136AB1-A7CC-A041-D9FE-358F7702E0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7864" y="2504757"/>
                <a:ext cx="0" cy="1185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1CAC4E32-DB8F-3085-7483-CFD853EDC18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587757" y="2580214"/>
                <a:ext cx="0" cy="861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71696D8D-1D4F-D56F-21EC-00471A617D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7864" y="2654300"/>
                <a:ext cx="0" cy="1689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원호 20">
                <a:extLst>
                  <a:ext uri="{FF2B5EF4-FFF2-40B4-BE49-F238E27FC236}">
                    <a16:creationId xmlns:a16="http://schemas.microsoft.com/office/drawing/2014/main" id="{2C62951C-F831-5376-A59F-6ECA96AB8722}"/>
                  </a:ext>
                </a:extLst>
              </p:cNvPr>
              <p:cNvSpPr/>
              <p:nvPr/>
            </p:nvSpPr>
            <p:spPr>
              <a:xfrm rot="19146182">
                <a:off x="10528413" y="2652197"/>
                <a:ext cx="116760" cy="110967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9007F95-D1C3-8A55-5097-F2D71EEB45C1}"/>
                </a:ext>
              </a:extLst>
            </p:cNvPr>
            <p:cNvSpPr/>
            <p:nvPr/>
          </p:nvSpPr>
          <p:spPr>
            <a:xfrm>
              <a:off x="1722708" y="1898808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+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20D3AF-3733-4ED4-CA9A-4407BF70D07B}"/>
              </a:ext>
            </a:extLst>
          </p:cNvPr>
          <p:cNvSpPr/>
          <p:nvPr/>
        </p:nvSpPr>
        <p:spPr>
          <a:xfrm>
            <a:off x="13011203" y="1740788"/>
            <a:ext cx="250165" cy="118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50" dirty="0">
                <a:solidFill>
                  <a:schemeClr val="tx1"/>
                </a:solidFill>
              </a:rPr>
              <a:t>MOSFET</a:t>
            </a:r>
          </a:p>
          <a:p>
            <a:pPr algn="ctr"/>
            <a:r>
              <a:rPr lang="ko-KR" altLang="en-US" sz="350" dirty="0">
                <a:solidFill>
                  <a:schemeClr val="tx1"/>
                </a:solidFill>
              </a:rPr>
              <a:t>스위치</a:t>
            </a: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6F55843-90EF-91E4-CA04-F7066A05BBD4}"/>
              </a:ext>
            </a:extLst>
          </p:cNvPr>
          <p:cNvGrpSpPr/>
          <p:nvPr/>
        </p:nvGrpSpPr>
        <p:grpSpPr>
          <a:xfrm>
            <a:off x="12959676" y="2103075"/>
            <a:ext cx="302913" cy="302913"/>
            <a:chOff x="1378904" y="3499687"/>
            <a:chExt cx="302913" cy="302913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6A3B78AB-7CFF-7246-3337-BAA9143D609E}"/>
                </a:ext>
              </a:extLst>
            </p:cNvPr>
            <p:cNvGrpSpPr/>
            <p:nvPr/>
          </p:nvGrpSpPr>
          <p:grpSpPr>
            <a:xfrm>
              <a:off x="1436080" y="3537606"/>
              <a:ext cx="239941" cy="232305"/>
              <a:chOff x="460150" y="3633065"/>
              <a:chExt cx="239941" cy="232305"/>
            </a:xfrm>
          </p:grpSpPr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17F9E682-3EB4-AE79-DBA1-CF87ED60A18A}"/>
                  </a:ext>
                </a:extLst>
              </p:cNvPr>
              <p:cNvGrpSpPr/>
              <p:nvPr/>
            </p:nvGrpSpPr>
            <p:grpSpPr>
              <a:xfrm>
                <a:off x="460150" y="3633065"/>
                <a:ext cx="146106" cy="232305"/>
                <a:chOff x="464744" y="3509433"/>
                <a:chExt cx="146106" cy="232305"/>
              </a:xfrm>
            </p:grpSpPr>
            <p:cxnSp>
              <p:nvCxnSpPr>
                <p:cNvPr id="111" name="직선 연결선 110">
                  <a:extLst>
                    <a:ext uri="{FF2B5EF4-FFF2-40B4-BE49-F238E27FC236}">
                      <a16:creationId xmlns:a16="http://schemas.microsoft.com/office/drawing/2014/main" id="{9CF68EBD-B7C3-282B-BDC8-3DA2E76A26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850" y="3509433"/>
                  <a:ext cx="0" cy="23230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연결선 111">
                  <a:extLst>
                    <a:ext uri="{FF2B5EF4-FFF2-40B4-BE49-F238E27FC236}">
                      <a16:creationId xmlns:a16="http://schemas.microsoft.com/office/drawing/2014/main" id="{89669ED2-C9AC-6142-B994-18A95C1AC0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4744" y="3661570"/>
                  <a:ext cx="146106" cy="801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연결선 112">
                  <a:extLst>
                    <a:ext uri="{FF2B5EF4-FFF2-40B4-BE49-F238E27FC236}">
                      <a16:creationId xmlns:a16="http://schemas.microsoft.com/office/drawing/2014/main" id="{7D56BAAB-6F68-7305-D301-713BDD2E88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64744" y="3509433"/>
                  <a:ext cx="146106" cy="801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1D0F5DF7-EE7A-6401-8948-E673C3DC81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256" y="3749217"/>
                <a:ext cx="9383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94A455AA-B9D6-0BF2-5E95-274267A17436}"/>
                </a:ext>
              </a:extLst>
            </p:cNvPr>
            <p:cNvSpPr/>
            <p:nvPr/>
          </p:nvSpPr>
          <p:spPr>
            <a:xfrm>
              <a:off x="1378904" y="3499687"/>
              <a:ext cx="302913" cy="302913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E06CBFC7-217F-0F39-FEF0-B7DC13375551}"/>
              </a:ext>
            </a:extLst>
          </p:cNvPr>
          <p:cNvGrpSpPr/>
          <p:nvPr/>
        </p:nvGrpSpPr>
        <p:grpSpPr>
          <a:xfrm>
            <a:off x="13416719" y="2207445"/>
            <a:ext cx="302913" cy="302913"/>
            <a:chOff x="1750784" y="3601816"/>
            <a:chExt cx="302913" cy="302913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FA23DEAA-FF0D-D328-7201-C9EE1AC92F90}"/>
                </a:ext>
              </a:extLst>
            </p:cNvPr>
            <p:cNvGrpSpPr/>
            <p:nvPr/>
          </p:nvGrpSpPr>
          <p:grpSpPr>
            <a:xfrm rot="5400000" flipV="1">
              <a:off x="1783911" y="3658041"/>
              <a:ext cx="239941" cy="232305"/>
              <a:chOff x="445750" y="3290358"/>
              <a:chExt cx="239941" cy="232305"/>
            </a:xfrm>
          </p:grpSpPr>
          <p:grpSp>
            <p:nvGrpSpPr>
              <p:cNvPr id="117" name="그룹 116">
                <a:extLst>
                  <a:ext uri="{FF2B5EF4-FFF2-40B4-BE49-F238E27FC236}">
                    <a16:creationId xmlns:a16="http://schemas.microsoft.com/office/drawing/2014/main" id="{35779165-06F5-C755-11D1-D14D96F1ECB2}"/>
                  </a:ext>
                </a:extLst>
              </p:cNvPr>
              <p:cNvGrpSpPr/>
              <p:nvPr/>
            </p:nvGrpSpPr>
            <p:grpSpPr>
              <a:xfrm>
                <a:off x="445750" y="3290358"/>
                <a:ext cx="146106" cy="232305"/>
                <a:chOff x="464744" y="3509433"/>
                <a:chExt cx="146106" cy="232305"/>
              </a:xfrm>
            </p:grpSpPr>
            <p:cxnSp>
              <p:nvCxnSpPr>
                <p:cNvPr id="119" name="직선 연결선 118">
                  <a:extLst>
                    <a:ext uri="{FF2B5EF4-FFF2-40B4-BE49-F238E27FC236}">
                      <a16:creationId xmlns:a16="http://schemas.microsoft.com/office/drawing/2014/main" id="{06AFCD0B-F6EE-E5DA-F28B-5F912B6372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850" y="3509433"/>
                  <a:ext cx="0" cy="23230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직선 연결선 119">
                  <a:extLst>
                    <a:ext uri="{FF2B5EF4-FFF2-40B4-BE49-F238E27FC236}">
                      <a16:creationId xmlns:a16="http://schemas.microsoft.com/office/drawing/2014/main" id="{B7F39C63-6BEC-6BC4-0784-816DB347E6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4744" y="3661570"/>
                  <a:ext cx="146106" cy="801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직선 연결선 120">
                  <a:extLst>
                    <a:ext uri="{FF2B5EF4-FFF2-40B4-BE49-F238E27FC236}">
                      <a16:creationId xmlns:a16="http://schemas.microsoft.com/office/drawing/2014/main" id="{15AC3C82-A26D-279F-6BC5-1C580D004B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64744" y="3509433"/>
                  <a:ext cx="146106" cy="801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4111E881-4540-0878-86EA-75803B5B65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856" y="3406510"/>
                <a:ext cx="9383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781F4721-728B-ED5F-C4C4-6A35466B1A3A}"/>
                </a:ext>
              </a:extLst>
            </p:cNvPr>
            <p:cNvSpPr/>
            <p:nvPr/>
          </p:nvSpPr>
          <p:spPr>
            <a:xfrm>
              <a:off x="1750784" y="3601816"/>
              <a:ext cx="302913" cy="302913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ACF87EE-1487-AFBF-CE51-36762E19F11C}"/>
              </a:ext>
            </a:extLst>
          </p:cNvPr>
          <p:cNvSpPr/>
          <p:nvPr/>
        </p:nvSpPr>
        <p:spPr>
          <a:xfrm>
            <a:off x="10845800" y="1142707"/>
            <a:ext cx="980587" cy="1150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14F721A-CCB1-C3BD-C805-68538032AB7A}"/>
              </a:ext>
            </a:extLst>
          </p:cNvPr>
          <p:cNvSpPr/>
          <p:nvPr/>
        </p:nvSpPr>
        <p:spPr>
          <a:xfrm>
            <a:off x="10845799" y="965058"/>
            <a:ext cx="980587" cy="17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기호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069EE7B-635F-93CE-1695-58D6FA7B6949}"/>
              </a:ext>
            </a:extLst>
          </p:cNvPr>
          <p:cNvGrpSpPr/>
          <p:nvPr/>
        </p:nvGrpSpPr>
        <p:grpSpPr>
          <a:xfrm>
            <a:off x="11312552" y="1776418"/>
            <a:ext cx="282477" cy="395188"/>
            <a:chOff x="11350805" y="1859341"/>
            <a:chExt cx="282477" cy="395188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D08C507-C73C-FE66-C20C-11CC71F2C425}"/>
                </a:ext>
              </a:extLst>
            </p:cNvPr>
            <p:cNvGrpSpPr/>
            <p:nvPr/>
          </p:nvGrpSpPr>
          <p:grpSpPr>
            <a:xfrm rot="5400000">
              <a:off x="11345943" y="1967189"/>
              <a:ext cx="395188" cy="179491"/>
              <a:chOff x="1731510" y="1905990"/>
              <a:chExt cx="225134" cy="102254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DFAFBF9E-0961-2D91-1D88-C0D8D5138B95}"/>
                  </a:ext>
                </a:extLst>
              </p:cNvPr>
              <p:cNvGrpSpPr/>
              <p:nvPr/>
            </p:nvGrpSpPr>
            <p:grpSpPr>
              <a:xfrm rot="5400000">
                <a:off x="1797577" y="1914781"/>
                <a:ext cx="102254" cy="84672"/>
                <a:chOff x="9510300" y="2270797"/>
                <a:chExt cx="102254" cy="84672"/>
              </a:xfrm>
            </p:grpSpPr>
            <p:sp>
              <p:nvSpPr>
                <p:cNvPr id="62" name="이등변 삼각형 61">
                  <a:extLst>
                    <a:ext uri="{FF2B5EF4-FFF2-40B4-BE49-F238E27FC236}">
                      <a16:creationId xmlns:a16="http://schemas.microsoft.com/office/drawing/2014/main" id="{8CAFCB82-F9EA-A69F-AEED-F8F37BF49910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87F5C2CB-AF05-8839-8DE4-FAF3E7E116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9561427" y="2219670"/>
                  <a:ext cx="0" cy="1022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A66A4991-6032-2C28-313B-146F6877269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25316" y="1929555"/>
                <a:ext cx="0" cy="626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286EC6DD-F184-5FC5-DA29-62AE7897A12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768939" y="1923454"/>
                <a:ext cx="0" cy="7485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BDAB2B8-AB8A-C267-26FF-311965E52A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50805" y="1894448"/>
              <a:ext cx="963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E164588-1F38-C8D2-D7E1-A6910CA5EA59}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 flipH="1" flipV="1">
              <a:off x="11448485" y="1894447"/>
              <a:ext cx="88441" cy="962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5B33931-200D-1586-CB4A-1023B6BD65FA}"/>
              </a:ext>
            </a:extLst>
          </p:cNvPr>
          <p:cNvSpPr/>
          <p:nvPr/>
        </p:nvSpPr>
        <p:spPr>
          <a:xfrm>
            <a:off x="11212318" y="1750851"/>
            <a:ext cx="114483" cy="118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906E1E98-FDF5-9A7F-D64B-1D4415120531}"/>
              </a:ext>
            </a:extLst>
          </p:cNvPr>
          <p:cNvGrpSpPr/>
          <p:nvPr/>
        </p:nvGrpSpPr>
        <p:grpSpPr>
          <a:xfrm>
            <a:off x="11163847" y="1161155"/>
            <a:ext cx="556208" cy="603515"/>
            <a:chOff x="11163847" y="1161155"/>
            <a:chExt cx="556208" cy="60351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F02A34F-3334-4718-3C26-1CD52BBB77D8}"/>
                </a:ext>
              </a:extLst>
            </p:cNvPr>
            <p:cNvGrpSpPr/>
            <p:nvPr/>
          </p:nvGrpSpPr>
          <p:grpSpPr>
            <a:xfrm>
              <a:off x="11323562" y="1243654"/>
              <a:ext cx="302913" cy="302913"/>
              <a:chOff x="1378904" y="3499687"/>
              <a:chExt cx="302913" cy="302913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77BBB2AA-9355-D984-8B57-E5243E599C40}"/>
                  </a:ext>
                </a:extLst>
              </p:cNvPr>
              <p:cNvGrpSpPr/>
              <p:nvPr/>
            </p:nvGrpSpPr>
            <p:grpSpPr>
              <a:xfrm>
                <a:off x="1436080" y="3537606"/>
                <a:ext cx="201662" cy="232305"/>
                <a:chOff x="460150" y="3633065"/>
                <a:chExt cx="201662" cy="232305"/>
              </a:xfrm>
            </p:grpSpPr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CD381E24-B062-BD05-3139-A9301EDAC644}"/>
                    </a:ext>
                  </a:extLst>
                </p:cNvPr>
                <p:cNvGrpSpPr/>
                <p:nvPr/>
              </p:nvGrpSpPr>
              <p:grpSpPr>
                <a:xfrm>
                  <a:off x="460150" y="3633065"/>
                  <a:ext cx="146106" cy="232305"/>
                  <a:chOff x="464744" y="3509433"/>
                  <a:chExt cx="146106" cy="232305"/>
                </a:xfrm>
              </p:grpSpPr>
              <p:cxnSp>
                <p:nvCxnSpPr>
                  <p:cNvPr id="43" name="직선 연결선 42">
                    <a:extLst>
                      <a:ext uri="{FF2B5EF4-FFF2-40B4-BE49-F238E27FC236}">
                        <a16:creationId xmlns:a16="http://schemas.microsoft.com/office/drawing/2014/main" id="{08F42F7F-B1CF-84DC-ECF9-DF70EA6B8F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0850" y="3509433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직선 연결선 45">
                    <a:extLst>
                      <a:ext uri="{FF2B5EF4-FFF2-40B4-BE49-F238E27FC236}">
                        <a16:creationId xmlns:a16="http://schemas.microsoft.com/office/drawing/2014/main" id="{4CF8823F-3153-6FA2-2994-AE64DBC55C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4744" y="3509433"/>
                    <a:ext cx="146106" cy="801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92D26C29-2B54-02F9-8542-357E85771F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256" y="3695242"/>
                  <a:ext cx="555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8CBFB47A-EBAD-FE98-FEE1-C23C6A30B1FA}"/>
                  </a:ext>
                </a:extLst>
              </p:cNvPr>
              <p:cNvSpPr/>
              <p:nvPr/>
            </p:nvSpPr>
            <p:spPr>
              <a:xfrm>
                <a:off x="1378904" y="3499687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C14978D-73AD-6052-F571-64ADCA7AFE5F}"/>
                </a:ext>
              </a:extLst>
            </p:cNvPr>
            <p:cNvCxnSpPr>
              <a:cxnSpLocks/>
            </p:cNvCxnSpPr>
            <p:nvPr/>
          </p:nvCxnSpPr>
          <p:spPr>
            <a:xfrm>
              <a:off x="11276644" y="1281573"/>
              <a:ext cx="938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771F503-3FFB-672E-DAAB-7215FCB0F510}"/>
                </a:ext>
              </a:extLst>
            </p:cNvPr>
            <p:cNvCxnSpPr>
              <a:cxnSpLocks/>
            </p:cNvCxnSpPr>
            <p:nvPr/>
          </p:nvCxnSpPr>
          <p:spPr>
            <a:xfrm>
              <a:off x="11526844" y="1461678"/>
              <a:ext cx="5555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941A0EF0-61BB-A48C-93D2-3F4BB43CFDBF}"/>
                </a:ext>
              </a:extLst>
            </p:cNvPr>
            <p:cNvCxnSpPr>
              <a:cxnSpLocks/>
            </p:cNvCxnSpPr>
            <p:nvPr/>
          </p:nvCxnSpPr>
          <p:spPr>
            <a:xfrm>
              <a:off x="11582400" y="1455329"/>
              <a:ext cx="0" cy="1378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A0FD60E6-3CF7-320C-3614-FC6A2B6764B1}"/>
                </a:ext>
              </a:extLst>
            </p:cNvPr>
            <p:cNvCxnSpPr>
              <a:cxnSpLocks/>
            </p:cNvCxnSpPr>
            <p:nvPr/>
          </p:nvCxnSpPr>
          <p:spPr>
            <a:xfrm>
              <a:off x="11582400" y="1211313"/>
              <a:ext cx="0" cy="1378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66DF785-F699-C685-BFFD-FDC26A8A5B81}"/>
                </a:ext>
              </a:extLst>
            </p:cNvPr>
            <p:cNvSpPr/>
            <p:nvPr/>
          </p:nvSpPr>
          <p:spPr>
            <a:xfrm>
              <a:off x="11163847" y="1220946"/>
              <a:ext cx="114483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670173A-8187-5644-14EE-EBF7DE476C24}"/>
                </a:ext>
              </a:extLst>
            </p:cNvPr>
            <p:cNvSpPr/>
            <p:nvPr/>
          </p:nvSpPr>
          <p:spPr>
            <a:xfrm>
              <a:off x="11605572" y="1532458"/>
              <a:ext cx="114483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B1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44283AC-9B59-95FB-7F7C-64CE25239706}"/>
                </a:ext>
              </a:extLst>
            </p:cNvPr>
            <p:cNvSpPr/>
            <p:nvPr/>
          </p:nvSpPr>
          <p:spPr>
            <a:xfrm>
              <a:off x="11600679" y="1161155"/>
              <a:ext cx="114483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B2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B842553-A8CB-58FF-A374-DC30430998A5}"/>
                </a:ext>
              </a:extLst>
            </p:cNvPr>
            <p:cNvSpPr/>
            <p:nvPr/>
          </p:nvSpPr>
          <p:spPr>
            <a:xfrm>
              <a:off x="11360502" y="1658393"/>
              <a:ext cx="302311" cy="1062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Anode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53E9F94-F2FA-B792-9260-6612E2836247}"/>
              </a:ext>
            </a:extLst>
          </p:cNvPr>
          <p:cNvSpPr/>
          <p:nvPr/>
        </p:nvSpPr>
        <p:spPr>
          <a:xfrm>
            <a:off x="11282314" y="2171732"/>
            <a:ext cx="402070" cy="109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Cathode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E96527D-D0A1-26F1-99A1-B9514469734C}"/>
              </a:ext>
            </a:extLst>
          </p:cNvPr>
          <p:cNvSpPr/>
          <p:nvPr/>
        </p:nvSpPr>
        <p:spPr>
          <a:xfrm>
            <a:off x="10909141" y="1937775"/>
            <a:ext cx="302311" cy="106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PUT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D5EA682-2FDB-1592-1485-BBABE24C1682}"/>
              </a:ext>
            </a:extLst>
          </p:cNvPr>
          <p:cNvSpPr/>
          <p:nvPr/>
        </p:nvSpPr>
        <p:spPr>
          <a:xfrm>
            <a:off x="10909141" y="1361767"/>
            <a:ext cx="302311" cy="106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UJT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28A2B9B5-A695-80E2-ADFE-36C2C5082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103498"/>
              </p:ext>
            </p:extLst>
          </p:nvPr>
        </p:nvGraphicFramePr>
        <p:xfrm>
          <a:off x="7876991" y="1119638"/>
          <a:ext cx="1518108" cy="945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18">
                  <a:extLst>
                    <a:ext uri="{9D8B030D-6E8A-4147-A177-3AD203B41FA5}">
                      <a16:colId xmlns:a16="http://schemas.microsoft.com/office/drawing/2014/main" val="4131607944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414562496"/>
                    </a:ext>
                  </a:extLst>
                </a:gridCol>
                <a:gridCol w="506036">
                  <a:extLst>
                    <a:ext uri="{9D8B030D-6E8A-4147-A177-3AD203B41FA5}">
                      <a16:colId xmlns:a16="http://schemas.microsoft.com/office/drawing/2014/main" val="2851820649"/>
                    </a:ext>
                  </a:extLst>
                </a:gridCol>
                <a:gridCol w="506036">
                  <a:extLst>
                    <a:ext uri="{9D8B030D-6E8A-4147-A177-3AD203B41FA5}">
                      <a16:colId xmlns:a16="http://schemas.microsoft.com/office/drawing/2014/main" val="2461730691"/>
                    </a:ext>
                  </a:extLst>
                </a:gridCol>
              </a:tblGrid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404248"/>
                  </a:ext>
                </a:extLst>
              </a:tr>
              <a:tr h="189099">
                <a:tc row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626375"/>
                  </a:ext>
                </a:extLst>
              </a:tr>
              <a:tr h="189099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3370"/>
                  </a:ext>
                </a:extLst>
              </a:tr>
              <a:tr h="189099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10088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562669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6E2C55B0-0412-1B8C-F668-8140FC2880AA}"/>
              </a:ext>
            </a:extLst>
          </p:cNvPr>
          <p:cNvSpPr txBox="1"/>
          <p:nvPr/>
        </p:nvSpPr>
        <p:spPr>
          <a:xfrm>
            <a:off x="8136549" y="2080479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/>
              <a:t>이미터</a:t>
            </a:r>
            <a:r>
              <a:rPr lang="ko-KR" altLang="en-US" sz="1000" b="1" dirty="0"/>
              <a:t> 전류</a:t>
            </a:r>
            <a:r>
              <a:rPr lang="en-US" altLang="ko-KR" sz="1000" b="1" dirty="0">
                <a:sym typeface="Wingdings" panose="05000000000000000000" pitchFamily="2" charset="2"/>
              </a:rPr>
              <a:t></a:t>
            </a:r>
            <a:endParaRPr lang="ko-KR" altLang="en-US" sz="10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2CC606A-BAA9-E663-AD1F-5CDFEF5662FD}"/>
              </a:ext>
            </a:extLst>
          </p:cNvPr>
          <p:cNvSpPr txBox="1"/>
          <p:nvPr/>
        </p:nvSpPr>
        <p:spPr>
          <a:xfrm rot="16200000">
            <a:off x="7209734" y="1457873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/>
              <a:t>이미터</a:t>
            </a:r>
            <a:r>
              <a:rPr lang="ko-KR" altLang="en-US" sz="1000" b="1" dirty="0"/>
              <a:t> 전압</a:t>
            </a:r>
            <a:r>
              <a:rPr lang="en-US" altLang="ko-KR" sz="1000" b="1" dirty="0">
                <a:sym typeface="Wingdings" panose="05000000000000000000" pitchFamily="2" charset="2"/>
              </a:rPr>
              <a:t></a:t>
            </a:r>
            <a:endParaRPr lang="ko-KR" altLang="en-US" sz="1000" b="1" dirty="0"/>
          </a:p>
        </p:txBody>
      </p: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6DE6FC71-AEE1-7967-ADF0-3553A05F2BA9}"/>
              </a:ext>
            </a:extLst>
          </p:cNvPr>
          <p:cNvSpPr/>
          <p:nvPr/>
        </p:nvSpPr>
        <p:spPr>
          <a:xfrm>
            <a:off x="7877405" y="1210026"/>
            <a:ext cx="1517650" cy="863602"/>
          </a:xfrm>
          <a:custGeom>
            <a:avLst/>
            <a:gdLst>
              <a:gd name="connsiteX0" fmla="*/ 0 w 1517650"/>
              <a:gd name="connsiteY0" fmla="*/ 864885 h 864885"/>
              <a:gd name="connsiteX1" fmla="*/ 254000 w 1517650"/>
              <a:gd name="connsiteY1" fmla="*/ 1285 h 864885"/>
              <a:gd name="connsiteX2" fmla="*/ 1009650 w 1517650"/>
              <a:gd name="connsiteY2" fmla="*/ 668035 h 864885"/>
              <a:gd name="connsiteX3" fmla="*/ 1517650 w 1517650"/>
              <a:gd name="connsiteY3" fmla="*/ 566435 h 864885"/>
              <a:gd name="connsiteX0" fmla="*/ 0 w 1517650"/>
              <a:gd name="connsiteY0" fmla="*/ 863602 h 863602"/>
              <a:gd name="connsiteX1" fmla="*/ 254000 w 1517650"/>
              <a:gd name="connsiteY1" fmla="*/ 2 h 863602"/>
              <a:gd name="connsiteX2" fmla="*/ 1009650 w 1517650"/>
              <a:gd name="connsiteY2" fmla="*/ 666752 h 863602"/>
              <a:gd name="connsiteX3" fmla="*/ 1517650 w 1517650"/>
              <a:gd name="connsiteY3" fmla="*/ 565152 h 863602"/>
              <a:gd name="connsiteX0" fmla="*/ 0 w 1517650"/>
              <a:gd name="connsiteY0" fmla="*/ 863602 h 863602"/>
              <a:gd name="connsiteX1" fmla="*/ 254000 w 1517650"/>
              <a:gd name="connsiteY1" fmla="*/ 2 h 863602"/>
              <a:gd name="connsiteX2" fmla="*/ 1009650 w 1517650"/>
              <a:gd name="connsiteY2" fmla="*/ 666752 h 863602"/>
              <a:gd name="connsiteX3" fmla="*/ 1517650 w 1517650"/>
              <a:gd name="connsiteY3" fmla="*/ 565152 h 863602"/>
              <a:gd name="connsiteX0" fmla="*/ 0 w 1517650"/>
              <a:gd name="connsiteY0" fmla="*/ 863602 h 863602"/>
              <a:gd name="connsiteX1" fmla="*/ 254000 w 1517650"/>
              <a:gd name="connsiteY1" fmla="*/ 2 h 863602"/>
              <a:gd name="connsiteX2" fmla="*/ 1009650 w 1517650"/>
              <a:gd name="connsiteY2" fmla="*/ 666752 h 863602"/>
              <a:gd name="connsiteX3" fmla="*/ 1517650 w 1517650"/>
              <a:gd name="connsiteY3" fmla="*/ 565152 h 86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7650" h="863602">
                <a:moveTo>
                  <a:pt x="0" y="863602"/>
                </a:moveTo>
                <a:cubicBezTo>
                  <a:pt x="42862" y="448206"/>
                  <a:pt x="60325" y="1060"/>
                  <a:pt x="254000" y="2"/>
                </a:cubicBezTo>
                <a:cubicBezTo>
                  <a:pt x="447675" y="-1056"/>
                  <a:pt x="284692" y="537635"/>
                  <a:pt x="1009650" y="666752"/>
                </a:cubicBezTo>
                <a:cubicBezTo>
                  <a:pt x="1236133" y="662519"/>
                  <a:pt x="1368954" y="663048"/>
                  <a:pt x="1517650" y="565152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DBD2F5B-BF50-81DF-9921-AE8488489EAF}"/>
              </a:ext>
            </a:extLst>
          </p:cNvPr>
          <p:cNvCxnSpPr/>
          <p:nvPr/>
        </p:nvCxnSpPr>
        <p:spPr>
          <a:xfrm>
            <a:off x="8136549" y="1549752"/>
            <a:ext cx="72510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6C0E280-608B-CA6C-C331-001E3331ABE4}"/>
              </a:ext>
            </a:extLst>
          </p:cNvPr>
          <p:cNvCxnSpPr/>
          <p:nvPr/>
        </p:nvCxnSpPr>
        <p:spPr>
          <a:xfrm>
            <a:off x="8883880" y="1381477"/>
            <a:ext cx="42545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E078F19-64A3-5E7C-88EB-39A5C28CEE77}"/>
              </a:ext>
            </a:extLst>
          </p:cNvPr>
          <p:cNvCxnSpPr>
            <a:cxnSpLocks/>
          </p:cNvCxnSpPr>
          <p:nvPr/>
        </p:nvCxnSpPr>
        <p:spPr>
          <a:xfrm flipH="1">
            <a:off x="9395055" y="1305277"/>
            <a:ext cx="1905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581DC7F-84BF-2481-5DEC-A60985FE4C42}"/>
              </a:ext>
            </a:extLst>
          </p:cNvPr>
          <p:cNvCxnSpPr>
            <a:cxnSpLocks/>
          </p:cNvCxnSpPr>
          <p:nvPr/>
        </p:nvCxnSpPr>
        <p:spPr>
          <a:xfrm flipH="1">
            <a:off x="9395055" y="1879952"/>
            <a:ext cx="1905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0521A389-AEFD-6D8B-E51E-6CCA133DE353}"/>
              </a:ext>
            </a:extLst>
          </p:cNvPr>
          <p:cNvSpPr txBox="1"/>
          <p:nvPr/>
        </p:nvSpPr>
        <p:spPr>
          <a:xfrm>
            <a:off x="9538293" y="1775891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계곡 전압</a:t>
            </a:r>
            <a:endParaRPr lang="en-US" altLang="ko-KR" sz="800" b="1" dirty="0"/>
          </a:p>
          <a:p>
            <a:r>
              <a:rPr lang="en-US" altLang="ko-KR" sz="800" b="1" dirty="0"/>
              <a:t>(Valley voltage)</a:t>
            </a:r>
            <a:endParaRPr lang="ko-KR" altLang="en-US" sz="8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1E1B394-B9E6-8F52-563A-B413DC949991}"/>
              </a:ext>
            </a:extLst>
          </p:cNvPr>
          <p:cNvSpPr txBox="1"/>
          <p:nvPr/>
        </p:nvSpPr>
        <p:spPr>
          <a:xfrm>
            <a:off x="9535358" y="1136000"/>
            <a:ext cx="1167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트리거 전압</a:t>
            </a:r>
            <a:endParaRPr lang="en-US" altLang="ko-KR" sz="800" b="1" dirty="0"/>
          </a:p>
          <a:p>
            <a:r>
              <a:rPr lang="en-US" altLang="ko-KR" sz="800" b="1" dirty="0"/>
              <a:t>(Triggering voltage)</a:t>
            </a:r>
            <a:endParaRPr lang="ko-KR" altLang="en-US" sz="8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B2EEBC-9175-5517-6137-4508089D5300}"/>
              </a:ext>
            </a:extLst>
          </p:cNvPr>
          <p:cNvSpPr txBox="1"/>
          <p:nvPr/>
        </p:nvSpPr>
        <p:spPr>
          <a:xfrm>
            <a:off x="8291518" y="1339115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음성 저항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E5EEEA-E9C8-2E5B-3C30-1AE283FA9CA0}"/>
              </a:ext>
            </a:extLst>
          </p:cNvPr>
          <p:cNvSpPr txBox="1"/>
          <p:nvPr/>
        </p:nvSpPr>
        <p:spPr>
          <a:xfrm>
            <a:off x="8843287" y="1395666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포화 영역</a:t>
            </a:r>
          </a:p>
        </p:txBody>
      </p:sp>
    </p:spTree>
    <p:extLst>
      <p:ext uri="{BB962C8B-B14F-4D97-AF65-F5344CB8AC3E}">
        <p14:creationId xmlns:p14="http://schemas.microsoft.com/office/powerpoint/2010/main" val="16399368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양극성 트랜지스터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(Bipolar Transistor)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65969"/>
              </p:ext>
            </p:extLst>
          </p:nvPr>
        </p:nvGraphicFramePr>
        <p:xfrm>
          <a:off x="90304" y="872351"/>
          <a:ext cx="12011392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양극성 트랜지스터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(Bipolar Transistor)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변동을 증폭하거나 전류를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스위칭하는데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사용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BJT(Bipolar Junction Transistor)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라고 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 증폭기라 알려짐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증폭 모드에서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BJT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오디오 신호를 증폭할 때 사용한 진공관을 대체할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 모드에서 릴레이와 용도가 비슷하나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OFF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상태에서 누설 전류가 흐름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NPN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PNP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구분 방법은 화살표가 베이스에서 나가는지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베이스로 들어오는지 차이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화살표는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이미터와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연결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PNP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Base Low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 때 동작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전자가 정공보다 기동성이 좋아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NPN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PNP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보다 빠르게 스위칭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작동원리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NPN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은 전류가 베이스로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흘러들어가지만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PNP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은 전류가 베이스에서 나와 전도도를 갖음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NPN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전위가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전위보다 커야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전류를 증폭하고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B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전위는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전위보다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0.6 V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이상 높아야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전류 증폭은 전류 이득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(Current gain)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베타값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(Beta value)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 증가분을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전류의 증가분으로 나눈 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β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I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/I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FE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(F: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순방향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공통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이미터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h: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하이브리드 소자로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β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온도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TR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걸리는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제조 과정 상 오차에 영향을 받음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B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 증폭할 수 없는 지점까지 증가하면 포화 상태가 되었다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내부 임피던스는 최솟값이고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전류는 많이 흐름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소신호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TR: 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전류가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0.5 A,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전력 소모가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 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정의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저전류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입력의 오디오 증폭과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저전류의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스위칭용으로 사용될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소스위칭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TR: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소신호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과 사양에서 일부 중복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응답속도가 빠르고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베타값이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낮고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전류의 허용오차에 더 제한을 둠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고주파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TR: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비디오 증폭과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발진기에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사용되고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크기가 작고 최대 주파수는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 GHz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파워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TR: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 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다룰 수 있는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정의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크기가 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오디오 앰프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출력단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 공급기 스위칭에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소형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보다 전류 이득이 낮음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사용법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V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CEO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사이의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(B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연결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V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CBO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사이의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연결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V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EBO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사이의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연결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CEsat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사이의 포화 전압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BEsat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사이의 포화 전압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I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CM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최대 피크 전압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I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BM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최대 피크 전압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P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TOT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실온에서 최대 전력 소비량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T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J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손상을 피하기 위한 최대 접합 온도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데이터시트에는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안전 작동 영역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(SOA, Safe Operating Area)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그래프를 다룸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C-E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전압전류 그래프에서 수평선은 최대 안전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수직선은 최대 안전 전압을 나타냄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대각선은 총 전력 제한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(Total power limit),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이차 항복 제한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(Second breakdown limit)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을 나타냄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이차 항복 제한은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까 내부적으로 국소 영역에 더 많은 전류가 흐르는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열점을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만들려는 경향을 말함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더 흐르면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열점은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더 뜨거워져 전도도가 좋아지나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실리콘이 녹으면서 회로 단락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FC323D75-BCCF-249D-0676-D1A8F009C1D3}"/>
              </a:ext>
            </a:extLst>
          </p:cNvPr>
          <p:cNvGrpSpPr/>
          <p:nvPr/>
        </p:nvGrpSpPr>
        <p:grpSpPr>
          <a:xfrm rot="16200000" flipH="1">
            <a:off x="13628657" y="1558058"/>
            <a:ext cx="71868" cy="381300"/>
            <a:chOff x="453865" y="2303972"/>
            <a:chExt cx="100745" cy="534509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495C7BA-3532-1C14-906F-84AE5F77BCC6}"/>
                </a:ext>
              </a:extLst>
            </p:cNvPr>
            <p:cNvCxnSpPr>
              <a:cxnSpLocks/>
            </p:cNvCxnSpPr>
            <p:nvPr/>
          </p:nvCxnSpPr>
          <p:spPr>
            <a:xfrm>
              <a:off x="506222" y="2303972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9021FA9-4349-E0D2-A850-F225DD04DBA5}"/>
                </a:ext>
              </a:extLst>
            </p:cNvPr>
            <p:cNvCxnSpPr>
              <a:cxnSpLocks/>
            </p:cNvCxnSpPr>
            <p:nvPr/>
          </p:nvCxnSpPr>
          <p:spPr>
            <a:xfrm>
              <a:off x="506222" y="2717646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F78F9E61-8466-CE8A-DCE0-9F9AD5557C9B}"/>
                </a:ext>
              </a:extLst>
            </p:cNvPr>
            <p:cNvSpPr/>
            <p:nvPr/>
          </p:nvSpPr>
          <p:spPr>
            <a:xfrm rot="16200000">
              <a:off x="460375" y="2420677"/>
              <a:ext cx="94869" cy="93601"/>
            </a:xfrm>
            <a:prstGeom prst="arc">
              <a:avLst>
                <a:gd name="adj1" fmla="val 8024716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C7CCCEE1-6ABB-5060-C4D3-4D1192EF53B8}"/>
                </a:ext>
              </a:extLst>
            </p:cNvPr>
            <p:cNvSpPr/>
            <p:nvPr/>
          </p:nvSpPr>
          <p:spPr>
            <a:xfrm rot="5400000" flipV="1">
              <a:off x="458787" y="2484891"/>
              <a:ext cx="94869" cy="93601"/>
            </a:xfrm>
            <a:prstGeom prst="arc">
              <a:avLst>
                <a:gd name="adj1" fmla="val 8024716"/>
                <a:gd name="adj2" fmla="val 245826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BD924C95-91FD-9383-0260-BF98D3C64394}"/>
                </a:ext>
              </a:extLst>
            </p:cNvPr>
            <p:cNvSpPr/>
            <p:nvPr/>
          </p:nvSpPr>
          <p:spPr>
            <a:xfrm rot="5400000" flipV="1">
              <a:off x="457199" y="2554149"/>
              <a:ext cx="94869" cy="93601"/>
            </a:xfrm>
            <a:prstGeom prst="arc">
              <a:avLst>
                <a:gd name="adj1" fmla="val 8024716"/>
                <a:gd name="adj2" fmla="val 245826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BB44DE35-5FF4-1F09-95EE-0AB677FCADF1}"/>
                </a:ext>
              </a:extLst>
            </p:cNvPr>
            <p:cNvSpPr/>
            <p:nvPr/>
          </p:nvSpPr>
          <p:spPr>
            <a:xfrm rot="5400000" flipV="1">
              <a:off x="453231" y="2623407"/>
              <a:ext cx="94869" cy="93601"/>
            </a:xfrm>
            <a:prstGeom prst="arc">
              <a:avLst>
                <a:gd name="adj1" fmla="val 8024716"/>
                <a:gd name="adj2" fmla="val 85377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12A2440B-67C9-39B8-476F-31DB8220876C}"/>
              </a:ext>
            </a:extLst>
          </p:cNvPr>
          <p:cNvSpPr/>
          <p:nvPr/>
        </p:nvSpPr>
        <p:spPr>
          <a:xfrm>
            <a:off x="13216737" y="1603371"/>
            <a:ext cx="28800" cy="2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6304F6-2F5E-D83F-89A8-D8FBD3AB7C0D}"/>
              </a:ext>
            </a:extLst>
          </p:cNvPr>
          <p:cNvSpPr/>
          <p:nvPr/>
        </p:nvSpPr>
        <p:spPr>
          <a:xfrm>
            <a:off x="12858803" y="1588388"/>
            <a:ext cx="250165" cy="118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50" dirty="0">
                <a:solidFill>
                  <a:schemeClr val="tx1"/>
                </a:solidFill>
              </a:rPr>
              <a:t>PWM</a:t>
            </a:r>
          </a:p>
          <a:p>
            <a:pPr algn="ctr"/>
            <a:r>
              <a:rPr lang="ko-KR" altLang="en-US" sz="350" dirty="0">
                <a:solidFill>
                  <a:schemeClr val="tx1"/>
                </a:solidFill>
              </a:rPr>
              <a:t>피드백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8A9BC6-A117-2517-0B3D-F1D5F58B3897}"/>
              </a:ext>
            </a:extLst>
          </p:cNvPr>
          <p:cNvSpPr/>
          <p:nvPr/>
        </p:nvSpPr>
        <p:spPr>
          <a:xfrm>
            <a:off x="13063196" y="1894557"/>
            <a:ext cx="250165" cy="118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350" dirty="0">
                <a:solidFill>
                  <a:schemeClr val="tx1"/>
                </a:solidFill>
              </a:rPr>
              <a:t>출력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B38CBA-E6C5-CC9B-87C8-D872B9361D2F}"/>
              </a:ext>
            </a:extLst>
          </p:cNvPr>
          <p:cNvGrpSpPr/>
          <p:nvPr/>
        </p:nvGrpSpPr>
        <p:grpSpPr>
          <a:xfrm>
            <a:off x="12724461" y="1775891"/>
            <a:ext cx="250165" cy="327184"/>
            <a:chOff x="1722708" y="1898808"/>
            <a:chExt cx="250165" cy="327184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32299A0-4F6A-3B9B-8F6F-926C63C00150}"/>
                </a:ext>
              </a:extLst>
            </p:cNvPr>
            <p:cNvGrpSpPr/>
            <p:nvPr/>
          </p:nvGrpSpPr>
          <p:grpSpPr>
            <a:xfrm>
              <a:off x="1729859" y="1907479"/>
              <a:ext cx="116760" cy="318513"/>
              <a:chOff x="10528413" y="2504757"/>
              <a:chExt cx="116760" cy="318513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6B136AB1-A7CC-A041-D9FE-358F7702E0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7864" y="2504757"/>
                <a:ext cx="0" cy="1185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1CAC4E32-DB8F-3085-7483-CFD853EDC18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587757" y="2580214"/>
                <a:ext cx="0" cy="861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71696D8D-1D4F-D56F-21EC-00471A617D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7864" y="2654300"/>
                <a:ext cx="0" cy="1689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원호 20">
                <a:extLst>
                  <a:ext uri="{FF2B5EF4-FFF2-40B4-BE49-F238E27FC236}">
                    <a16:creationId xmlns:a16="http://schemas.microsoft.com/office/drawing/2014/main" id="{2C62951C-F831-5376-A59F-6ECA96AB8722}"/>
                  </a:ext>
                </a:extLst>
              </p:cNvPr>
              <p:cNvSpPr/>
              <p:nvPr/>
            </p:nvSpPr>
            <p:spPr>
              <a:xfrm rot="19146182">
                <a:off x="10528413" y="2652197"/>
                <a:ext cx="116760" cy="110967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9007F95-D1C3-8A55-5097-F2D71EEB45C1}"/>
                </a:ext>
              </a:extLst>
            </p:cNvPr>
            <p:cNvSpPr/>
            <p:nvPr/>
          </p:nvSpPr>
          <p:spPr>
            <a:xfrm>
              <a:off x="1722708" y="1898808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+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20D3AF-3733-4ED4-CA9A-4407BF70D07B}"/>
              </a:ext>
            </a:extLst>
          </p:cNvPr>
          <p:cNvSpPr/>
          <p:nvPr/>
        </p:nvSpPr>
        <p:spPr>
          <a:xfrm>
            <a:off x="13011203" y="1740788"/>
            <a:ext cx="250165" cy="118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50" dirty="0">
                <a:solidFill>
                  <a:schemeClr val="tx1"/>
                </a:solidFill>
              </a:rPr>
              <a:t>MOSFET</a:t>
            </a:r>
          </a:p>
          <a:p>
            <a:pPr algn="ctr"/>
            <a:r>
              <a:rPr lang="ko-KR" altLang="en-US" sz="350" dirty="0">
                <a:solidFill>
                  <a:schemeClr val="tx1"/>
                </a:solidFill>
              </a:rPr>
              <a:t>스위치</a:t>
            </a: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6F55843-90EF-91E4-CA04-F7066A05BBD4}"/>
              </a:ext>
            </a:extLst>
          </p:cNvPr>
          <p:cNvGrpSpPr/>
          <p:nvPr/>
        </p:nvGrpSpPr>
        <p:grpSpPr>
          <a:xfrm>
            <a:off x="12959676" y="2103075"/>
            <a:ext cx="302913" cy="302913"/>
            <a:chOff x="1378904" y="3499687"/>
            <a:chExt cx="302913" cy="302913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6A3B78AB-7CFF-7246-3337-BAA9143D609E}"/>
                </a:ext>
              </a:extLst>
            </p:cNvPr>
            <p:cNvGrpSpPr/>
            <p:nvPr/>
          </p:nvGrpSpPr>
          <p:grpSpPr>
            <a:xfrm>
              <a:off x="1436080" y="3537606"/>
              <a:ext cx="239941" cy="232305"/>
              <a:chOff x="460150" y="3633065"/>
              <a:chExt cx="239941" cy="232305"/>
            </a:xfrm>
          </p:grpSpPr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17F9E682-3EB4-AE79-DBA1-CF87ED60A18A}"/>
                  </a:ext>
                </a:extLst>
              </p:cNvPr>
              <p:cNvGrpSpPr/>
              <p:nvPr/>
            </p:nvGrpSpPr>
            <p:grpSpPr>
              <a:xfrm>
                <a:off x="460150" y="3633065"/>
                <a:ext cx="146106" cy="232305"/>
                <a:chOff x="464744" y="3509433"/>
                <a:chExt cx="146106" cy="232305"/>
              </a:xfrm>
            </p:grpSpPr>
            <p:cxnSp>
              <p:nvCxnSpPr>
                <p:cNvPr id="111" name="직선 연결선 110">
                  <a:extLst>
                    <a:ext uri="{FF2B5EF4-FFF2-40B4-BE49-F238E27FC236}">
                      <a16:creationId xmlns:a16="http://schemas.microsoft.com/office/drawing/2014/main" id="{9CF68EBD-B7C3-282B-BDC8-3DA2E76A26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850" y="3509433"/>
                  <a:ext cx="0" cy="23230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연결선 111">
                  <a:extLst>
                    <a:ext uri="{FF2B5EF4-FFF2-40B4-BE49-F238E27FC236}">
                      <a16:creationId xmlns:a16="http://schemas.microsoft.com/office/drawing/2014/main" id="{89669ED2-C9AC-6142-B994-18A95C1AC0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4744" y="3661570"/>
                  <a:ext cx="146106" cy="801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연결선 112">
                  <a:extLst>
                    <a:ext uri="{FF2B5EF4-FFF2-40B4-BE49-F238E27FC236}">
                      <a16:creationId xmlns:a16="http://schemas.microsoft.com/office/drawing/2014/main" id="{7D56BAAB-6F68-7305-D301-713BDD2E88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64744" y="3509433"/>
                  <a:ext cx="146106" cy="801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1D0F5DF7-EE7A-6401-8948-E673C3DC81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256" y="3749217"/>
                <a:ext cx="9383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94A455AA-B9D6-0BF2-5E95-274267A17436}"/>
                </a:ext>
              </a:extLst>
            </p:cNvPr>
            <p:cNvSpPr/>
            <p:nvPr/>
          </p:nvSpPr>
          <p:spPr>
            <a:xfrm>
              <a:off x="1378904" y="3499687"/>
              <a:ext cx="302913" cy="302913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E06CBFC7-217F-0F39-FEF0-B7DC13375551}"/>
              </a:ext>
            </a:extLst>
          </p:cNvPr>
          <p:cNvGrpSpPr/>
          <p:nvPr/>
        </p:nvGrpSpPr>
        <p:grpSpPr>
          <a:xfrm>
            <a:off x="13416719" y="2207445"/>
            <a:ext cx="302913" cy="302913"/>
            <a:chOff x="1750784" y="3601816"/>
            <a:chExt cx="302913" cy="302913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FA23DEAA-FF0D-D328-7201-C9EE1AC92F90}"/>
                </a:ext>
              </a:extLst>
            </p:cNvPr>
            <p:cNvGrpSpPr/>
            <p:nvPr/>
          </p:nvGrpSpPr>
          <p:grpSpPr>
            <a:xfrm rot="5400000" flipV="1">
              <a:off x="1783911" y="3658041"/>
              <a:ext cx="239941" cy="232305"/>
              <a:chOff x="445750" y="3290358"/>
              <a:chExt cx="239941" cy="232305"/>
            </a:xfrm>
          </p:grpSpPr>
          <p:grpSp>
            <p:nvGrpSpPr>
              <p:cNvPr id="117" name="그룹 116">
                <a:extLst>
                  <a:ext uri="{FF2B5EF4-FFF2-40B4-BE49-F238E27FC236}">
                    <a16:creationId xmlns:a16="http://schemas.microsoft.com/office/drawing/2014/main" id="{35779165-06F5-C755-11D1-D14D96F1ECB2}"/>
                  </a:ext>
                </a:extLst>
              </p:cNvPr>
              <p:cNvGrpSpPr/>
              <p:nvPr/>
            </p:nvGrpSpPr>
            <p:grpSpPr>
              <a:xfrm>
                <a:off x="445750" y="3290358"/>
                <a:ext cx="146106" cy="232305"/>
                <a:chOff x="464744" y="3509433"/>
                <a:chExt cx="146106" cy="232305"/>
              </a:xfrm>
            </p:grpSpPr>
            <p:cxnSp>
              <p:nvCxnSpPr>
                <p:cNvPr id="119" name="직선 연결선 118">
                  <a:extLst>
                    <a:ext uri="{FF2B5EF4-FFF2-40B4-BE49-F238E27FC236}">
                      <a16:creationId xmlns:a16="http://schemas.microsoft.com/office/drawing/2014/main" id="{06AFCD0B-F6EE-E5DA-F28B-5F912B6372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850" y="3509433"/>
                  <a:ext cx="0" cy="23230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직선 연결선 119">
                  <a:extLst>
                    <a:ext uri="{FF2B5EF4-FFF2-40B4-BE49-F238E27FC236}">
                      <a16:creationId xmlns:a16="http://schemas.microsoft.com/office/drawing/2014/main" id="{B7F39C63-6BEC-6BC4-0784-816DB347E6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4744" y="3661570"/>
                  <a:ext cx="146106" cy="801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직선 연결선 120">
                  <a:extLst>
                    <a:ext uri="{FF2B5EF4-FFF2-40B4-BE49-F238E27FC236}">
                      <a16:creationId xmlns:a16="http://schemas.microsoft.com/office/drawing/2014/main" id="{15AC3C82-A26D-279F-6BC5-1C580D004B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64744" y="3509433"/>
                  <a:ext cx="146106" cy="801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4111E881-4540-0878-86EA-75803B5B65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856" y="3406510"/>
                <a:ext cx="9383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781F4721-728B-ED5F-C4C4-6A35466B1A3A}"/>
                </a:ext>
              </a:extLst>
            </p:cNvPr>
            <p:cNvSpPr/>
            <p:nvPr/>
          </p:nvSpPr>
          <p:spPr>
            <a:xfrm>
              <a:off x="1750784" y="3601816"/>
              <a:ext cx="302913" cy="302913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5AB87608-0269-F83F-C3BC-3DE514BAEFE3}"/>
              </a:ext>
            </a:extLst>
          </p:cNvPr>
          <p:cNvGrpSpPr/>
          <p:nvPr/>
        </p:nvGrpSpPr>
        <p:grpSpPr>
          <a:xfrm>
            <a:off x="10985510" y="968134"/>
            <a:ext cx="987200" cy="1328073"/>
            <a:chOff x="218989" y="2332906"/>
            <a:chExt cx="987200" cy="1328073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218990" y="2510555"/>
              <a:ext cx="980587" cy="11504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218989" y="2332906"/>
              <a:ext cx="980587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D5EA682-2FDB-1592-1485-BBABE24C1682}"/>
                </a:ext>
              </a:extLst>
            </p:cNvPr>
            <p:cNvSpPr/>
            <p:nvPr/>
          </p:nvSpPr>
          <p:spPr>
            <a:xfrm>
              <a:off x="286075" y="2760204"/>
              <a:ext cx="302311" cy="1062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NPN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19915F0-C5EF-A61E-C5AE-05954ADE3ABD}"/>
                </a:ext>
              </a:extLst>
            </p:cNvPr>
            <p:cNvSpPr/>
            <p:nvPr/>
          </p:nvSpPr>
          <p:spPr>
            <a:xfrm>
              <a:off x="281226" y="3320636"/>
              <a:ext cx="302311" cy="1062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PNP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B0B5A4A-B9A8-E313-261E-C378A3A7F953}"/>
                </a:ext>
              </a:extLst>
            </p:cNvPr>
            <p:cNvGrpSpPr/>
            <p:nvPr/>
          </p:nvGrpSpPr>
          <p:grpSpPr>
            <a:xfrm>
              <a:off x="749743" y="2599688"/>
              <a:ext cx="375052" cy="423885"/>
              <a:chOff x="584642" y="2570052"/>
              <a:chExt cx="375052" cy="423885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69366777-1FAA-A4BA-7089-FD4841E801C7}"/>
                  </a:ext>
                </a:extLst>
              </p:cNvPr>
              <p:cNvGrpSpPr/>
              <p:nvPr/>
            </p:nvGrpSpPr>
            <p:grpSpPr>
              <a:xfrm rot="5400000">
                <a:off x="620711" y="2596181"/>
                <a:ext cx="302913" cy="375052"/>
                <a:chOff x="1750784" y="3601816"/>
                <a:chExt cx="302913" cy="375052"/>
              </a:xfrm>
            </p:grpSpPr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374E5D46-D6E8-F55A-0585-05D2C83F0DFB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1742560" y="3699393"/>
                  <a:ext cx="322644" cy="232305"/>
                  <a:chOff x="445750" y="3290358"/>
                  <a:chExt cx="322644" cy="232305"/>
                </a:xfrm>
              </p:grpSpPr>
              <p:grpSp>
                <p:nvGrpSpPr>
                  <p:cNvPr id="28" name="그룹 27">
                    <a:extLst>
                      <a:ext uri="{FF2B5EF4-FFF2-40B4-BE49-F238E27FC236}">
                        <a16:creationId xmlns:a16="http://schemas.microsoft.com/office/drawing/2014/main" id="{B13B1D89-241E-CB9F-2098-C3FDC40C13C8}"/>
                      </a:ext>
                    </a:extLst>
                  </p:cNvPr>
                  <p:cNvGrpSpPr/>
                  <p:nvPr/>
                </p:nvGrpSpPr>
                <p:grpSpPr>
                  <a:xfrm>
                    <a:off x="445750" y="3290358"/>
                    <a:ext cx="146106" cy="232305"/>
                    <a:chOff x="464744" y="3509433"/>
                    <a:chExt cx="146106" cy="232305"/>
                  </a:xfrm>
                </p:grpSpPr>
                <p:cxnSp>
                  <p:nvCxnSpPr>
                    <p:cNvPr id="30" name="직선 연결선 29">
                      <a:extLst>
                        <a:ext uri="{FF2B5EF4-FFF2-40B4-BE49-F238E27FC236}">
                          <a16:creationId xmlns:a16="http://schemas.microsoft.com/office/drawing/2014/main" id="{CDBFB9A6-89AB-6A2D-9537-00E97BF6E49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10850" y="3509433"/>
                      <a:ext cx="0" cy="23230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직선 연결선 30">
                      <a:extLst>
                        <a:ext uri="{FF2B5EF4-FFF2-40B4-BE49-F238E27FC236}">
                          <a16:creationId xmlns:a16="http://schemas.microsoft.com/office/drawing/2014/main" id="{ED509173-D7BB-5C2F-E151-639896A0026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64744" y="3661570"/>
                      <a:ext cx="146106" cy="8016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직선 연결선 31">
                      <a:extLst>
                        <a:ext uri="{FF2B5EF4-FFF2-40B4-BE49-F238E27FC236}">
                          <a16:creationId xmlns:a16="http://schemas.microsoft.com/office/drawing/2014/main" id="{E78BD729-6866-FFF0-7EF0-618E1A3083A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64744" y="3509433"/>
                      <a:ext cx="146106" cy="8016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9" name="직선 연결선 28">
                    <a:extLst>
                      <a:ext uri="{FF2B5EF4-FFF2-40B4-BE49-F238E27FC236}">
                        <a16:creationId xmlns:a16="http://schemas.microsoft.com/office/drawing/2014/main" id="{DAA040E9-CCA9-F5E1-BBE5-62906EA955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H="1" flipV="1">
                    <a:off x="591855" y="3406510"/>
                    <a:ext cx="176539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07CFC97B-E2F2-BCC4-1A38-71A94F4F086C}"/>
                    </a:ext>
                  </a:extLst>
                </p:cNvPr>
                <p:cNvSpPr/>
                <p:nvPr/>
              </p:nvSpPr>
              <p:spPr>
                <a:xfrm>
                  <a:off x="1750784" y="3601816"/>
                  <a:ext cx="302913" cy="302913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B4BDE3CF-2A9B-9E7F-B0FA-77217534B5B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60370" y="2616970"/>
                <a:ext cx="9383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199DB9E4-62A4-30FE-A2E1-4487D4F9491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61188" y="2947020"/>
                <a:ext cx="9383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EC426267-5BE4-4A0A-E70E-A4D6B3988E8E}"/>
                </a:ext>
              </a:extLst>
            </p:cNvPr>
            <p:cNvGrpSpPr/>
            <p:nvPr/>
          </p:nvGrpSpPr>
          <p:grpSpPr>
            <a:xfrm>
              <a:off x="756096" y="3164087"/>
              <a:ext cx="375051" cy="423885"/>
              <a:chOff x="584642" y="3085767"/>
              <a:chExt cx="375051" cy="423885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01D79C22-FD61-5711-2961-061F5BB339E5}"/>
                  </a:ext>
                </a:extLst>
              </p:cNvPr>
              <p:cNvGrpSpPr/>
              <p:nvPr/>
            </p:nvGrpSpPr>
            <p:grpSpPr>
              <a:xfrm rot="10800000">
                <a:off x="584642" y="3146614"/>
                <a:ext cx="375051" cy="302913"/>
                <a:chOff x="1378904" y="3499687"/>
                <a:chExt cx="375051" cy="302913"/>
              </a:xfrm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7B0204BE-ED4A-CFBF-50B4-E537DBC28584}"/>
                    </a:ext>
                  </a:extLst>
                </p:cNvPr>
                <p:cNvGrpSpPr/>
                <p:nvPr/>
              </p:nvGrpSpPr>
              <p:grpSpPr>
                <a:xfrm>
                  <a:off x="1436080" y="3537606"/>
                  <a:ext cx="317875" cy="232305"/>
                  <a:chOff x="460150" y="3633065"/>
                  <a:chExt cx="317875" cy="232305"/>
                </a:xfrm>
              </p:grpSpPr>
              <p:grpSp>
                <p:nvGrpSpPr>
                  <p:cNvPr id="37" name="그룹 36">
                    <a:extLst>
                      <a:ext uri="{FF2B5EF4-FFF2-40B4-BE49-F238E27FC236}">
                        <a16:creationId xmlns:a16="http://schemas.microsoft.com/office/drawing/2014/main" id="{4C24B67F-2B8A-D5A6-FA0C-42D0D978B8A9}"/>
                      </a:ext>
                    </a:extLst>
                  </p:cNvPr>
                  <p:cNvGrpSpPr/>
                  <p:nvPr/>
                </p:nvGrpSpPr>
                <p:grpSpPr>
                  <a:xfrm>
                    <a:off x="460150" y="3633065"/>
                    <a:ext cx="146106" cy="232305"/>
                    <a:chOff x="464744" y="3509433"/>
                    <a:chExt cx="146106" cy="232305"/>
                  </a:xfrm>
                </p:grpSpPr>
                <p:cxnSp>
                  <p:nvCxnSpPr>
                    <p:cNvPr id="39" name="직선 연결선 38">
                      <a:extLst>
                        <a:ext uri="{FF2B5EF4-FFF2-40B4-BE49-F238E27FC236}">
                          <a16:creationId xmlns:a16="http://schemas.microsoft.com/office/drawing/2014/main" id="{029686E0-FB48-D70A-A9BE-45B8D6B181C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10850" y="3509433"/>
                      <a:ext cx="0" cy="23230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직선 연결선 39">
                      <a:extLst>
                        <a:ext uri="{FF2B5EF4-FFF2-40B4-BE49-F238E27FC236}">
                          <a16:creationId xmlns:a16="http://schemas.microsoft.com/office/drawing/2014/main" id="{48F60174-C234-BCCB-6040-8231C8798A6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64744" y="3661570"/>
                      <a:ext cx="146106" cy="8016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직선 연결선 44">
                      <a:extLst>
                        <a:ext uri="{FF2B5EF4-FFF2-40B4-BE49-F238E27FC236}">
                          <a16:creationId xmlns:a16="http://schemas.microsoft.com/office/drawing/2014/main" id="{7A9C66AF-4DD8-CEED-C21D-BC94026E88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64744" y="3509433"/>
                      <a:ext cx="146106" cy="8016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triangl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8" name="직선 연결선 37">
                    <a:extLst>
                      <a:ext uri="{FF2B5EF4-FFF2-40B4-BE49-F238E27FC236}">
                        <a16:creationId xmlns:a16="http://schemas.microsoft.com/office/drawing/2014/main" id="{D7E337E7-F8AF-D8A5-9750-378378F1B4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H="1">
                    <a:off x="606255" y="3749217"/>
                    <a:ext cx="17177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FC2382B8-EADF-580A-664B-30AB72AC7DA4}"/>
                    </a:ext>
                  </a:extLst>
                </p:cNvPr>
                <p:cNvSpPr/>
                <p:nvPr/>
              </p:nvSpPr>
              <p:spPr>
                <a:xfrm>
                  <a:off x="1378904" y="3499687"/>
                  <a:ext cx="302913" cy="302913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37BFF892-5F14-13E2-E024-DE9BCC66FE0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55600" y="3132685"/>
                <a:ext cx="9383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467EBD8D-6599-1CB5-E945-112BC9CA44C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55600" y="3462735"/>
                <a:ext cx="9383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EB2FF81-7E61-C6CE-4C66-10C42D870154}"/>
                </a:ext>
              </a:extLst>
            </p:cNvPr>
            <p:cNvSpPr/>
            <p:nvPr/>
          </p:nvSpPr>
          <p:spPr>
            <a:xfrm>
              <a:off x="630092" y="2760204"/>
              <a:ext cx="150084" cy="1062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B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CE067025-B5E1-FFA8-4D6C-2A0752E8642F}"/>
                </a:ext>
              </a:extLst>
            </p:cNvPr>
            <p:cNvSpPr/>
            <p:nvPr/>
          </p:nvSpPr>
          <p:spPr>
            <a:xfrm>
              <a:off x="630092" y="3320636"/>
              <a:ext cx="150084" cy="1062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B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F468EFA-F391-8881-3E01-C5FFE2B802C9}"/>
                </a:ext>
              </a:extLst>
            </p:cNvPr>
            <p:cNvSpPr/>
            <p:nvPr/>
          </p:nvSpPr>
          <p:spPr>
            <a:xfrm>
              <a:off x="1056105" y="2538661"/>
              <a:ext cx="150084" cy="1062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44318C0-695C-7518-BAF3-9A89129BB530}"/>
                </a:ext>
              </a:extLst>
            </p:cNvPr>
            <p:cNvSpPr/>
            <p:nvPr/>
          </p:nvSpPr>
          <p:spPr>
            <a:xfrm>
              <a:off x="1056105" y="3123017"/>
              <a:ext cx="150084" cy="1062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E92D520-E462-66CD-F6CB-F752F90477A8}"/>
                </a:ext>
              </a:extLst>
            </p:cNvPr>
            <p:cNvSpPr/>
            <p:nvPr/>
          </p:nvSpPr>
          <p:spPr>
            <a:xfrm>
              <a:off x="1056105" y="2943057"/>
              <a:ext cx="150084" cy="1062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D4DE258-51A1-6FEB-E212-4D50F7FE076B}"/>
                </a:ext>
              </a:extLst>
            </p:cNvPr>
            <p:cNvSpPr/>
            <p:nvPr/>
          </p:nvSpPr>
          <p:spPr>
            <a:xfrm>
              <a:off x="1056105" y="3513799"/>
              <a:ext cx="150084" cy="1062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7362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양극성 트랜지스터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(Bipolar Transistor) (2)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557082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달링턴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증폭기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(Darlington pair)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은 전류 증폭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스위칭이 회로의 한 지점에서만 요구하는 상황일 때 유용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달링턴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증폭기의 전체 이득은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100K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누설 전류로 인한 트리거를 방지하기 위해 저항을 달아야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번째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번째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연결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증폭기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공통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컬렉터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구조는 전류 이득은 있지만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 이득은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입력단의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증폭기 회로에 유입되는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전류를 막음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분압기를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형성하는 저항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개는 증폭할 신호를 위아래로 나눠 전압의 중간값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정짓점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[Quiescent point],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동작점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[Operating point])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떨어뜨림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공통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이미터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구조는 전류 이득은 없지만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 이득은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 신호의 위상은 반전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 작업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B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1/5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 일반적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누설 전류로 인한 트리거 방지를 위한 저항은 활성 전류의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10%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이상을 우회하지 못하도록 선택해야 함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FC323D75-BCCF-249D-0676-D1A8F009C1D3}"/>
              </a:ext>
            </a:extLst>
          </p:cNvPr>
          <p:cNvGrpSpPr/>
          <p:nvPr/>
        </p:nvGrpSpPr>
        <p:grpSpPr>
          <a:xfrm rot="16200000" flipH="1">
            <a:off x="13628657" y="1558058"/>
            <a:ext cx="71868" cy="381300"/>
            <a:chOff x="453865" y="2303972"/>
            <a:chExt cx="100745" cy="534509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495C7BA-3532-1C14-906F-84AE5F77BCC6}"/>
                </a:ext>
              </a:extLst>
            </p:cNvPr>
            <p:cNvCxnSpPr>
              <a:cxnSpLocks/>
            </p:cNvCxnSpPr>
            <p:nvPr/>
          </p:nvCxnSpPr>
          <p:spPr>
            <a:xfrm>
              <a:off x="506222" y="2303972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9021FA9-4349-E0D2-A850-F225DD04DBA5}"/>
                </a:ext>
              </a:extLst>
            </p:cNvPr>
            <p:cNvCxnSpPr>
              <a:cxnSpLocks/>
            </p:cNvCxnSpPr>
            <p:nvPr/>
          </p:nvCxnSpPr>
          <p:spPr>
            <a:xfrm>
              <a:off x="506222" y="2717646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F78F9E61-8466-CE8A-DCE0-9F9AD5557C9B}"/>
                </a:ext>
              </a:extLst>
            </p:cNvPr>
            <p:cNvSpPr/>
            <p:nvPr/>
          </p:nvSpPr>
          <p:spPr>
            <a:xfrm rot="16200000">
              <a:off x="460375" y="2420677"/>
              <a:ext cx="94869" cy="93601"/>
            </a:xfrm>
            <a:prstGeom prst="arc">
              <a:avLst>
                <a:gd name="adj1" fmla="val 8024716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C7CCCEE1-6ABB-5060-C4D3-4D1192EF53B8}"/>
                </a:ext>
              </a:extLst>
            </p:cNvPr>
            <p:cNvSpPr/>
            <p:nvPr/>
          </p:nvSpPr>
          <p:spPr>
            <a:xfrm rot="5400000" flipV="1">
              <a:off x="458787" y="2484891"/>
              <a:ext cx="94869" cy="93601"/>
            </a:xfrm>
            <a:prstGeom prst="arc">
              <a:avLst>
                <a:gd name="adj1" fmla="val 8024716"/>
                <a:gd name="adj2" fmla="val 245826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BD924C95-91FD-9383-0260-BF98D3C64394}"/>
                </a:ext>
              </a:extLst>
            </p:cNvPr>
            <p:cNvSpPr/>
            <p:nvPr/>
          </p:nvSpPr>
          <p:spPr>
            <a:xfrm rot="5400000" flipV="1">
              <a:off x="457199" y="2554149"/>
              <a:ext cx="94869" cy="93601"/>
            </a:xfrm>
            <a:prstGeom prst="arc">
              <a:avLst>
                <a:gd name="adj1" fmla="val 8024716"/>
                <a:gd name="adj2" fmla="val 245826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BB44DE35-5FF4-1F09-95EE-0AB677FCADF1}"/>
                </a:ext>
              </a:extLst>
            </p:cNvPr>
            <p:cNvSpPr/>
            <p:nvPr/>
          </p:nvSpPr>
          <p:spPr>
            <a:xfrm rot="5400000" flipV="1">
              <a:off x="453231" y="2623407"/>
              <a:ext cx="94869" cy="93601"/>
            </a:xfrm>
            <a:prstGeom prst="arc">
              <a:avLst>
                <a:gd name="adj1" fmla="val 8024716"/>
                <a:gd name="adj2" fmla="val 85377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12A2440B-67C9-39B8-476F-31DB8220876C}"/>
              </a:ext>
            </a:extLst>
          </p:cNvPr>
          <p:cNvSpPr/>
          <p:nvPr/>
        </p:nvSpPr>
        <p:spPr>
          <a:xfrm>
            <a:off x="13216737" y="1603371"/>
            <a:ext cx="28800" cy="2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6304F6-2F5E-D83F-89A8-D8FBD3AB7C0D}"/>
              </a:ext>
            </a:extLst>
          </p:cNvPr>
          <p:cNvSpPr/>
          <p:nvPr/>
        </p:nvSpPr>
        <p:spPr>
          <a:xfrm>
            <a:off x="12858803" y="1588388"/>
            <a:ext cx="250165" cy="118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50" dirty="0">
                <a:solidFill>
                  <a:schemeClr val="tx1"/>
                </a:solidFill>
              </a:rPr>
              <a:t>PWM</a:t>
            </a:r>
          </a:p>
          <a:p>
            <a:pPr algn="ctr"/>
            <a:r>
              <a:rPr lang="ko-KR" altLang="en-US" sz="350" dirty="0">
                <a:solidFill>
                  <a:schemeClr val="tx1"/>
                </a:solidFill>
              </a:rPr>
              <a:t>피드백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8A9BC6-A117-2517-0B3D-F1D5F58B3897}"/>
              </a:ext>
            </a:extLst>
          </p:cNvPr>
          <p:cNvSpPr/>
          <p:nvPr/>
        </p:nvSpPr>
        <p:spPr>
          <a:xfrm>
            <a:off x="13063196" y="1894557"/>
            <a:ext cx="250165" cy="118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350" dirty="0">
                <a:solidFill>
                  <a:schemeClr val="tx1"/>
                </a:solidFill>
              </a:rPr>
              <a:t>출력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2299A0-4F6A-3B9B-8F6F-926C63C00150}"/>
              </a:ext>
            </a:extLst>
          </p:cNvPr>
          <p:cNvGrpSpPr/>
          <p:nvPr/>
        </p:nvGrpSpPr>
        <p:grpSpPr>
          <a:xfrm>
            <a:off x="12501992" y="1933998"/>
            <a:ext cx="116760" cy="318513"/>
            <a:chOff x="10528413" y="2504757"/>
            <a:chExt cx="116760" cy="318513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B136AB1-A7CC-A041-D9FE-358F7702E05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7864" y="2504757"/>
              <a:ext cx="0" cy="1185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CAC4E32-DB8F-3085-7483-CFD853EDC18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587757" y="2580214"/>
              <a:ext cx="0" cy="86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1696D8D-1D4F-D56F-21EC-00471A617D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87864" y="2654300"/>
              <a:ext cx="0" cy="1689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원호 20">
              <a:extLst>
                <a:ext uri="{FF2B5EF4-FFF2-40B4-BE49-F238E27FC236}">
                  <a16:creationId xmlns:a16="http://schemas.microsoft.com/office/drawing/2014/main" id="{2C62951C-F831-5376-A59F-6ECA96AB8722}"/>
                </a:ext>
              </a:extLst>
            </p:cNvPr>
            <p:cNvSpPr/>
            <p:nvPr/>
          </p:nvSpPr>
          <p:spPr>
            <a:xfrm rot="19146182">
              <a:off x="10528413" y="2652197"/>
              <a:ext cx="116760" cy="110967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007F95-D1C3-8A55-5097-F2D71EEB45C1}"/>
              </a:ext>
            </a:extLst>
          </p:cNvPr>
          <p:cNvSpPr/>
          <p:nvPr/>
        </p:nvSpPr>
        <p:spPr>
          <a:xfrm>
            <a:off x="12724461" y="1775891"/>
            <a:ext cx="250165" cy="118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+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20D3AF-3733-4ED4-CA9A-4407BF70D07B}"/>
              </a:ext>
            </a:extLst>
          </p:cNvPr>
          <p:cNvSpPr/>
          <p:nvPr/>
        </p:nvSpPr>
        <p:spPr>
          <a:xfrm>
            <a:off x="13011203" y="1740788"/>
            <a:ext cx="250165" cy="118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50" dirty="0">
                <a:solidFill>
                  <a:schemeClr val="tx1"/>
                </a:solidFill>
              </a:rPr>
              <a:t>MOSFET</a:t>
            </a:r>
          </a:p>
          <a:p>
            <a:pPr algn="ctr"/>
            <a:r>
              <a:rPr lang="ko-KR" altLang="en-US" sz="350" dirty="0">
                <a:solidFill>
                  <a:schemeClr val="tx1"/>
                </a:solidFill>
              </a:rPr>
              <a:t>스위치</a:t>
            </a: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6F55843-90EF-91E4-CA04-F7066A05BBD4}"/>
              </a:ext>
            </a:extLst>
          </p:cNvPr>
          <p:cNvGrpSpPr/>
          <p:nvPr/>
        </p:nvGrpSpPr>
        <p:grpSpPr>
          <a:xfrm>
            <a:off x="12959676" y="2103075"/>
            <a:ext cx="302913" cy="302913"/>
            <a:chOff x="1378904" y="3499687"/>
            <a:chExt cx="302913" cy="302913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6A3B78AB-7CFF-7246-3337-BAA9143D609E}"/>
                </a:ext>
              </a:extLst>
            </p:cNvPr>
            <p:cNvGrpSpPr/>
            <p:nvPr/>
          </p:nvGrpSpPr>
          <p:grpSpPr>
            <a:xfrm>
              <a:off x="1436080" y="3537606"/>
              <a:ext cx="239941" cy="232305"/>
              <a:chOff x="460150" y="3633065"/>
              <a:chExt cx="239941" cy="232305"/>
            </a:xfrm>
          </p:grpSpPr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17F9E682-3EB4-AE79-DBA1-CF87ED60A18A}"/>
                  </a:ext>
                </a:extLst>
              </p:cNvPr>
              <p:cNvGrpSpPr/>
              <p:nvPr/>
            </p:nvGrpSpPr>
            <p:grpSpPr>
              <a:xfrm>
                <a:off x="460150" y="3633065"/>
                <a:ext cx="146106" cy="232305"/>
                <a:chOff x="464744" y="3509433"/>
                <a:chExt cx="146106" cy="232305"/>
              </a:xfrm>
            </p:grpSpPr>
            <p:cxnSp>
              <p:nvCxnSpPr>
                <p:cNvPr id="111" name="직선 연결선 110">
                  <a:extLst>
                    <a:ext uri="{FF2B5EF4-FFF2-40B4-BE49-F238E27FC236}">
                      <a16:creationId xmlns:a16="http://schemas.microsoft.com/office/drawing/2014/main" id="{9CF68EBD-B7C3-282B-BDC8-3DA2E76A26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850" y="3509433"/>
                  <a:ext cx="0" cy="23230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연결선 111">
                  <a:extLst>
                    <a:ext uri="{FF2B5EF4-FFF2-40B4-BE49-F238E27FC236}">
                      <a16:creationId xmlns:a16="http://schemas.microsoft.com/office/drawing/2014/main" id="{89669ED2-C9AC-6142-B994-18A95C1AC0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4744" y="3661570"/>
                  <a:ext cx="146106" cy="801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연결선 112">
                  <a:extLst>
                    <a:ext uri="{FF2B5EF4-FFF2-40B4-BE49-F238E27FC236}">
                      <a16:creationId xmlns:a16="http://schemas.microsoft.com/office/drawing/2014/main" id="{7D56BAAB-6F68-7305-D301-713BDD2E88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64744" y="3509433"/>
                  <a:ext cx="146106" cy="801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1D0F5DF7-EE7A-6401-8948-E673C3DC81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256" y="3749217"/>
                <a:ext cx="9383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94A455AA-B9D6-0BF2-5E95-274267A17436}"/>
                </a:ext>
              </a:extLst>
            </p:cNvPr>
            <p:cNvSpPr/>
            <p:nvPr/>
          </p:nvSpPr>
          <p:spPr>
            <a:xfrm>
              <a:off x="1378904" y="3499687"/>
              <a:ext cx="302913" cy="302913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12B2EEB3-6FD3-D835-3835-E0050FAA4724}"/>
              </a:ext>
            </a:extLst>
          </p:cNvPr>
          <p:cNvGrpSpPr/>
          <p:nvPr/>
        </p:nvGrpSpPr>
        <p:grpSpPr>
          <a:xfrm>
            <a:off x="10142433" y="4656833"/>
            <a:ext cx="1835456" cy="1884864"/>
            <a:chOff x="8234868" y="2773279"/>
            <a:chExt cx="1835456" cy="188486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8234870" y="2952087"/>
              <a:ext cx="1835454" cy="1706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8234868" y="2773279"/>
              <a:ext cx="183545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공통 </a:t>
              </a:r>
              <a:r>
                <a:rPr lang="ko-KR" altLang="en-US" sz="1200" b="1" dirty="0" err="1">
                  <a:solidFill>
                    <a:schemeClr val="tx1"/>
                  </a:solidFill>
                </a:rPr>
                <a:t>이미터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증폭기</a:t>
              </a:r>
            </a:p>
          </p:txBody>
        </p: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E9011828-504A-8800-4328-01F8DFE9572D}"/>
                </a:ext>
              </a:extLst>
            </p:cNvPr>
            <p:cNvGrpSpPr/>
            <p:nvPr/>
          </p:nvGrpSpPr>
          <p:grpSpPr>
            <a:xfrm>
              <a:off x="8430664" y="3053034"/>
              <a:ext cx="1479736" cy="1472120"/>
              <a:chOff x="-302720" y="4232807"/>
              <a:chExt cx="1479736" cy="1472120"/>
            </a:xfrm>
          </p:grpSpPr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80390F9D-E67D-FB45-41E8-AD81FD9578DD}"/>
                  </a:ext>
                </a:extLst>
              </p:cNvPr>
              <p:cNvSpPr/>
              <p:nvPr/>
            </p:nvSpPr>
            <p:spPr>
              <a:xfrm>
                <a:off x="504290" y="4232807"/>
                <a:ext cx="129154" cy="12915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 fontScale="40000" lnSpcReduction="20000"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+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76816DB5-DF1E-0829-5EC9-BE4AC9D9B67C}"/>
                  </a:ext>
                </a:extLst>
              </p:cNvPr>
              <p:cNvGrpSpPr/>
              <p:nvPr/>
            </p:nvGrpSpPr>
            <p:grpSpPr>
              <a:xfrm rot="5400000">
                <a:off x="65325" y="4734587"/>
                <a:ext cx="710397" cy="112479"/>
                <a:chOff x="1861191" y="4736234"/>
                <a:chExt cx="710397" cy="112479"/>
              </a:xfrm>
            </p:grpSpPr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42147214-681D-088F-DA3F-3C6D51051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379368" y="4602188"/>
                  <a:ext cx="0" cy="38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5B1C156E-4741-4080-2D58-BC7145DF8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909290" y="4750082"/>
                  <a:ext cx="0" cy="961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자유형: 도형 60">
                  <a:extLst>
                    <a:ext uri="{FF2B5EF4-FFF2-40B4-BE49-F238E27FC236}">
                      <a16:creationId xmlns:a16="http://schemas.microsoft.com/office/drawing/2014/main" id="{9D826EDC-B588-25EB-3472-B89989158F4D}"/>
                    </a:ext>
                  </a:extLst>
                </p:cNvPr>
                <p:cNvSpPr/>
                <p:nvPr/>
              </p:nvSpPr>
              <p:spPr>
                <a:xfrm>
                  <a:off x="1956257" y="4736234"/>
                  <a:ext cx="235069" cy="112479"/>
                </a:xfrm>
                <a:custGeom>
                  <a:avLst/>
                  <a:gdLst>
                    <a:gd name="connsiteX0" fmla="*/ 0 w 296862"/>
                    <a:gd name="connsiteY0" fmla="*/ 79375 h 141287"/>
                    <a:gd name="connsiteX1" fmla="*/ 46037 w 296862"/>
                    <a:gd name="connsiteY1" fmla="*/ 0 h 141287"/>
                    <a:gd name="connsiteX2" fmla="*/ 85725 w 296862"/>
                    <a:gd name="connsiteY2" fmla="*/ 141287 h 141287"/>
                    <a:gd name="connsiteX3" fmla="*/ 138112 w 296862"/>
                    <a:gd name="connsiteY3" fmla="*/ 4762 h 141287"/>
                    <a:gd name="connsiteX4" fmla="*/ 180975 w 296862"/>
                    <a:gd name="connsiteY4" fmla="*/ 138112 h 141287"/>
                    <a:gd name="connsiteX5" fmla="*/ 233362 w 296862"/>
                    <a:gd name="connsiteY5" fmla="*/ 6350 h 141287"/>
                    <a:gd name="connsiteX6" fmla="*/ 266700 w 296862"/>
                    <a:gd name="connsiteY6" fmla="*/ 138112 h 141287"/>
                    <a:gd name="connsiteX7" fmla="*/ 296862 w 296862"/>
                    <a:gd name="connsiteY7" fmla="*/ 65087 h 141287"/>
                    <a:gd name="connsiteX0" fmla="*/ 0 w 295274"/>
                    <a:gd name="connsiteY0" fmla="*/ 79375 h 141287"/>
                    <a:gd name="connsiteX1" fmla="*/ 46037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303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938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5274" h="141287">
                      <a:moveTo>
                        <a:pt x="0" y="79375"/>
                      </a:moveTo>
                      <a:lnTo>
                        <a:pt x="36512" y="0"/>
                      </a:lnTo>
                      <a:lnTo>
                        <a:pt x="85725" y="141287"/>
                      </a:lnTo>
                      <a:lnTo>
                        <a:pt x="138112" y="4762"/>
                      </a:lnTo>
                      <a:lnTo>
                        <a:pt x="179387" y="138112"/>
                      </a:lnTo>
                      <a:lnTo>
                        <a:pt x="228600" y="6350"/>
                      </a:lnTo>
                      <a:lnTo>
                        <a:pt x="266700" y="138112"/>
                      </a:lnTo>
                      <a:cubicBezTo>
                        <a:pt x="276754" y="113770"/>
                        <a:pt x="285220" y="98954"/>
                        <a:pt x="295274" y="74612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D2683F80-1A45-7F5C-FE51-2B03020E38EA}"/>
                  </a:ext>
                </a:extLst>
              </p:cNvPr>
              <p:cNvGrpSpPr/>
              <p:nvPr/>
            </p:nvGrpSpPr>
            <p:grpSpPr>
              <a:xfrm rot="5400000">
                <a:off x="416310" y="4696812"/>
                <a:ext cx="634846" cy="112479"/>
                <a:chOff x="1861191" y="4736234"/>
                <a:chExt cx="634846" cy="112479"/>
              </a:xfrm>
            </p:grpSpPr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582B6752-715A-4BBA-C6A1-2C0DB6075E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341593" y="4639963"/>
                  <a:ext cx="0" cy="30888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E6909841-F7FC-1FFE-E133-B575D3E0AD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909290" y="4750082"/>
                  <a:ext cx="0" cy="961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자유형: 도형 64">
                  <a:extLst>
                    <a:ext uri="{FF2B5EF4-FFF2-40B4-BE49-F238E27FC236}">
                      <a16:creationId xmlns:a16="http://schemas.microsoft.com/office/drawing/2014/main" id="{B48675B2-1EE2-8F59-D4DA-BAB8CBDC9285}"/>
                    </a:ext>
                  </a:extLst>
                </p:cNvPr>
                <p:cNvSpPr/>
                <p:nvPr/>
              </p:nvSpPr>
              <p:spPr>
                <a:xfrm>
                  <a:off x="1956257" y="4736234"/>
                  <a:ext cx="235069" cy="112479"/>
                </a:xfrm>
                <a:custGeom>
                  <a:avLst/>
                  <a:gdLst>
                    <a:gd name="connsiteX0" fmla="*/ 0 w 296862"/>
                    <a:gd name="connsiteY0" fmla="*/ 79375 h 141287"/>
                    <a:gd name="connsiteX1" fmla="*/ 46037 w 296862"/>
                    <a:gd name="connsiteY1" fmla="*/ 0 h 141287"/>
                    <a:gd name="connsiteX2" fmla="*/ 85725 w 296862"/>
                    <a:gd name="connsiteY2" fmla="*/ 141287 h 141287"/>
                    <a:gd name="connsiteX3" fmla="*/ 138112 w 296862"/>
                    <a:gd name="connsiteY3" fmla="*/ 4762 h 141287"/>
                    <a:gd name="connsiteX4" fmla="*/ 180975 w 296862"/>
                    <a:gd name="connsiteY4" fmla="*/ 138112 h 141287"/>
                    <a:gd name="connsiteX5" fmla="*/ 233362 w 296862"/>
                    <a:gd name="connsiteY5" fmla="*/ 6350 h 141287"/>
                    <a:gd name="connsiteX6" fmla="*/ 266700 w 296862"/>
                    <a:gd name="connsiteY6" fmla="*/ 138112 h 141287"/>
                    <a:gd name="connsiteX7" fmla="*/ 296862 w 296862"/>
                    <a:gd name="connsiteY7" fmla="*/ 65087 h 141287"/>
                    <a:gd name="connsiteX0" fmla="*/ 0 w 295274"/>
                    <a:gd name="connsiteY0" fmla="*/ 79375 h 141287"/>
                    <a:gd name="connsiteX1" fmla="*/ 46037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303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938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5274" h="141287">
                      <a:moveTo>
                        <a:pt x="0" y="79375"/>
                      </a:moveTo>
                      <a:lnTo>
                        <a:pt x="36512" y="0"/>
                      </a:lnTo>
                      <a:lnTo>
                        <a:pt x="85725" y="141287"/>
                      </a:lnTo>
                      <a:lnTo>
                        <a:pt x="138112" y="4762"/>
                      </a:lnTo>
                      <a:lnTo>
                        <a:pt x="179387" y="138112"/>
                      </a:lnTo>
                      <a:lnTo>
                        <a:pt x="228600" y="6350"/>
                      </a:lnTo>
                      <a:lnTo>
                        <a:pt x="266700" y="138112"/>
                      </a:lnTo>
                      <a:cubicBezTo>
                        <a:pt x="276754" y="113770"/>
                        <a:pt x="285220" y="98954"/>
                        <a:pt x="295274" y="74612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AD286066-7876-ED14-D8D6-99D6C86303C7}"/>
                  </a:ext>
                </a:extLst>
              </p:cNvPr>
              <p:cNvGrpSpPr/>
              <p:nvPr/>
            </p:nvGrpSpPr>
            <p:grpSpPr>
              <a:xfrm rot="5400000">
                <a:off x="551585" y="5039150"/>
                <a:ext cx="215711" cy="215711"/>
                <a:chOff x="1750784" y="3601816"/>
                <a:chExt cx="302913" cy="302913"/>
              </a:xfrm>
            </p:grpSpPr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E58E9C23-FE8C-8A9A-8DED-BE497CB0F828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1783911" y="3658041"/>
                  <a:ext cx="239941" cy="232305"/>
                  <a:chOff x="445750" y="3290358"/>
                  <a:chExt cx="239941" cy="232305"/>
                </a:xfrm>
              </p:grpSpPr>
              <p:grpSp>
                <p:nvGrpSpPr>
                  <p:cNvPr id="72" name="그룹 71">
                    <a:extLst>
                      <a:ext uri="{FF2B5EF4-FFF2-40B4-BE49-F238E27FC236}">
                        <a16:creationId xmlns:a16="http://schemas.microsoft.com/office/drawing/2014/main" id="{D4AD45C7-1C1E-8141-0DD1-A0FB1F8A6FA5}"/>
                      </a:ext>
                    </a:extLst>
                  </p:cNvPr>
                  <p:cNvGrpSpPr/>
                  <p:nvPr/>
                </p:nvGrpSpPr>
                <p:grpSpPr>
                  <a:xfrm>
                    <a:off x="445750" y="3290358"/>
                    <a:ext cx="146106" cy="232305"/>
                    <a:chOff x="464744" y="3509433"/>
                    <a:chExt cx="146106" cy="232305"/>
                  </a:xfrm>
                </p:grpSpPr>
                <p:cxnSp>
                  <p:nvCxnSpPr>
                    <p:cNvPr id="74" name="직선 연결선 73">
                      <a:extLst>
                        <a:ext uri="{FF2B5EF4-FFF2-40B4-BE49-F238E27FC236}">
                          <a16:creationId xmlns:a16="http://schemas.microsoft.com/office/drawing/2014/main" id="{D24F0086-4543-69BC-962C-7CAA533FDCA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10850" y="3509433"/>
                      <a:ext cx="0" cy="23230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직선 연결선 74">
                      <a:extLst>
                        <a:ext uri="{FF2B5EF4-FFF2-40B4-BE49-F238E27FC236}">
                          <a16:creationId xmlns:a16="http://schemas.microsoft.com/office/drawing/2014/main" id="{7EEABC58-F10C-BA9C-29C9-7DD986359B0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64744" y="3661570"/>
                      <a:ext cx="146106" cy="8016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직선 연결선 77">
                      <a:extLst>
                        <a:ext uri="{FF2B5EF4-FFF2-40B4-BE49-F238E27FC236}">
                          <a16:creationId xmlns:a16="http://schemas.microsoft.com/office/drawing/2014/main" id="{4C970F49-8528-7C79-ED08-ADBBD1F2A65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64744" y="3509433"/>
                      <a:ext cx="146106" cy="8016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3" name="직선 연결선 72">
                    <a:extLst>
                      <a:ext uri="{FF2B5EF4-FFF2-40B4-BE49-F238E27FC236}">
                        <a16:creationId xmlns:a16="http://schemas.microsoft.com/office/drawing/2014/main" id="{5558F6D6-5610-1461-E88B-9E3390C77E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1856" y="3406510"/>
                    <a:ext cx="93835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2A622358-26C1-5287-5C9D-A2EFE707BCA4}"/>
                    </a:ext>
                  </a:extLst>
                </p:cNvPr>
                <p:cNvSpPr/>
                <p:nvPr/>
              </p:nvSpPr>
              <p:spPr>
                <a:xfrm>
                  <a:off x="1750784" y="3601816"/>
                  <a:ext cx="302913" cy="302913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61F6CC36-34B1-5136-2645-1534D587A9DE}"/>
                  </a:ext>
                </a:extLst>
              </p:cNvPr>
              <p:cNvSpPr/>
              <p:nvPr/>
            </p:nvSpPr>
            <p:spPr>
              <a:xfrm>
                <a:off x="720324" y="4881073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B5BFD941-E9C5-A71A-47A5-BBC8F4B13087}"/>
                  </a:ext>
                </a:extLst>
              </p:cNvPr>
              <p:cNvSpPr/>
              <p:nvPr/>
            </p:nvSpPr>
            <p:spPr>
              <a:xfrm>
                <a:off x="926851" y="5375715"/>
                <a:ext cx="250165" cy="1185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출력</a:t>
                </a:r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FDF4D4DE-1D3E-3CBD-C359-B03EA122DBD8}"/>
                  </a:ext>
                </a:extLst>
              </p:cNvPr>
              <p:cNvGrpSpPr/>
              <p:nvPr/>
            </p:nvGrpSpPr>
            <p:grpSpPr>
              <a:xfrm rot="16200000">
                <a:off x="285121" y="4887966"/>
                <a:ext cx="86200" cy="516332"/>
                <a:chOff x="1980052" y="3575215"/>
                <a:chExt cx="86200" cy="516332"/>
              </a:xfrm>
            </p:grpSpPr>
            <p:cxnSp>
              <p:nvCxnSpPr>
                <p:cNvPr id="91" name="직선 연결선 90">
                  <a:extLst>
                    <a:ext uri="{FF2B5EF4-FFF2-40B4-BE49-F238E27FC236}">
                      <a16:creationId xmlns:a16="http://schemas.microsoft.com/office/drawing/2014/main" id="{E763DE24-0B42-22E5-231E-8AED755E3D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3259" y="3575215"/>
                  <a:ext cx="0" cy="1185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>
                  <a:extLst>
                    <a:ext uri="{FF2B5EF4-FFF2-40B4-BE49-F238E27FC236}">
                      <a16:creationId xmlns:a16="http://schemas.microsoft.com/office/drawing/2014/main" id="{19D3939F-6667-D9C5-6BB8-2D6B921E1C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023152" y="3650672"/>
                  <a:ext cx="0" cy="86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464BC0B6-764C-B426-79C7-0330D4154C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839864" y="3908153"/>
                  <a:ext cx="36678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1D3B9DA9-2CAC-10AC-C701-F73039C10C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023153" y="3681659"/>
                  <a:ext cx="0" cy="86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E0C93D4B-1D6B-5B3A-7A6B-EB0858493DEC}"/>
                  </a:ext>
                </a:extLst>
              </p:cNvPr>
              <p:cNvGrpSpPr/>
              <p:nvPr/>
            </p:nvGrpSpPr>
            <p:grpSpPr>
              <a:xfrm rot="5400000">
                <a:off x="523942" y="5375944"/>
                <a:ext cx="419582" cy="112479"/>
                <a:chOff x="1861191" y="4736234"/>
                <a:chExt cx="419582" cy="112479"/>
              </a:xfrm>
            </p:grpSpPr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296F87DD-AADF-4C10-0616-16EBB939F4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233961" y="4747595"/>
                  <a:ext cx="0" cy="936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11012C4C-21FA-105D-CF4D-06E94B27A8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909290" y="4750082"/>
                  <a:ext cx="0" cy="961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자유형: 도형 101">
                  <a:extLst>
                    <a:ext uri="{FF2B5EF4-FFF2-40B4-BE49-F238E27FC236}">
                      <a16:creationId xmlns:a16="http://schemas.microsoft.com/office/drawing/2014/main" id="{4A2D812F-C7A5-F97B-EDC4-1FDC1424CEA4}"/>
                    </a:ext>
                  </a:extLst>
                </p:cNvPr>
                <p:cNvSpPr/>
                <p:nvPr/>
              </p:nvSpPr>
              <p:spPr>
                <a:xfrm>
                  <a:off x="1956257" y="4736234"/>
                  <a:ext cx="235069" cy="112479"/>
                </a:xfrm>
                <a:custGeom>
                  <a:avLst/>
                  <a:gdLst>
                    <a:gd name="connsiteX0" fmla="*/ 0 w 296862"/>
                    <a:gd name="connsiteY0" fmla="*/ 79375 h 141287"/>
                    <a:gd name="connsiteX1" fmla="*/ 46037 w 296862"/>
                    <a:gd name="connsiteY1" fmla="*/ 0 h 141287"/>
                    <a:gd name="connsiteX2" fmla="*/ 85725 w 296862"/>
                    <a:gd name="connsiteY2" fmla="*/ 141287 h 141287"/>
                    <a:gd name="connsiteX3" fmla="*/ 138112 w 296862"/>
                    <a:gd name="connsiteY3" fmla="*/ 4762 h 141287"/>
                    <a:gd name="connsiteX4" fmla="*/ 180975 w 296862"/>
                    <a:gd name="connsiteY4" fmla="*/ 138112 h 141287"/>
                    <a:gd name="connsiteX5" fmla="*/ 233362 w 296862"/>
                    <a:gd name="connsiteY5" fmla="*/ 6350 h 141287"/>
                    <a:gd name="connsiteX6" fmla="*/ 266700 w 296862"/>
                    <a:gd name="connsiteY6" fmla="*/ 138112 h 141287"/>
                    <a:gd name="connsiteX7" fmla="*/ 296862 w 296862"/>
                    <a:gd name="connsiteY7" fmla="*/ 65087 h 141287"/>
                    <a:gd name="connsiteX0" fmla="*/ 0 w 295274"/>
                    <a:gd name="connsiteY0" fmla="*/ 79375 h 141287"/>
                    <a:gd name="connsiteX1" fmla="*/ 46037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303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938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5274" h="141287">
                      <a:moveTo>
                        <a:pt x="0" y="79375"/>
                      </a:moveTo>
                      <a:lnTo>
                        <a:pt x="36512" y="0"/>
                      </a:lnTo>
                      <a:lnTo>
                        <a:pt x="85725" y="141287"/>
                      </a:lnTo>
                      <a:lnTo>
                        <a:pt x="138112" y="4762"/>
                      </a:lnTo>
                      <a:lnTo>
                        <a:pt x="179387" y="138112"/>
                      </a:lnTo>
                      <a:lnTo>
                        <a:pt x="228600" y="6350"/>
                      </a:lnTo>
                      <a:lnTo>
                        <a:pt x="266700" y="138112"/>
                      </a:lnTo>
                      <a:cubicBezTo>
                        <a:pt x="276754" y="113770"/>
                        <a:pt x="285220" y="98954"/>
                        <a:pt x="295274" y="74612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60A72DEE-4627-1893-1543-093DEFFCAD44}"/>
                  </a:ext>
                </a:extLst>
              </p:cNvPr>
              <p:cNvGrpSpPr/>
              <p:nvPr/>
            </p:nvGrpSpPr>
            <p:grpSpPr>
              <a:xfrm rot="5400000">
                <a:off x="72969" y="5337761"/>
                <a:ext cx="495951" cy="112479"/>
                <a:chOff x="1784822" y="4736234"/>
                <a:chExt cx="495951" cy="112479"/>
              </a:xfrm>
            </p:grpSpPr>
            <p:cxnSp>
              <p:nvCxnSpPr>
                <p:cNvPr id="105" name="직선 연결선 104">
                  <a:extLst>
                    <a:ext uri="{FF2B5EF4-FFF2-40B4-BE49-F238E27FC236}">
                      <a16:creationId xmlns:a16="http://schemas.microsoft.com/office/drawing/2014/main" id="{5E72CAD2-AB1C-73E7-5D1D-67ED46EB8E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233961" y="4747595"/>
                  <a:ext cx="0" cy="936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직선 연결선 121">
                  <a:extLst>
                    <a:ext uri="{FF2B5EF4-FFF2-40B4-BE49-F238E27FC236}">
                      <a16:creationId xmlns:a16="http://schemas.microsoft.com/office/drawing/2014/main" id="{78B634F5-1CB4-ACCC-5FBF-D01F2512E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871105" y="4711898"/>
                  <a:ext cx="0" cy="1725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자유형: 도형 122">
                  <a:extLst>
                    <a:ext uri="{FF2B5EF4-FFF2-40B4-BE49-F238E27FC236}">
                      <a16:creationId xmlns:a16="http://schemas.microsoft.com/office/drawing/2014/main" id="{C52B7351-10C2-188E-4B06-BFAE509118D6}"/>
                    </a:ext>
                  </a:extLst>
                </p:cNvPr>
                <p:cNvSpPr/>
                <p:nvPr/>
              </p:nvSpPr>
              <p:spPr>
                <a:xfrm>
                  <a:off x="1956257" y="4736234"/>
                  <a:ext cx="235069" cy="112479"/>
                </a:xfrm>
                <a:custGeom>
                  <a:avLst/>
                  <a:gdLst>
                    <a:gd name="connsiteX0" fmla="*/ 0 w 296862"/>
                    <a:gd name="connsiteY0" fmla="*/ 79375 h 141287"/>
                    <a:gd name="connsiteX1" fmla="*/ 46037 w 296862"/>
                    <a:gd name="connsiteY1" fmla="*/ 0 h 141287"/>
                    <a:gd name="connsiteX2" fmla="*/ 85725 w 296862"/>
                    <a:gd name="connsiteY2" fmla="*/ 141287 h 141287"/>
                    <a:gd name="connsiteX3" fmla="*/ 138112 w 296862"/>
                    <a:gd name="connsiteY3" fmla="*/ 4762 h 141287"/>
                    <a:gd name="connsiteX4" fmla="*/ 180975 w 296862"/>
                    <a:gd name="connsiteY4" fmla="*/ 138112 h 141287"/>
                    <a:gd name="connsiteX5" fmla="*/ 233362 w 296862"/>
                    <a:gd name="connsiteY5" fmla="*/ 6350 h 141287"/>
                    <a:gd name="connsiteX6" fmla="*/ 266700 w 296862"/>
                    <a:gd name="connsiteY6" fmla="*/ 138112 h 141287"/>
                    <a:gd name="connsiteX7" fmla="*/ 296862 w 296862"/>
                    <a:gd name="connsiteY7" fmla="*/ 65087 h 141287"/>
                    <a:gd name="connsiteX0" fmla="*/ 0 w 295274"/>
                    <a:gd name="connsiteY0" fmla="*/ 79375 h 141287"/>
                    <a:gd name="connsiteX1" fmla="*/ 46037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303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938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5274" h="141287">
                      <a:moveTo>
                        <a:pt x="0" y="79375"/>
                      </a:moveTo>
                      <a:lnTo>
                        <a:pt x="36512" y="0"/>
                      </a:lnTo>
                      <a:lnTo>
                        <a:pt x="85725" y="141287"/>
                      </a:lnTo>
                      <a:lnTo>
                        <a:pt x="138112" y="4762"/>
                      </a:lnTo>
                      <a:lnTo>
                        <a:pt x="179387" y="138112"/>
                      </a:lnTo>
                      <a:lnTo>
                        <a:pt x="228600" y="6350"/>
                      </a:lnTo>
                      <a:lnTo>
                        <a:pt x="266700" y="138112"/>
                      </a:lnTo>
                      <a:cubicBezTo>
                        <a:pt x="276754" y="113770"/>
                        <a:pt x="285220" y="98954"/>
                        <a:pt x="295274" y="74612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EB66B796-4836-EE0F-DDFB-0A7B57D643B0}"/>
                  </a:ext>
                </a:extLst>
              </p:cNvPr>
              <p:cNvSpPr/>
              <p:nvPr/>
            </p:nvSpPr>
            <p:spPr>
              <a:xfrm>
                <a:off x="-123322" y="5375715"/>
                <a:ext cx="250165" cy="1185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입력</a:t>
                </a:r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D02642C5-8796-4DA1-E6FB-C18CD25244C8}"/>
                  </a:ext>
                </a:extLst>
              </p:cNvPr>
              <p:cNvSpPr/>
              <p:nvPr/>
            </p:nvSpPr>
            <p:spPr>
              <a:xfrm>
                <a:off x="-302720" y="5575773"/>
                <a:ext cx="129154" cy="129154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 fontScale="40000" lnSpcReduction="20000"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-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자유형: 도형 128">
                <a:extLst>
                  <a:ext uri="{FF2B5EF4-FFF2-40B4-BE49-F238E27FC236}">
                    <a16:creationId xmlns:a16="http://schemas.microsoft.com/office/drawing/2014/main" id="{5D5DB8F4-C3AB-2FDA-9A58-67F9C96643A5}"/>
                  </a:ext>
                </a:extLst>
              </p:cNvPr>
              <p:cNvSpPr/>
              <p:nvPr/>
            </p:nvSpPr>
            <p:spPr>
              <a:xfrm>
                <a:off x="732367" y="4897967"/>
                <a:ext cx="309033" cy="469900"/>
              </a:xfrm>
              <a:custGeom>
                <a:avLst/>
                <a:gdLst>
                  <a:gd name="connsiteX0" fmla="*/ 0 w 309033"/>
                  <a:gd name="connsiteY0" fmla="*/ 0 h 469900"/>
                  <a:gd name="connsiteX1" fmla="*/ 309033 w 309033"/>
                  <a:gd name="connsiteY1" fmla="*/ 0 h 469900"/>
                  <a:gd name="connsiteX2" fmla="*/ 309033 w 309033"/>
                  <a:gd name="connsiteY2" fmla="*/ 469900 h 469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9033" h="469900">
                    <a:moveTo>
                      <a:pt x="0" y="0"/>
                    </a:moveTo>
                    <a:lnTo>
                      <a:pt x="309033" y="0"/>
                    </a:lnTo>
                    <a:lnTo>
                      <a:pt x="309033" y="469900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자유형: 도형 129">
                <a:extLst>
                  <a:ext uri="{FF2B5EF4-FFF2-40B4-BE49-F238E27FC236}">
                    <a16:creationId xmlns:a16="http://schemas.microsoft.com/office/drawing/2014/main" id="{BAA1E1AE-B78C-0EED-DF31-48FD3B949D78}"/>
                  </a:ext>
                </a:extLst>
              </p:cNvPr>
              <p:cNvSpPr/>
              <p:nvPr/>
            </p:nvSpPr>
            <p:spPr>
              <a:xfrm>
                <a:off x="-173566" y="5494272"/>
                <a:ext cx="1214959" cy="146078"/>
              </a:xfrm>
              <a:custGeom>
                <a:avLst/>
                <a:gdLst>
                  <a:gd name="connsiteX0" fmla="*/ 1214967 w 1214967"/>
                  <a:gd name="connsiteY0" fmla="*/ 0 h 131233"/>
                  <a:gd name="connsiteX1" fmla="*/ 1214967 w 1214967"/>
                  <a:gd name="connsiteY1" fmla="*/ 131233 h 131233"/>
                  <a:gd name="connsiteX2" fmla="*/ 8467 w 1214967"/>
                  <a:gd name="connsiteY2" fmla="*/ 131233 h 131233"/>
                  <a:gd name="connsiteX3" fmla="*/ 0 w 1214967"/>
                  <a:gd name="connsiteY3" fmla="*/ 131233 h 131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4967" h="131233">
                    <a:moveTo>
                      <a:pt x="1214967" y="0"/>
                    </a:moveTo>
                    <a:lnTo>
                      <a:pt x="1214967" y="131233"/>
                    </a:lnTo>
                    <a:lnTo>
                      <a:pt x="8467" y="131233"/>
                    </a:lnTo>
                    <a:lnTo>
                      <a:pt x="0" y="131233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자유형: 도형 130">
                <a:extLst>
                  <a:ext uri="{FF2B5EF4-FFF2-40B4-BE49-F238E27FC236}">
                    <a16:creationId xmlns:a16="http://schemas.microsoft.com/office/drawing/2014/main" id="{9DB92CA0-9210-F3C9-2318-A8F9F93692D1}"/>
                  </a:ext>
                </a:extLst>
              </p:cNvPr>
              <p:cNvSpPr/>
              <p:nvPr/>
            </p:nvSpPr>
            <p:spPr>
              <a:xfrm>
                <a:off x="4763" y="5146675"/>
                <a:ext cx="68262" cy="225425"/>
              </a:xfrm>
              <a:custGeom>
                <a:avLst/>
                <a:gdLst>
                  <a:gd name="connsiteX0" fmla="*/ 68262 w 68262"/>
                  <a:gd name="connsiteY0" fmla="*/ 0 h 225425"/>
                  <a:gd name="connsiteX1" fmla="*/ 0 w 68262"/>
                  <a:gd name="connsiteY1" fmla="*/ 0 h 225425"/>
                  <a:gd name="connsiteX2" fmla="*/ 0 w 68262"/>
                  <a:gd name="connsiteY2" fmla="*/ 225425 h 225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262" h="225425">
                    <a:moveTo>
                      <a:pt x="68262" y="0"/>
                    </a:moveTo>
                    <a:lnTo>
                      <a:pt x="0" y="0"/>
                    </a:lnTo>
                    <a:lnTo>
                      <a:pt x="0" y="225425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자유형: 도형 131">
                <a:extLst>
                  <a:ext uri="{FF2B5EF4-FFF2-40B4-BE49-F238E27FC236}">
                    <a16:creationId xmlns:a16="http://schemas.microsoft.com/office/drawing/2014/main" id="{7E43F050-7A85-E8A7-5204-516D7FC8B3D9}"/>
                  </a:ext>
                </a:extLst>
              </p:cNvPr>
              <p:cNvSpPr/>
              <p:nvPr/>
            </p:nvSpPr>
            <p:spPr>
              <a:xfrm>
                <a:off x="0" y="5494338"/>
                <a:ext cx="0" cy="146050"/>
              </a:xfrm>
              <a:custGeom>
                <a:avLst/>
                <a:gdLst>
                  <a:gd name="connsiteX0" fmla="*/ 0 w 0"/>
                  <a:gd name="connsiteY0" fmla="*/ 0 h 146050"/>
                  <a:gd name="connsiteX1" fmla="*/ 0 w 0"/>
                  <a:gd name="connsiteY1" fmla="*/ 146050 h 14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6050">
                    <a:moveTo>
                      <a:pt x="0" y="0"/>
                    </a:moveTo>
                    <a:lnTo>
                      <a:pt x="0" y="14605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자유형: 도형 132">
                <a:extLst>
                  <a:ext uri="{FF2B5EF4-FFF2-40B4-BE49-F238E27FC236}">
                    <a16:creationId xmlns:a16="http://schemas.microsoft.com/office/drawing/2014/main" id="{CB475E9D-50A1-3C78-D2C0-49DDB1961BF9}"/>
                  </a:ext>
                </a:extLst>
              </p:cNvPr>
              <p:cNvSpPr/>
              <p:nvPr/>
            </p:nvSpPr>
            <p:spPr>
              <a:xfrm>
                <a:off x="412750" y="4441825"/>
                <a:ext cx="314325" cy="0"/>
              </a:xfrm>
              <a:custGeom>
                <a:avLst/>
                <a:gdLst>
                  <a:gd name="connsiteX0" fmla="*/ 314325 w 314325"/>
                  <a:gd name="connsiteY0" fmla="*/ 0 h 0"/>
                  <a:gd name="connsiteX1" fmla="*/ 0 w 3143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4325">
                    <a:moveTo>
                      <a:pt x="314325" y="0"/>
                    </a:moveTo>
                    <a:lnTo>
                      <a:pt x="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자유형: 도형 133">
                <a:extLst>
                  <a:ext uri="{FF2B5EF4-FFF2-40B4-BE49-F238E27FC236}">
                    <a16:creationId xmlns:a16="http://schemas.microsoft.com/office/drawing/2014/main" id="{897AE701-07E0-C8B1-296D-1E85A756EC94}"/>
                  </a:ext>
                </a:extLst>
              </p:cNvPr>
              <p:cNvSpPr/>
              <p:nvPr/>
            </p:nvSpPr>
            <p:spPr>
              <a:xfrm>
                <a:off x="571500" y="4357688"/>
                <a:ext cx="0" cy="87312"/>
              </a:xfrm>
              <a:custGeom>
                <a:avLst/>
                <a:gdLst>
                  <a:gd name="connsiteX0" fmla="*/ 0 w 0"/>
                  <a:gd name="connsiteY0" fmla="*/ 87312 h 87312"/>
                  <a:gd name="connsiteX1" fmla="*/ 0 w 0"/>
                  <a:gd name="connsiteY1" fmla="*/ 0 h 87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87312">
                    <a:moveTo>
                      <a:pt x="0" y="87312"/>
                    </a:moveTo>
                    <a:lnTo>
                      <a:pt x="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1911B56A-A344-AC42-CBFE-8D031CE56BB3}"/>
                  </a:ext>
                </a:extLst>
              </p:cNvPr>
              <p:cNvSpPr/>
              <p:nvPr/>
            </p:nvSpPr>
            <p:spPr>
              <a:xfrm>
                <a:off x="559108" y="4426754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8EDDF54D-3DA2-2D6B-109F-349446D50F03}"/>
                  </a:ext>
                </a:extLst>
              </p:cNvPr>
              <p:cNvSpPr/>
              <p:nvPr/>
            </p:nvSpPr>
            <p:spPr>
              <a:xfrm>
                <a:off x="299844" y="5133773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B3FFD229-8A2A-4186-B810-E25F83A93E88}"/>
                  </a:ext>
                </a:extLst>
              </p:cNvPr>
              <p:cNvSpPr/>
              <p:nvPr/>
            </p:nvSpPr>
            <p:spPr>
              <a:xfrm>
                <a:off x="402237" y="5135563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E16AE1C6-41E5-274C-C13A-EA18A7BB97D5}"/>
                  </a:ext>
                </a:extLst>
              </p:cNvPr>
              <p:cNvSpPr/>
              <p:nvPr/>
            </p:nvSpPr>
            <p:spPr>
              <a:xfrm>
                <a:off x="717326" y="5629347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91CC1652-6AA6-7DEC-D2CC-2481334A9A6B}"/>
                  </a:ext>
                </a:extLst>
              </p:cNvPr>
              <p:cNvSpPr/>
              <p:nvPr/>
            </p:nvSpPr>
            <p:spPr>
              <a:xfrm>
                <a:off x="305030" y="5629347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C229B426-74FE-7922-32F1-139D8F16AB1E}"/>
                  </a:ext>
                </a:extLst>
              </p:cNvPr>
              <p:cNvSpPr/>
              <p:nvPr/>
            </p:nvSpPr>
            <p:spPr>
              <a:xfrm>
                <a:off x="-14400" y="5629347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2C4E7A89-0AD0-28DF-B6A7-6A18C5341343}"/>
              </a:ext>
            </a:extLst>
          </p:cNvPr>
          <p:cNvGrpSpPr/>
          <p:nvPr/>
        </p:nvGrpSpPr>
        <p:grpSpPr>
          <a:xfrm>
            <a:off x="10154259" y="2657504"/>
            <a:ext cx="1835454" cy="1888285"/>
            <a:chOff x="6087069" y="3489897"/>
            <a:chExt cx="1835454" cy="1888285"/>
          </a:xfrm>
        </p:grpSpPr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797F6219-4F0C-FCD1-4181-CCEFD1940233}"/>
                </a:ext>
              </a:extLst>
            </p:cNvPr>
            <p:cNvGrpSpPr/>
            <p:nvPr/>
          </p:nvGrpSpPr>
          <p:grpSpPr>
            <a:xfrm>
              <a:off x="6271674" y="3789094"/>
              <a:ext cx="1479736" cy="1472120"/>
              <a:chOff x="219373" y="4426441"/>
              <a:chExt cx="1479736" cy="1472120"/>
            </a:xfrm>
          </p:grpSpPr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84F8C837-56D1-48BD-B757-F14A56A66EC4}"/>
                  </a:ext>
                </a:extLst>
              </p:cNvPr>
              <p:cNvSpPr/>
              <p:nvPr/>
            </p:nvSpPr>
            <p:spPr>
              <a:xfrm>
                <a:off x="1026383" y="4426441"/>
                <a:ext cx="129154" cy="12915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 fontScale="40000" lnSpcReduction="20000"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+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C7EE66CE-4986-17D6-77FC-46DC9AD6A650}"/>
                  </a:ext>
                </a:extLst>
              </p:cNvPr>
              <p:cNvGrpSpPr/>
              <p:nvPr/>
            </p:nvGrpSpPr>
            <p:grpSpPr>
              <a:xfrm rot="5400000">
                <a:off x="587418" y="4928221"/>
                <a:ext cx="710397" cy="112479"/>
                <a:chOff x="1861191" y="4736234"/>
                <a:chExt cx="710397" cy="112479"/>
              </a:xfrm>
            </p:grpSpPr>
            <p:cxnSp>
              <p:nvCxnSpPr>
                <p:cNvPr id="187" name="직선 연결선 186">
                  <a:extLst>
                    <a:ext uri="{FF2B5EF4-FFF2-40B4-BE49-F238E27FC236}">
                      <a16:creationId xmlns:a16="http://schemas.microsoft.com/office/drawing/2014/main" id="{0318208E-00A4-D520-0E9F-D8617D3DD5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379368" y="4602188"/>
                  <a:ext cx="0" cy="38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직선 연결선 187">
                  <a:extLst>
                    <a:ext uri="{FF2B5EF4-FFF2-40B4-BE49-F238E27FC236}">
                      <a16:creationId xmlns:a16="http://schemas.microsoft.com/office/drawing/2014/main" id="{9C504951-268A-0970-A4BC-82C3265398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909290" y="4750082"/>
                  <a:ext cx="0" cy="961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자유형: 도형 188">
                  <a:extLst>
                    <a:ext uri="{FF2B5EF4-FFF2-40B4-BE49-F238E27FC236}">
                      <a16:creationId xmlns:a16="http://schemas.microsoft.com/office/drawing/2014/main" id="{E7DF53F6-1164-F50A-9C78-BBA8CB4E404A}"/>
                    </a:ext>
                  </a:extLst>
                </p:cNvPr>
                <p:cNvSpPr/>
                <p:nvPr/>
              </p:nvSpPr>
              <p:spPr>
                <a:xfrm>
                  <a:off x="1956257" y="4736234"/>
                  <a:ext cx="235069" cy="112479"/>
                </a:xfrm>
                <a:custGeom>
                  <a:avLst/>
                  <a:gdLst>
                    <a:gd name="connsiteX0" fmla="*/ 0 w 296862"/>
                    <a:gd name="connsiteY0" fmla="*/ 79375 h 141287"/>
                    <a:gd name="connsiteX1" fmla="*/ 46037 w 296862"/>
                    <a:gd name="connsiteY1" fmla="*/ 0 h 141287"/>
                    <a:gd name="connsiteX2" fmla="*/ 85725 w 296862"/>
                    <a:gd name="connsiteY2" fmla="*/ 141287 h 141287"/>
                    <a:gd name="connsiteX3" fmla="*/ 138112 w 296862"/>
                    <a:gd name="connsiteY3" fmla="*/ 4762 h 141287"/>
                    <a:gd name="connsiteX4" fmla="*/ 180975 w 296862"/>
                    <a:gd name="connsiteY4" fmla="*/ 138112 h 141287"/>
                    <a:gd name="connsiteX5" fmla="*/ 233362 w 296862"/>
                    <a:gd name="connsiteY5" fmla="*/ 6350 h 141287"/>
                    <a:gd name="connsiteX6" fmla="*/ 266700 w 296862"/>
                    <a:gd name="connsiteY6" fmla="*/ 138112 h 141287"/>
                    <a:gd name="connsiteX7" fmla="*/ 296862 w 296862"/>
                    <a:gd name="connsiteY7" fmla="*/ 65087 h 141287"/>
                    <a:gd name="connsiteX0" fmla="*/ 0 w 295274"/>
                    <a:gd name="connsiteY0" fmla="*/ 79375 h 141287"/>
                    <a:gd name="connsiteX1" fmla="*/ 46037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303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938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5274" h="141287">
                      <a:moveTo>
                        <a:pt x="0" y="79375"/>
                      </a:moveTo>
                      <a:lnTo>
                        <a:pt x="36512" y="0"/>
                      </a:lnTo>
                      <a:lnTo>
                        <a:pt x="85725" y="141287"/>
                      </a:lnTo>
                      <a:lnTo>
                        <a:pt x="138112" y="4762"/>
                      </a:lnTo>
                      <a:lnTo>
                        <a:pt x="179387" y="138112"/>
                      </a:lnTo>
                      <a:lnTo>
                        <a:pt x="228600" y="6350"/>
                      </a:lnTo>
                      <a:lnTo>
                        <a:pt x="266700" y="138112"/>
                      </a:lnTo>
                      <a:cubicBezTo>
                        <a:pt x="276754" y="113770"/>
                        <a:pt x="285220" y="98954"/>
                        <a:pt x="295274" y="74612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D20B1836-B4D0-047D-5E4C-46E6F7E2773A}"/>
                  </a:ext>
                </a:extLst>
              </p:cNvPr>
              <p:cNvGrpSpPr/>
              <p:nvPr/>
            </p:nvGrpSpPr>
            <p:grpSpPr>
              <a:xfrm rot="5400000">
                <a:off x="1073678" y="5232784"/>
                <a:ext cx="215711" cy="215711"/>
                <a:chOff x="1750784" y="3601816"/>
                <a:chExt cx="302913" cy="302913"/>
              </a:xfrm>
            </p:grpSpPr>
            <p:grpSp>
              <p:nvGrpSpPr>
                <p:cNvPr id="177" name="그룹 176">
                  <a:extLst>
                    <a:ext uri="{FF2B5EF4-FFF2-40B4-BE49-F238E27FC236}">
                      <a16:creationId xmlns:a16="http://schemas.microsoft.com/office/drawing/2014/main" id="{E9197722-4324-B7E1-BF07-5EE6D9FFBBBB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1783911" y="3658041"/>
                  <a:ext cx="239941" cy="232305"/>
                  <a:chOff x="445750" y="3290358"/>
                  <a:chExt cx="239941" cy="232305"/>
                </a:xfrm>
              </p:grpSpPr>
              <p:grpSp>
                <p:nvGrpSpPr>
                  <p:cNvPr id="179" name="그룹 178">
                    <a:extLst>
                      <a:ext uri="{FF2B5EF4-FFF2-40B4-BE49-F238E27FC236}">
                        <a16:creationId xmlns:a16="http://schemas.microsoft.com/office/drawing/2014/main" id="{9AD6DFAE-28D8-80FF-B640-9EC96C09FBA4}"/>
                      </a:ext>
                    </a:extLst>
                  </p:cNvPr>
                  <p:cNvGrpSpPr/>
                  <p:nvPr/>
                </p:nvGrpSpPr>
                <p:grpSpPr>
                  <a:xfrm>
                    <a:off x="445750" y="3290358"/>
                    <a:ext cx="146106" cy="232305"/>
                    <a:chOff x="464744" y="3509433"/>
                    <a:chExt cx="146106" cy="232305"/>
                  </a:xfrm>
                </p:grpSpPr>
                <p:cxnSp>
                  <p:nvCxnSpPr>
                    <p:cNvPr id="181" name="직선 연결선 180">
                      <a:extLst>
                        <a:ext uri="{FF2B5EF4-FFF2-40B4-BE49-F238E27FC236}">
                          <a16:creationId xmlns:a16="http://schemas.microsoft.com/office/drawing/2014/main" id="{2D0CBEF2-52E3-A9AC-F58B-5B1EAB36EA5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10850" y="3509433"/>
                      <a:ext cx="0" cy="23230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2" name="직선 연결선 181">
                      <a:extLst>
                        <a:ext uri="{FF2B5EF4-FFF2-40B4-BE49-F238E27FC236}">
                          <a16:creationId xmlns:a16="http://schemas.microsoft.com/office/drawing/2014/main" id="{7276780B-CD3A-ECD8-18E2-82CF2CAD472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64744" y="3661570"/>
                      <a:ext cx="146106" cy="8016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3" name="직선 연결선 182">
                      <a:extLst>
                        <a:ext uri="{FF2B5EF4-FFF2-40B4-BE49-F238E27FC236}">
                          <a16:creationId xmlns:a16="http://schemas.microsoft.com/office/drawing/2014/main" id="{947EC986-E270-1681-6C15-2DCE1707307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64744" y="3509433"/>
                      <a:ext cx="146106" cy="8016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80" name="직선 연결선 179">
                    <a:extLst>
                      <a:ext uri="{FF2B5EF4-FFF2-40B4-BE49-F238E27FC236}">
                        <a16:creationId xmlns:a16="http://schemas.microsoft.com/office/drawing/2014/main" id="{870F4818-6552-E187-4892-E3426011BE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1856" y="3406510"/>
                    <a:ext cx="93835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8" name="타원 177">
                  <a:extLst>
                    <a:ext uri="{FF2B5EF4-FFF2-40B4-BE49-F238E27FC236}">
                      <a16:creationId xmlns:a16="http://schemas.microsoft.com/office/drawing/2014/main" id="{3313431A-7F93-C1B9-7235-CE53DE51EB9F}"/>
                    </a:ext>
                  </a:extLst>
                </p:cNvPr>
                <p:cNvSpPr/>
                <p:nvPr/>
              </p:nvSpPr>
              <p:spPr>
                <a:xfrm>
                  <a:off x="1750784" y="3601816"/>
                  <a:ext cx="302913" cy="302913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2496B409-D788-A87F-BA96-786FAA3B5B8D}"/>
                  </a:ext>
                </a:extLst>
              </p:cNvPr>
              <p:cNvSpPr/>
              <p:nvPr/>
            </p:nvSpPr>
            <p:spPr>
              <a:xfrm>
                <a:off x="1234768" y="5458716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B6429B67-DE4C-D123-4D0D-DEEC4536EBC8}"/>
                  </a:ext>
                </a:extLst>
              </p:cNvPr>
              <p:cNvSpPr/>
              <p:nvPr/>
            </p:nvSpPr>
            <p:spPr>
              <a:xfrm>
                <a:off x="1448944" y="5569349"/>
                <a:ext cx="250165" cy="1185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출력</a:t>
                </a:r>
              </a:p>
            </p:txBody>
          </p:sp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B3EE4770-E651-8F3C-05CA-CB2F4DD5AF00}"/>
                  </a:ext>
                </a:extLst>
              </p:cNvPr>
              <p:cNvGrpSpPr/>
              <p:nvPr/>
            </p:nvGrpSpPr>
            <p:grpSpPr>
              <a:xfrm rot="16200000">
                <a:off x="807214" y="5081600"/>
                <a:ext cx="86200" cy="516332"/>
                <a:chOff x="1980052" y="3575215"/>
                <a:chExt cx="86200" cy="516332"/>
              </a:xfrm>
            </p:grpSpPr>
            <p:cxnSp>
              <p:nvCxnSpPr>
                <p:cNvPr id="173" name="직선 연결선 172">
                  <a:extLst>
                    <a:ext uri="{FF2B5EF4-FFF2-40B4-BE49-F238E27FC236}">
                      <a16:creationId xmlns:a16="http://schemas.microsoft.com/office/drawing/2014/main" id="{593B436A-AC35-58AB-1646-FA9A44D4A8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3259" y="3575215"/>
                  <a:ext cx="0" cy="1185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직선 연결선 173">
                  <a:extLst>
                    <a:ext uri="{FF2B5EF4-FFF2-40B4-BE49-F238E27FC236}">
                      <a16:creationId xmlns:a16="http://schemas.microsoft.com/office/drawing/2014/main" id="{E062C0AC-B6DE-45DC-55B2-BE80D4A6E4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023152" y="3650672"/>
                  <a:ext cx="0" cy="86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직선 연결선 174">
                  <a:extLst>
                    <a:ext uri="{FF2B5EF4-FFF2-40B4-BE49-F238E27FC236}">
                      <a16:creationId xmlns:a16="http://schemas.microsoft.com/office/drawing/2014/main" id="{034B0535-4309-7E8E-60A6-0765F69D28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839864" y="3908153"/>
                  <a:ext cx="36678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직선 연결선 175">
                  <a:extLst>
                    <a:ext uri="{FF2B5EF4-FFF2-40B4-BE49-F238E27FC236}">
                      <a16:creationId xmlns:a16="http://schemas.microsoft.com/office/drawing/2014/main" id="{7B2EF518-E12D-E36F-D8B9-8CD1B571CE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023153" y="3681659"/>
                  <a:ext cx="0" cy="86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E0287F2F-FEBC-DAFF-181A-6EBA46061018}"/>
                  </a:ext>
                </a:extLst>
              </p:cNvPr>
              <p:cNvGrpSpPr/>
              <p:nvPr/>
            </p:nvGrpSpPr>
            <p:grpSpPr>
              <a:xfrm rot="5400000">
                <a:off x="1046035" y="5569578"/>
                <a:ext cx="419582" cy="112479"/>
                <a:chOff x="1861191" y="4736234"/>
                <a:chExt cx="419582" cy="112479"/>
              </a:xfrm>
            </p:grpSpPr>
            <p:cxnSp>
              <p:nvCxnSpPr>
                <p:cNvPr id="170" name="직선 연결선 169">
                  <a:extLst>
                    <a:ext uri="{FF2B5EF4-FFF2-40B4-BE49-F238E27FC236}">
                      <a16:creationId xmlns:a16="http://schemas.microsoft.com/office/drawing/2014/main" id="{F60B9E02-205F-A3E7-F1DF-4C0475B465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233961" y="4747595"/>
                  <a:ext cx="0" cy="936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id="{980CDF81-875D-1E5C-946B-2AE5285759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909290" y="4750082"/>
                  <a:ext cx="0" cy="961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자유형: 도형 171">
                  <a:extLst>
                    <a:ext uri="{FF2B5EF4-FFF2-40B4-BE49-F238E27FC236}">
                      <a16:creationId xmlns:a16="http://schemas.microsoft.com/office/drawing/2014/main" id="{DD6A0E0A-2359-4F78-7313-0F2B3E8E5968}"/>
                    </a:ext>
                  </a:extLst>
                </p:cNvPr>
                <p:cNvSpPr/>
                <p:nvPr/>
              </p:nvSpPr>
              <p:spPr>
                <a:xfrm>
                  <a:off x="1956257" y="4736234"/>
                  <a:ext cx="235069" cy="112479"/>
                </a:xfrm>
                <a:custGeom>
                  <a:avLst/>
                  <a:gdLst>
                    <a:gd name="connsiteX0" fmla="*/ 0 w 296862"/>
                    <a:gd name="connsiteY0" fmla="*/ 79375 h 141287"/>
                    <a:gd name="connsiteX1" fmla="*/ 46037 w 296862"/>
                    <a:gd name="connsiteY1" fmla="*/ 0 h 141287"/>
                    <a:gd name="connsiteX2" fmla="*/ 85725 w 296862"/>
                    <a:gd name="connsiteY2" fmla="*/ 141287 h 141287"/>
                    <a:gd name="connsiteX3" fmla="*/ 138112 w 296862"/>
                    <a:gd name="connsiteY3" fmla="*/ 4762 h 141287"/>
                    <a:gd name="connsiteX4" fmla="*/ 180975 w 296862"/>
                    <a:gd name="connsiteY4" fmla="*/ 138112 h 141287"/>
                    <a:gd name="connsiteX5" fmla="*/ 233362 w 296862"/>
                    <a:gd name="connsiteY5" fmla="*/ 6350 h 141287"/>
                    <a:gd name="connsiteX6" fmla="*/ 266700 w 296862"/>
                    <a:gd name="connsiteY6" fmla="*/ 138112 h 141287"/>
                    <a:gd name="connsiteX7" fmla="*/ 296862 w 296862"/>
                    <a:gd name="connsiteY7" fmla="*/ 65087 h 141287"/>
                    <a:gd name="connsiteX0" fmla="*/ 0 w 295274"/>
                    <a:gd name="connsiteY0" fmla="*/ 79375 h 141287"/>
                    <a:gd name="connsiteX1" fmla="*/ 46037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303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938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5274" h="141287">
                      <a:moveTo>
                        <a:pt x="0" y="79375"/>
                      </a:moveTo>
                      <a:lnTo>
                        <a:pt x="36512" y="0"/>
                      </a:lnTo>
                      <a:lnTo>
                        <a:pt x="85725" y="141287"/>
                      </a:lnTo>
                      <a:lnTo>
                        <a:pt x="138112" y="4762"/>
                      </a:lnTo>
                      <a:lnTo>
                        <a:pt x="179387" y="138112"/>
                      </a:lnTo>
                      <a:lnTo>
                        <a:pt x="228600" y="6350"/>
                      </a:lnTo>
                      <a:lnTo>
                        <a:pt x="266700" y="138112"/>
                      </a:lnTo>
                      <a:cubicBezTo>
                        <a:pt x="276754" y="113770"/>
                        <a:pt x="285220" y="98954"/>
                        <a:pt x="295274" y="74612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52" name="그룹 151">
                <a:extLst>
                  <a:ext uri="{FF2B5EF4-FFF2-40B4-BE49-F238E27FC236}">
                    <a16:creationId xmlns:a16="http://schemas.microsoft.com/office/drawing/2014/main" id="{27127722-B157-9012-4361-7CDFD525D68A}"/>
                  </a:ext>
                </a:extLst>
              </p:cNvPr>
              <p:cNvGrpSpPr/>
              <p:nvPr/>
            </p:nvGrpSpPr>
            <p:grpSpPr>
              <a:xfrm rot="5400000">
                <a:off x="595062" y="5531395"/>
                <a:ext cx="495951" cy="112479"/>
                <a:chOff x="1784822" y="4736234"/>
                <a:chExt cx="495951" cy="112479"/>
              </a:xfrm>
            </p:grpSpPr>
            <p:cxnSp>
              <p:nvCxnSpPr>
                <p:cNvPr id="167" name="직선 연결선 166">
                  <a:extLst>
                    <a:ext uri="{FF2B5EF4-FFF2-40B4-BE49-F238E27FC236}">
                      <a16:creationId xmlns:a16="http://schemas.microsoft.com/office/drawing/2014/main" id="{80E6FD83-EBF0-B3DD-CB6E-719101DF1A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233961" y="4747595"/>
                  <a:ext cx="0" cy="936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직선 연결선 167">
                  <a:extLst>
                    <a:ext uri="{FF2B5EF4-FFF2-40B4-BE49-F238E27FC236}">
                      <a16:creationId xmlns:a16="http://schemas.microsoft.com/office/drawing/2014/main" id="{63C420AD-0833-1B2A-B9DD-D23A85218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871105" y="4711898"/>
                  <a:ext cx="0" cy="1725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자유형: 도형 168">
                  <a:extLst>
                    <a:ext uri="{FF2B5EF4-FFF2-40B4-BE49-F238E27FC236}">
                      <a16:creationId xmlns:a16="http://schemas.microsoft.com/office/drawing/2014/main" id="{ADF2281F-566C-9FA9-D778-DE8B0912AADB}"/>
                    </a:ext>
                  </a:extLst>
                </p:cNvPr>
                <p:cNvSpPr/>
                <p:nvPr/>
              </p:nvSpPr>
              <p:spPr>
                <a:xfrm>
                  <a:off x="1956257" y="4736234"/>
                  <a:ext cx="235069" cy="112479"/>
                </a:xfrm>
                <a:custGeom>
                  <a:avLst/>
                  <a:gdLst>
                    <a:gd name="connsiteX0" fmla="*/ 0 w 296862"/>
                    <a:gd name="connsiteY0" fmla="*/ 79375 h 141287"/>
                    <a:gd name="connsiteX1" fmla="*/ 46037 w 296862"/>
                    <a:gd name="connsiteY1" fmla="*/ 0 h 141287"/>
                    <a:gd name="connsiteX2" fmla="*/ 85725 w 296862"/>
                    <a:gd name="connsiteY2" fmla="*/ 141287 h 141287"/>
                    <a:gd name="connsiteX3" fmla="*/ 138112 w 296862"/>
                    <a:gd name="connsiteY3" fmla="*/ 4762 h 141287"/>
                    <a:gd name="connsiteX4" fmla="*/ 180975 w 296862"/>
                    <a:gd name="connsiteY4" fmla="*/ 138112 h 141287"/>
                    <a:gd name="connsiteX5" fmla="*/ 233362 w 296862"/>
                    <a:gd name="connsiteY5" fmla="*/ 6350 h 141287"/>
                    <a:gd name="connsiteX6" fmla="*/ 266700 w 296862"/>
                    <a:gd name="connsiteY6" fmla="*/ 138112 h 141287"/>
                    <a:gd name="connsiteX7" fmla="*/ 296862 w 296862"/>
                    <a:gd name="connsiteY7" fmla="*/ 65087 h 141287"/>
                    <a:gd name="connsiteX0" fmla="*/ 0 w 295274"/>
                    <a:gd name="connsiteY0" fmla="*/ 79375 h 141287"/>
                    <a:gd name="connsiteX1" fmla="*/ 46037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303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938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5274" h="141287">
                      <a:moveTo>
                        <a:pt x="0" y="79375"/>
                      </a:moveTo>
                      <a:lnTo>
                        <a:pt x="36512" y="0"/>
                      </a:lnTo>
                      <a:lnTo>
                        <a:pt x="85725" y="141287"/>
                      </a:lnTo>
                      <a:lnTo>
                        <a:pt x="138112" y="4762"/>
                      </a:lnTo>
                      <a:lnTo>
                        <a:pt x="179387" y="138112"/>
                      </a:lnTo>
                      <a:lnTo>
                        <a:pt x="228600" y="6350"/>
                      </a:lnTo>
                      <a:lnTo>
                        <a:pt x="266700" y="138112"/>
                      </a:lnTo>
                      <a:cubicBezTo>
                        <a:pt x="276754" y="113770"/>
                        <a:pt x="285220" y="98954"/>
                        <a:pt x="295274" y="74612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447C7349-7CA5-310C-8615-BEAD39A78618}"/>
                  </a:ext>
                </a:extLst>
              </p:cNvPr>
              <p:cNvSpPr/>
              <p:nvPr/>
            </p:nvSpPr>
            <p:spPr>
              <a:xfrm>
                <a:off x="398771" y="5569349"/>
                <a:ext cx="250165" cy="1185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입력</a:t>
                </a:r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28ABF7BA-314D-3DE3-302D-EF61EB6E3242}"/>
                  </a:ext>
                </a:extLst>
              </p:cNvPr>
              <p:cNvSpPr/>
              <p:nvPr/>
            </p:nvSpPr>
            <p:spPr>
              <a:xfrm>
                <a:off x="219373" y="5769407"/>
                <a:ext cx="129154" cy="129154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 fontScale="40000" lnSpcReduction="20000"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-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자유형: 도형 154">
                <a:extLst>
                  <a:ext uri="{FF2B5EF4-FFF2-40B4-BE49-F238E27FC236}">
                    <a16:creationId xmlns:a16="http://schemas.microsoft.com/office/drawing/2014/main" id="{F901B6D3-A32F-AAE8-5144-DCB4385043EE}"/>
                  </a:ext>
                </a:extLst>
              </p:cNvPr>
              <p:cNvSpPr/>
              <p:nvPr/>
            </p:nvSpPr>
            <p:spPr>
              <a:xfrm>
                <a:off x="1254460" y="5470245"/>
                <a:ext cx="309033" cy="91256"/>
              </a:xfrm>
              <a:custGeom>
                <a:avLst/>
                <a:gdLst>
                  <a:gd name="connsiteX0" fmla="*/ 0 w 309033"/>
                  <a:gd name="connsiteY0" fmla="*/ 0 h 469900"/>
                  <a:gd name="connsiteX1" fmla="*/ 309033 w 309033"/>
                  <a:gd name="connsiteY1" fmla="*/ 0 h 469900"/>
                  <a:gd name="connsiteX2" fmla="*/ 309033 w 309033"/>
                  <a:gd name="connsiteY2" fmla="*/ 469900 h 469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9033" h="469900">
                    <a:moveTo>
                      <a:pt x="0" y="0"/>
                    </a:moveTo>
                    <a:lnTo>
                      <a:pt x="309033" y="0"/>
                    </a:lnTo>
                    <a:lnTo>
                      <a:pt x="309033" y="469900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자유형: 도형 155">
                <a:extLst>
                  <a:ext uri="{FF2B5EF4-FFF2-40B4-BE49-F238E27FC236}">
                    <a16:creationId xmlns:a16="http://schemas.microsoft.com/office/drawing/2014/main" id="{335E4E48-DAAC-2EBA-3E21-77CF9D7F6201}"/>
                  </a:ext>
                </a:extLst>
              </p:cNvPr>
              <p:cNvSpPr/>
              <p:nvPr/>
            </p:nvSpPr>
            <p:spPr>
              <a:xfrm>
                <a:off x="348527" y="5687906"/>
                <a:ext cx="1214959" cy="146078"/>
              </a:xfrm>
              <a:custGeom>
                <a:avLst/>
                <a:gdLst>
                  <a:gd name="connsiteX0" fmla="*/ 1214967 w 1214967"/>
                  <a:gd name="connsiteY0" fmla="*/ 0 h 131233"/>
                  <a:gd name="connsiteX1" fmla="*/ 1214967 w 1214967"/>
                  <a:gd name="connsiteY1" fmla="*/ 131233 h 131233"/>
                  <a:gd name="connsiteX2" fmla="*/ 8467 w 1214967"/>
                  <a:gd name="connsiteY2" fmla="*/ 131233 h 131233"/>
                  <a:gd name="connsiteX3" fmla="*/ 0 w 1214967"/>
                  <a:gd name="connsiteY3" fmla="*/ 131233 h 131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4967" h="131233">
                    <a:moveTo>
                      <a:pt x="1214967" y="0"/>
                    </a:moveTo>
                    <a:lnTo>
                      <a:pt x="1214967" y="131233"/>
                    </a:lnTo>
                    <a:lnTo>
                      <a:pt x="8467" y="131233"/>
                    </a:lnTo>
                    <a:lnTo>
                      <a:pt x="0" y="131233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자유형: 도형 156">
                <a:extLst>
                  <a:ext uri="{FF2B5EF4-FFF2-40B4-BE49-F238E27FC236}">
                    <a16:creationId xmlns:a16="http://schemas.microsoft.com/office/drawing/2014/main" id="{A2932EED-C231-EDFF-EAC0-2338DC506845}"/>
                  </a:ext>
                </a:extLst>
              </p:cNvPr>
              <p:cNvSpPr/>
              <p:nvPr/>
            </p:nvSpPr>
            <p:spPr>
              <a:xfrm>
                <a:off x="526856" y="5340309"/>
                <a:ext cx="68262" cy="225425"/>
              </a:xfrm>
              <a:custGeom>
                <a:avLst/>
                <a:gdLst>
                  <a:gd name="connsiteX0" fmla="*/ 68262 w 68262"/>
                  <a:gd name="connsiteY0" fmla="*/ 0 h 225425"/>
                  <a:gd name="connsiteX1" fmla="*/ 0 w 68262"/>
                  <a:gd name="connsiteY1" fmla="*/ 0 h 225425"/>
                  <a:gd name="connsiteX2" fmla="*/ 0 w 68262"/>
                  <a:gd name="connsiteY2" fmla="*/ 225425 h 225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262" h="225425">
                    <a:moveTo>
                      <a:pt x="68262" y="0"/>
                    </a:moveTo>
                    <a:lnTo>
                      <a:pt x="0" y="0"/>
                    </a:lnTo>
                    <a:lnTo>
                      <a:pt x="0" y="225425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자유형: 도형 157">
                <a:extLst>
                  <a:ext uri="{FF2B5EF4-FFF2-40B4-BE49-F238E27FC236}">
                    <a16:creationId xmlns:a16="http://schemas.microsoft.com/office/drawing/2014/main" id="{B1BF08E2-280A-D162-6977-F3F30653E69D}"/>
                  </a:ext>
                </a:extLst>
              </p:cNvPr>
              <p:cNvSpPr/>
              <p:nvPr/>
            </p:nvSpPr>
            <p:spPr>
              <a:xfrm>
                <a:off x="522093" y="5687972"/>
                <a:ext cx="0" cy="146050"/>
              </a:xfrm>
              <a:custGeom>
                <a:avLst/>
                <a:gdLst>
                  <a:gd name="connsiteX0" fmla="*/ 0 w 0"/>
                  <a:gd name="connsiteY0" fmla="*/ 0 h 146050"/>
                  <a:gd name="connsiteX1" fmla="*/ 0 w 0"/>
                  <a:gd name="connsiteY1" fmla="*/ 146050 h 14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6050">
                    <a:moveTo>
                      <a:pt x="0" y="0"/>
                    </a:moveTo>
                    <a:lnTo>
                      <a:pt x="0" y="14605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자유형: 도형 158">
                <a:extLst>
                  <a:ext uri="{FF2B5EF4-FFF2-40B4-BE49-F238E27FC236}">
                    <a16:creationId xmlns:a16="http://schemas.microsoft.com/office/drawing/2014/main" id="{DC366B58-11EA-B8A3-6130-AB92CEA5CECC}"/>
                  </a:ext>
                </a:extLst>
              </p:cNvPr>
              <p:cNvSpPr/>
              <p:nvPr/>
            </p:nvSpPr>
            <p:spPr>
              <a:xfrm>
                <a:off x="934843" y="4635459"/>
                <a:ext cx="314325" cy="0"/>
              </a:xfrm>
              <a:custGeom>
                <a:avLst/>
                <a:gdLst>
                  <a:gd name="connsiteX0" fmla="*/ 314325 w 314325"/>
                  <a:gd name="connsiteY0" fmla="*/ 0 h 0"/>
                  <a:gd name="connsiteX1" fmla="*/ 0 w 3143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4325">
                    <a:moveTo>
                      <a:pt x="314325" y="0"/>
                    </a:moveTo>
                    <a:lnTo>
                      <a:pt x="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자유형: 도형 159">
                <a:extLst>
                  <a:ext uri="{FF2B5EF4-FFF2-40B4-BE49-F238E27FC236}">
                    <a16:creationId xmlns:a16="http://schemas.microsoft.com/office/drawing/2014/main" id="{23D2DE7B-B08D-F21E-4E62-316F4C8B8DD5}"/>
                  </a:ext>
                </a:extLst>
              </p:cNvPr>
              <p:cNvSpPr/>
              <p:nvPr/>
            </p:nvSpPr>
            <p:spPr>
              <a:xfrm>
                <a:off x="1093593" y="4551322"/>
                <a:ext cx="0" cy="87312"/>
              </a:xfrm>
              <a:custGeom>
                <a:avLst/>
                <a:gdLst>
                  <a:gd name="connsiteX0" fmla="*/ 0 w 0"/>
                  <a:gd name="connsiteY0" fmla="*/ 87312 h 87312"/>
                  <a:gd name="connsiteX1" fmla="*/ 0 w 0"/>
                  <a:gd name="connsiteY1" fmla="*/ 0 h 87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87312">
                    <a:moveTo>
                      <a:pt x="0" y="87312"/>
                    </a:moveTo>
                    <a:lnTo>
                      <a:pt x="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BE633015-CA19-46B0-CB2F-34B467768896}"/>
                  </a:ext>
                </a:extLst>
              </p:cNvPr>
              <p:cNvSpPr/>
              <p:nvPr/>
            </p:nvSpPr>
            <p:spPr>
              <a:xfrm>
                <a:off x="1081201" y="4620388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D04E37A7-C6E6-553C-5D30-D91158C03EC5}"/>
                  </a:ext>
                </a:extLst>
              </p:cNvPr>
              <p:cNvSpPr/>
              <p:nvPr/>
            </p:nvSpPr>
            <p:spPr>
              <a:xfrm>
                <a:off x="821937" y="5327407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4924336F-40BE-83BA-CEEF-8AEC33BA3EF4}"/>
                  </a:ext>
                </a:extLst>
              </p:cNvPr>
              <p:cNvSpPr/>
              <p:nvPr/>
            </p:nvSpPr>
            <p:spPr>
              <a:xfrm>
                <a:off x="924330" y="5329197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760385FA-DB66-1D72-8D06-4DC288B9C925}"/>
                  </a:ext>
                </a:extLst>
              </p:cNvPr>
              <p:cNvSpPr/>
              <p:nvPr/>
            </p:nvSpPr>
            <p:spPr>
              <a:xfrm>
                <a:off x="1239419" y="5822981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EC89DDD3-2607-DF65-BF8C-01873612133D}"/>
                  </a:ext>
                </a:extLst>
              </p:cNvPr>
              <p:cNvSpPr/>
              <p:nvPr/>
            </p:nvSpPr>
            <p:spPr>
              <a:xfrm>
                <a:off x="827123" y="5822981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75E9A917-1046-D678-1BF9-D4D9C6EF46D3}"/>
                  </a:ext>
                </a:extLst>
              </p:cNvPr>
              <p:cNvSpPr/>
              <p:nvPr/>
            </p:nvSpPr>
            <p:spPr>
              <a:xfrm>
                <a:off x="507693" y="5822981"/>
                <a:ext cx="28800" cy="28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자유형: 도형 189">
                <a:extLst>
                  <a:ext uri="{FF2B5EF4-FFF2-40B4-BE49-F238E27FC236}">
                    <a16:creationId xmlns:a16="http://schemas.microsoft.com/office/drawing/2014/main" id="{2B4A283C-C9F1-A581-1AA9-F0EED1C9F681}"/>
                  </a:ext>
                </a:extLst>
              </p:cNvPr>
              <p:cNvSpPr/>
              <p:nvPr/>
            </p:nvSpPr>
            <p:spPr>
              <a:xfrm>
                <a:off x="1249363" y="4635500"/>
                <a:ext cx="0" cy="622300"/>
              </a:xfrm>
              <a:custGeom>
                <a:avLst/>
                <a:gdLst>
                  <a:gd name="connsiteX0" fmla="*/ 0 w 0"/>
                  <a:gd name="connsiteY0" fmla="*/ 0 h 622300"/>
                  <a:gd name="connsiteX1" fmla="*/ 0 w 0"/>
                  <a:gd name="connsiteY1" fmla="*/ 622300 h 62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622300">
                    <a:moveTo>
                      <a:pt x="0" y="0"/>
                    </a:moveTo>
                    <a:lnTo>
                      <a:pt x="0" y="6223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5660DF9F-4C48-770A-911C-413E68DF837A}"/>
                </a:ext>
              </a:extLst>
            </p:cNvPr>
            <p:cNvSpPr/>
            <p:nvPr/>
          </p:nvSpPr>
          <p:spPr>
            <a:xfrm>
              <a:off x="6087069" y="3672126"/>
              <a:ext cx="1835454" cy="1706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7E264B5B-72BB-53EE-0453-44709B4BF348}"/>
                </a:ext>
              </a:extLst>
            </p:cNvPr>
            <p:cNvSpPr/>
            <p:nvPr/>
          </p:nvSpPr>
          <p:spPr>
            <a:xfrm>
              <a:off x="6087070" y="3489897"/>
              <a:ext cx="183545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공통 </a:t>
              </a:r>
              <a:r>
                <a:rPr lang="ko-KR" altLang="en-US" sz="1200" b="1" dirty="0" err="1">
                  <a:solidFill>
                    <a:schemeClr val="tx1"/>
                  </a:solidFill>
                </a:rPr>
                <a:t>컬렉터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증폭기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61232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전계 효과 트랜지스터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(FET)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180751"/>
              </p:ext>
            </p:extLst>
          </p:nvPr>
        </p:nvGraphicFramePr>
        <p:xfrm>
          <a:off x="89973" y="85710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전계 효과 트랜지스터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(Field-Effect Transistor)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반도체의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채널에 흐르는 전류를 제어하기 위해 전기장 생성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금속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산화막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반도체 전계 효과 트랜지스터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(MOSFET, Metal-Oxide Semiconductor Field-Effect Transistor)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CMOS(Complementary Metal Oxide Semiconductor) IC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칩의 기본 구성에 쓰임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은 전압 증폭기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(Voltage Amplifier)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간주됨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제어 전압으로 전계 강도 설정 시 전류가 거의 소모되지 않음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구동원리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JFET(Junction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Field-Effect Transistor,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접합형 전계 효과 트랜지스터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FET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에서 가장 단순한 형태이며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채널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채널로 구분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통과하는 채널에 주입하는 물질이 전자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정공 여부에 따라 결정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전자의 기동성이 정공보다 좋아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채널형이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채널형보다 빠른 스위칭 가능해 더 많이 쓰임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Drain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Source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흐름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UJT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기호 모양이 비슷함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(UJT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위쪽 대각 화살표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JFET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은 중앙 화살표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Gate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Source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전위가 같을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낮은 저항을 가져 상시 닫힘 스위치와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비슷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흐름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 Gate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&lt; Source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전위 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Gate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전계효과가 일어나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공핍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영역이 증가하면서 전류의 흐름 차단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(Pinch off)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Gate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Source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전위가 같을 때 전류가 흐름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(Source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양극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Drain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은 음극과 연결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 Gate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&gt; Source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전위 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Gate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전계효과가 일어나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공핍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영역이 증가하면서 전류 흐름 차단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NPN TR vs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JFET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 NPN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은 전류 증폭기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능동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positive bias,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JFET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전압 증폭기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능동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negative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 NPN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bias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없는 상태에서 비전도성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JPET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bias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없는 상태에서 전도성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 NPN TR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bias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걸린 상태에서 전도도 높아지고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bias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걸린 상태에서 존도도가 낮아짐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JPET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은 처음에 낮은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저항값을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가진 저항처럼 행동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저항 영역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Ohmic region)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Vds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증가하다 전류는 더이상 흐르지 않음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포화 영역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Saturation region)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Vds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계속 증가하다 소자가 항복 상태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(Drain-Source Breakdown)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도달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Vgs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음수가 되면 저항 영역에서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저항값이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큰 저항처럼 행동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더 낮은 전류에서 포화 영역에 도달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실효 저항 증가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전압으로 제어되는 저항처럼 행동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JPET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보다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JPET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 항복 영역에 빠르게 도달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MOSFET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전계 효과를 발생시켜 채널을 통과하는 전류의 흐름 제어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Source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Drain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 금속으로 되어 있어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채널의 양끝과 접촉하고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이산화규소층이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Gate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채널 분리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역전류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방지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Gate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임피던스는 최소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100,000 G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Ω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까지 증가하고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Gate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전류는 거의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까지 감소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Gate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임피던스가 높아 디지털 집적회로의 출력에 직접 연결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채널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공핍형은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채널은 전류를 통과시키지만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Gate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음전압을 걸면 전류는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pinch off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채널 증가형은 채널은 전류를 통과시키지 않지만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Gate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양전압을 걸면 전류를 흐르게 할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기호에서 점선은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0V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bias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 때 상시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off)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채널 증가형은 스위치로 사용하기에 적합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(0V bias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에서 상시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off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상태이고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저항이 높아 전류가 흐르지 않음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FC323D75-BCCF-249D-0676-D1A8F009C1D3}"/>
              </a:ext>
            </a:extLst>
          </p:cNvPr>
          <p:cNvGrpSpPr/>
          <p:nvPr/>
        </p:nvGrpSpPr>
        <p:grpSpPr>
          <a:xfrm rot="16200000" flipH="1">
            <a:off x="13628657" y="1558058"/>
            <a:ext cx="71868" cy="381300"/>
            <a:chOff x="453865" y="2303972"/>
            <a:chExt cx="100745" cy="534509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495C7BA-3532-1C14-906F-84AE5F77BCC6}"/>
                </a:ext>
              </a:extLst>
            </p:cNvPr>
            <p:cNvCxnSpPr>
              <a:cxnSpLocks/>
            </p:cNvCxnSpPr>
            <p:nvPr/>
          </p:nvCxnSpPr>
          <p:spPr>
            <a:xfrm>
              <a:off x="506222" y="2303972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9021FA9-4349-E0D2-A850-F225DD04DBA5}"/>
                </a:ext>
              </a:extLst>
            </p:cNvPr>
            <p:cNvCxnSpPr>
              <a:cxnSpLocks/>
            </p:cNvCxnSpPr>
            <p:nvPr/>
          </p:nvCxnSpPr>
          <p:spPr>
            <a:xfrm>
              <a:off x="506222" y="2717646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F78F9E61-8466-CE8A-DCE0-9F9AD5557C9B}"/>
                </a:ext>
              </a:extLst>
            </p:cNvPr>
            <p:cNvSpPr/>
            <p:nvPr/>
          </p:nvSpPr>
          <p:spPr>
            <a:xfrm rot="16200000">
              <a:off x="460375" y="2420677"/>
              <a:ext cx="94869" cy="93601"/>
            </a:xfrm>
            <a:prstGeom prst="arc">
              <a:avLst>
                <a:gd name="adj1" fmla="val 8024716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C7CCCEE1-6ABB-5060-C4D3-4D1192EF53B8}"/>
                </a:ext>
              </a:extLst>
            </p:cNvPr>
            <p:cNvSpPr/>
            <p:nvPr/>
          </p:nvSpPr>
          <p:spPr>
            <a:xfrm rot="5400000" flipV="1">
              <a:off x="458787" y="2484891"/>
              <a:ext cx="94869" cy="93601"/>
            </a:xfrm>
            <a:prstGeom prst="arc">
              <a:avLst>
                <a:gd name="adj1" fmla="val 8024716"/>
                <a:gd name="adj2" fmla="val 245826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BD924C95-91FD-9383-0260-BF98D3C64394}"/>
                </a:ext>
              </a:extLst>
            </p:cNvPr>
            <p:cNvSpPr/>
            <p:nvPr/>
          </p:nvSpPr>
          <p:spPr>
            <a:xfrm rot="5400000" flipV="1">
              <a:off x="457199" y="2554149"/>
              <a:ext cx="94869" cy="93601"/>
            </a:xfrm>
            <a:prstGeom prst="arc">
              <a:avLst>
                <a:gd name="adj1" fmla="val 8024716"/>
                <a:gd name="adj2" fmla="val 245826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BB44DE35-5FF4-1F09-95EE-0AB677FCADF1}"/>
                </a:ext>
              </a:extLst>
            </p:cNvPr>
            <p:cNvSpPr/>
            <p:nvPr/>
          </p:nvSpPr>
          <p:spPr>
            <a:xfrm rot="5400000" flipV="1">
              <a:off x="453231" y="2623407"/>
              <a:ext cx="94869" cy="93601"/>
            </a:xfrm>
            <a:prstGeom prst="arc">
              <a:avLst>
                <a:gd name="adj1" fmla="val 8024716"/>
                <a:gd name="adj2" fmla="val 85377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12A2440B-67C9-39B8-476F-31DB8220876C}"/>
              </a:ext>
            </a:extLst>
          </p:cNvPr>
          <p:cNvSpPr/>
          <p:nvPr/>
        </p:nvSpPr>
        <p:spPr>
          <a:xfrm>
            <a:off x="13216737" y="1603371"/>
            <a:ext cx="28800" cy="2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6304F6-2F5E-D83F-89A8-D8FBD3AB7C0D}"/>
              </a:ext>
            </a:extLst>
          </p:cNvPr>
          <p:cNvSpPr/>
          <p:nvPr/>
        </p:nvSpPr>
        <p:spPr>
          <a:xfrm>
            <a:off x="12858803" y="1588388"/>
            <a:ext cx="250165" cy="118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50" dirty="0">
                <a:solidFill>
                  <a:schemeClr val="tx1"/>
                </a:solidFill>
              </a:rPr>
              <a:t>PWM</a:t>
            </a:r>
          </a:p>
          <a:p>
            <a:pPr algn="ctr"/>
            <a:r>
              <a:rPr lang="ko-KR" altLang="en-US" sz="350" dirty="0">
                <a:solidFill>
                  <a:schemeClr val="tx1"/>
                </a:solidFill>
              </a:rPr>
              <a:t>피드백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8A9BC6-A117-2517-0B3D-F1D5F58B3897}"/>
              </a:ext>
            </a:extLst>
          </p:cNvPr>
          <p:cNvSpPr/>
          <p:nvPr/>
        </p:nvSpPr>
        <p:spPr>
          <a:xfrm>
            <a:off x="13063196" y="1894557"/>
            <a:ext cx="250165" cy="118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350" dirty="0">
                <a:solidFill>
                  <a:schemeClr val="tx1"/>
                </a:solidFill>
              </a:rPr>
              <a:t>출력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2299A0-4F6A-3B9B-8F6F-926C63C00150}"/>
              </a:ext>
            </a:extLst>
          </p:cNvPr>
          <p:cNvGrpSpPr/>
          <p:nvPr/>
        </p:nvGrpSpPr>
        <p:grpSpPr>
          <a:xfrm>
            <a:off x="12501992" y="1933998"/>
            <a:ext cx="116760" cy="318513"/>
            <a:chOff x="10528413" y="2504757"/>
            <a:chExt cx="116760" cy="318513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B136AB1-A7CC-A041-D9FE-358F7702E05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7864" y="2504757"/>
              <a:ext cx="0" cy="1185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CAC4E32-DB8F-3085-7483-CFD853EDC18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587757" y="2580214"/>
              <a:ext cx="0" cy="86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1696D8D-1D4F-D56F-21EC-00471A617D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87864" y="2654300"/>
              <a:ext cx="0" cy="1689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원호 20">
              <a:extLst>
                <a:ext uri="{FF2B5EF4-FFF2-40B4-BE49-F238E27FC236}">
                  <a16:creationId xmlns:a16="http://schemas.microsoft.com/office/drawing/2014/main" id="{2C62951C-F831-5376-A59F-6ECA96AB8722}"/>
                </a:ext>
              </a:extLst>
            </p:cNvPr>
            <p:cNvSpPr/>
            <p:nvPr/>
          </p:nvSpPr>
          <p:spPr>
            <a:xfrm rot="19146182">
              <a:off x="10528413" y="2652197"/>
              <a:ext cx="116760" cy="110967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007F95-D1C3-8A55-5097-F2D71EEB45C1}"/>
              </a:ext>
            </a:extLst>
          </p:cNvPr>
          <p:cNvSpPr/>
          <p:nvPr/>
        </p:nvSpPr>
        <p:spPr>
          <a:xfrm>
            <a:off x="12724461" y="1775891"/>
            <a:ext cx="250165" cy="118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+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20D3AF-3733-4ED4-CA9A-4407BF70D07B}"/>
              </a:ext>
            </a:extLst>
          </p:cNvPr>
          <p:cNvSpPr/>
          <p:nvPr/>
        </p:nvSpPr>
        <p:spPr>
          <a:xfrm>
            <a:off x="13011203" y="1740788"/>
            <a:ext cx="250165" cy="118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50" dirty="0">
                <a:solidFill>
                  <a:schemeClr val="tx1"/>
                </a:solidFill>
              </a:rPr>
              <a:t>MOSFET</a:t>
            </a:r>
          </a:p>
          <a:p>
            <a:pPr algn="ctr"/>
            <a:r>
              <a:rPr lang="ko-KR" altLang="en-US" sz="350" dirty="0">
                <a:solidFill>
                  <a:schemeClr val="tx1"/>
                </a:solidFill>
              </a:rPr>
              <a:t>스위치</a:t>
            </a: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6F55843-90EF-91E4-CA04-F7066A05BBD4}"/>
              </a:ext>
            </a:extLst>
          </p:cNvPr>
          <p:cNvGrpSpPr/>
          <p:nvPr/>
        </p:nvGrpSpPr>
        <p:grpSpPr>
          <a:xfrm>
            <a:off x="12959676" y="2103075"/>
            <a:ext cx="302913" cy="302913"/>
            <a:chOff x="1378904" y="3499687"/>
            <a:chExt cx="302913" cy="302913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6A3B78AB-7CFF-7246-3337-BAA9143D609E}"/>
                </a:ext>
              </a:extLst>
            </p:cNvPr>
            <p:cNvGrpSpPr/>
            <p:nvPr/>
          </p:nvGrpSpPr>
          <p:grpSpPr>
            <a:xfrm>
              <a:off x="1436080" y="3537606"/>
              <a:ext cx="239941" cy="232305"/>
              <a:chOff x="460150" y="3633065"/>
              <a:chExt cx="239941" cy="232305"/>
            </a:xfrm>
          </p:grpSpPr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17F9E682-3EB4-AE79-DBA1-CF87ED60A18A}"/>
                  </a:ext>
                </a:extLst>
              </p:cNvPr>
              <p:cNvGrpSpPr/>
              <p:nvPr/>
            </p:nvGrpSpPr>
            <p:grpSpPr>
              <a:xfrm>
                <a:off x="460150" y="3633065"/>
                <a:ext cx="146106" cy="232305"/>
                <a:chOff x="464744" y="3509433"/>
                <a:chExt cx="146106" cy="232305"/>
              </a:xfrm>
            </p:grpSpPr>
            <p:cxnSp>
              <p:nvCxnSpPr>
                <p:cNvPr id="111" name="직선 연결선 110">
                  <a:extLst>
                    <a:ext uri="{FF2B5EF4-FFF2-40B4-BE49-F238E27FC236}">
                      <a16:creationId xmlns:a16="http://schemas.microsoft.com/office/drawing/2014/main" id="{9CF68EBD-B7C3-282B-BDC8-3DA2E76A26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850" y="3509433"/>
                  <a:ext cx="0" cy="23230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연결선 111">
                  <a:extLst>
                    <a:ext uri="{FF2B5EF4-FFF2-40B4-BE49-F238E27FC236}">
                      <a16:creationId xmlns:a16="http://schemas.microsoft.com/office/drawing/2014/main" id="{89669ED2-C9AC-6142-B994-18A95C1AC0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4744" y="3661570"/>
                  <a:ext cx="146106" cy="801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연결선 112">
                  <a:extLst>
                    <a:ext uri="{FF2B5EF4-FFF2-40B4-BE49-F238E27FC236}">
                      <a16:creationId xmlns:a16="http://schemas.microsoft.com/office/drawing/2014/main" id="{7D56BAAB-6F68-7305-D301-713BDD2E88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64744" y="3509433"/>
                  <a:ext cx="146106" cy="801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1D0F5DF7-EE7A-6401-8948-E673C3DC81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256" y="3749217"/>
                <a:ext cx="9383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94A455AA-B9D6-0BF2-5E95-274267A17436}"/>
                </a:ext>
              </a:extLst>
            </p:cNvPr>
            <p:cNvSpPr/>
            <p:nvPr/>
          </p:nvSpPr>
          <p:spPr>
            <a:xfrm>
              <a:off x="1378904" y="3499687"/>
              <a:ext cx="302913" cy="302913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CA9601D1-B92E-EEB9-C8E6-D33EA99035DA}"/>
              </a:ext>
            </a:extLst>
          </p:cNvPr>
          <p:cNvGrpSpPr/>
          <p:nvPr/>
        </p:nvGrpSpPr>
        <p:grpSpPr>
          <a:xfrm>
            <a:off x="10128367" y="1494274"/>
            <a:ext cx="1832196" cy="1633177"/>
            <a:chOff x="272202" y="3243622"/>
            <a:chExt cx="1832196" cy="163317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6B59DA6-61B0-D9F7-1976-42BED9BFA717}"/>
                </a:ext>
              </a:extLst>
            </p:cNvPr>
            <p:cNvSpPr/>
            <p:nvPr/>
          </p:nvSpPr>
          <p:spPr>
            <a:xfrm>
              <a:off x="272203" y="3421270"/>
              <a:ext cx="1832195" cy="14555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86F3E6B-1A59-DC87-5B51-183C9E96BE91}"/>
                </a:ext>
              </a:extLst>
            </p:cNvPr>
            <p:cNvSpPr/>
            <p:nvPr/>
          </p:nvSpPr>
          <p:spPr>
            <a:xfrm>
              <a:off x="272202" y="3243622"/>
              <a:ext cx="1832194" cy="176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JPET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AE6A695-1CEF-0B32-AF7F-0FEF9AF9B2D2}"/>
                </a:ext>
              </a:extLst>
            </p:cNvPr>
            <p:cNvSpPr/>
            <p:nvPr/>
          </p:nvSpPr>
          <p:spPr>
            <a:xfrm>
              <a:off x="339793" y="3693947"/>
              <a:ext cx="302311" cy="1062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NPN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A695130-B538-E1FD-3FA0-3FA16214E3FB}"/>
                </a:ext>
              </a:extLst>
            </p:cNvPr>
            <p:cNvSpPr/>
            <p:nvPr/>
          </p:nvSpPr>
          <p:spPr>
            <a:xfrm>
              <a:off x="339793" y="4393641"/>
              <a:ext cx="302311" cy="1062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PNP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677E1362-4190-354F-9C83-AFBCAA59B5C2}"/>
                </a:ext>
              </a:extLst>
            </p:cNvPr>
            <p:cNvGrpSpPr/>
            <p:nvPr/>
          </p:nvGrpSpPr>
          <p:grpSpPr>
            <a:xfrm>
              <a:off x="697986" y="3448707"/>
              <a:ext cx="719481" cy="590111"/>
              <a:chOff x="563080" y="3433366"/>
              <a:chExt cx="719481" cy="590111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28A89C1-EC84-A6E6-EC58-617EEABC4153}"/>
                  </a:ext>
                </a:extLst>
              </p:cNvPr>
              <p:cNvSpPr/>
              <p:nvPr/>
            </p:nvSpPr>
            <p:spPr>
              <a:xfrm>
                <a:off x="563080" y="3670919"/>
                <a:ext cx="243743" cy="1062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Gate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CA96F1C6-466E-76D3-56B1-95794422AEAB}"/>
                  </a:ext>
                </a:extLst>
              </p:cNvPr>
              <p:cNvSpPr/>
              <p:nvPr/>
            </p:nvSpPr>
            <p:spPr>
              <a:xfrm>
                <a:off x="983217" y="3433366"/>
                <a:ext cx="282833" cy="1207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Drain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AC79B2B-5F4B-F1E8-EED8-31BE0EFDE290}"/>
                  </a:ext>
                </a:extLst>
              </p:cNvPr>
              <p:cNvSpPr/>
              <p:nvPr/>
            </p:nvSpPr>
            <p:spPr>
              <a:xfrm>
                <a:off x="966704" y="3908603"/>
                <a:ext cx="315857" cy="1148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Source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38B3D8C5-04F1-67A5-4E21-1179297058A4}"/>
                  </a:ext>
                </a:extLst>
              </p:cNvPr>
              <p:cNvGrpSpPr/>
              <p:nvPr/>
            </p:nvGrpSpPr>
            <p:grpSpPr>
              <a:xfrm>
                <a:off x="803823" y="3547948"/>
                <a:ext cx="370850" cy="371476"/>
                <a:chOff x="450424" y="4674993"/>
                <a:chExt cx="370850" cy="371476"/>
              </a:xfrm>
            </p:grpSpPr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F0F3B374-DCBB-BFC7-1279-14FB35207C47}"/>
                    </a:ext>
                  </a:extLst>
                </p:cNvPr>
                <p:cNvGrpSpPr/>
                <p:nvPr/>
              </p:nvGrpSpPr>
              <p:grpSpPr>
                <a:xfrm>
                  <a:off x="518361" y="4707334"/>
                  <a:ext cx="302913" cy="302913"/>
                  <a:chOff x="1378904" y="3499687"/>
                  <a:chExt cx="302913" cy="302913"/>
                </a:xfrm>
              </p:grpSpPr>
              <p:grpSp>
                <p:nvGrpSpPr>
                  <p:cNvPr id="84" name="그룹 83">
                    <a:extLst>
                      <a:ext uri="{FF2B5EF4-FFF2-40B4-BE49-F238E27FC236}">
                        <a16:creationId xmlns:a16="http://schemas.microsoft.com/office/drawing/2014/main" id="{F9F99CA6-D95C-DC4F-E26E-31207E3A19F7}"/>
                      </a:ext>
                    </a:extLst>
                  </p:cNvPr>
                  <p:cNvGrpSpPr/>
                  <p:nvPr/>
                </p:nvGrpSpPr>
                <p:grpSpPr>
                  <a:xfrm>
                    <a:off x="1543848" y="3537606"/>
                    <a:ext cx="93894" cy="232305"/>
                    <a:chOff x="567918" y="3633065"/>
                    <a:chExt cx="93894" cy="232305"/>
                  </a:xfrm>
                </p:grpSpPr>
                <p:cxnSp>
                  <p:nvCxnSpPr>
                    <p:cNvPr id="88" name="직선 연결선 87">
                      <a:extLst>
                        <a:ext uri="{FF2B5EF4-FFF2-40B4-BE49-F238E27FC236}">
                          <a16:creationId xmlns:a16="http://schemas.microsoft.com/office/drawing/2014/main" id="{DCC4F354-2929-4F08-AE33-42D613407ED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9740" y="3633065"/>
                      <a:ext cx="0" cy="23230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직선 연결선 86">
                      <a:extLst>
                        <a:ext uri="{FF2B5EF4-FFF2-40B4-BE49-F238E27FC236}">
                          <a16:creationId xmlns:a16="http://schemas.microsoft.com/office/drawing/2014/main" id="{04427D8E-0499-447E-8D26-13244D6F2C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7918" y="3695242"/>
                      <a:ext cx="938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직선 연결선 113">
                      <a:extLst>
                        <a:ext uri="{FF2B5EF4-FFF2-40B4-BE49-F238E27FC236}">
                          <a16:creationId xmlns:a16="http://schemas.microsoft.com/office/drawing/2014/main" id="{72C6AF1F-F789-8BFF-DF26-9368C388EE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7918" y="3803068"/>
                      <a:ext cx="938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5" name="타원 84">
                    <a:extLst>
                      <a:ext uri="{FF2B5EF4-FFF2-40B4-BE49-F238E27FC236}">
                        <a16:creationId xmlns:a16="http://schemas.microsoft.com/office/drawing/2014/main" id="{EC3EA08A-FB93-CC57-575B-C8414F06C520}"/>
                      </a:ext>
                    </a:extLst>
                  </p:cNvPr>
                  <p:cNvSpPr/>
                  <p:nvPr/>
                </p:nvSpPr>
                <p:spPr>
                  <a:xfrm>
                    <a:off x="1378904" y="3499687"/>
                    <a:ext cx="302913" cy="302913"/>
                  </a:xfrm>
                  <a:prstGeom prst="ellips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id="{C9925E13-A81C-34DC-33B7-723839A7C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199" y="4908646"/>
                  <a:ext cx="0" cy="13782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E8270554-760A-0B8F-066C-AC08E194DB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199" y="4674993"/>
                  <a:ext cx="0" cy="13782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 96">
                  <a:extLst>
                    <a:ext uri="{FF2B5EF4-FFF2-40B4-BE49-F238E27FC236}">
                      <a16:creationId xmlns:a16="http://schemas.microsoft.com/office/drawing/2014/main" id="{DF99EFC7-D75B-997D-3745-31D1A4CFC6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0424" y="4858790"/>
                  <a:ext cx="21710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8187D973-94D0-BD0C-841B-D38D94F76BC1}"/>
                </a:ext>
              </a:extLst>
            </p:cNvPr>
            <p:cNvGrpSpPr/>
            <p:nvPr/>
          </p:nvGrpSpPr>
          <p:grpSpPr>
            <a:xfrm>
              <a:off x="1632102" y="3563289"/>
              <a:ext cx="355077" cy="371476"/>
              <a:chOff x="466197" y="4674993"/>
              <a:chExt cx="355077" cy="371476"/>
            </a:xfrm>
          </p:grpSpPr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1772D753-DA67-BAA6-8DE4-6F6390DAC3BE}"/>
                  </a:ext>
                </a:extLst>
              </p:cNvPr>
              <p:cNvGrpSpPr/>
              <p:nvPr/>
            </p:nvGrpSpPr>
            <p:grpSpPr>
              <a:xfrm>
                <a:off x="518361" y="4707334"/>
                <a:ext cx="302913" cy="302913"/>
                <a:chOff x="1378904" y="3499687"/>
                <a:chExt cx="302913" cy="302913"/>
              </a:xfrm>
            </p:grpSpPr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51B4B4C4-3C4A-DC54-3330-3F6624B14205}"/>
                    </a:ext>
                  </a:extLst>
                </p:cNvPr>
                <p:cNvGrpSpPr/>
                <p:nvPr/>
              </p:nvGrpSpPr>
              <p:grpSpPr>
                <a:xfrm>
                  <a:off x="1543848" y="3537606"/>
                  <a:ext cx="93894" cy="232305"/>
                  <a:chOff x="567918" y="3633065"/>
                  <a:chExt cx="93894" cy="232305"/>
                </a:xfrm>
              </p:grpSpPr>
              <p:cxnSp>
                <p:nvCxnSpPr>
                  <p:cNvPr id="126" name="직선 연결선 125">
                    <a:extLst>
                      <a:ext uri="{FF2B5EF4-FFF2-40B4-BE49-F238E27FC236}">
                        <a16:creationId xmlns:a16="http://schemas.microsoft.com/office/drawing/2014/main" id="{2706FE29-CAAF-980D-FF8C-EEEEAD8ED9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740" y="3633065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직선 연결선 139">
                    <a:extLst>
                      <a:ext uri="{FF2B5EF4-FFF2-40B4-BE49-F238E27FC236}">
                        <a16:creationId xmlns:a16="http://schemas.microsoft.com/office/drawing/2014/main" id="{07952CD0-84B9-A16F-0A72-C087DE5C90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7918" y="3695242"/>
                    <a:ext cx="9389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직선 연결선 142">
                    <a:extLst>
                      <a:ext uri="{FF2B5EF4-FFF2-40B4-BE49-F238E27FC236}">
                        <a16:creationId xmlns:a16="http://schemas.microsoft.com/office/drawing/2014/main" id="{AD7ED57A-A9FB-E1A3-70A1-E60DB07427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7918" y="3803068"/>
                    <a:ext cx="9389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5" name="타원 124">
                  <a:extLst>
                    <a:ext uri="{FF2B5EF4-FFF2-40B4-BE49-F238E27FC236}">
                      <a16:creationId xmlns:a16="http://schemas.microsoft.com/office/drawing/2014/main" id="{D994E8AA-A724-AFA8-7BFD-FDC284F2FFE5}"/>
                    </a:ext>
                  </a:extLst>
                </p:cNvPr>
                <p:cNvSpPr/>
                <p:nvPr/>
              </p:nvSpPr>
              <p:spPr>
                <a:xfrm>
                  <a:off x="1378904" y="3499687"/>
                  <a:ext cx="302913" cy="302913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E2BB2316-8DFA-198A-C107-4FFE31651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199" y="4908646"/>
                <a:ext cx="0" cy="13782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21729DCA-FCED-2ABB-2B26-215A06CFE0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199" y="4674993"/>
                <a:ext cx="0" cy="13782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6D04C812-82A7-1F96-E7CE-13167805DD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6197" y="4958895"/>
                <a:ext cx="2171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id="{E31888EA-AAAC-F258-D83E-AE9B3ECF5A88}"/>
                </a:ext>
              </a:extLst>
            </p:cNvPr>
            <p:cNvGrpSpPr/>
            <p:nvPr/>
          </p:nvGrpSpPr>
          <p:grpSpPr>
            <a:xfrm>
              <a:off x="697986" y="4146622"/>
              <a:ext cx="719481" cy="590111"/>
              <a:chOff x="697986" y="4146622"/>
              <a:chExt cx="719481" cy="590111"/>
            </a:xfrm>
          </p:grpSpPr>
          <p:grpSp>
            <p:nvGrpSpPr>
              <p:cNvPr id="184" name="그룹 183">
                <a:extLst>
                  <a:ext uri="{FF2B5EF4-FFF2-40B4-BE49-F238E27FC236}">
                    <a16:creationId xmlns:a16="http://schemas.microsoft.com/office/drawing/2014/main" id="{BE13881B-AAF4-33B0-2811-4B98ED6C0F06}"/>
                  </a:ext>
                </a:extLst>
              </p:cNvPr>
              <p:cNvGrpSpPr/>
              <p:nvPr/>
            </p:nvGrpSpPr>
            <p:grpSpPr>
              <a:xfrm>
                <a:off x="697986" y="4146622"/>
                <a:ext cx="719481" cy="590111"/>
                <a:chOff x="563080" y="3433366"/>
                <a:chExt cx="719481" cy="590111"/>
              </a:xfrm>
            </p:grpSpPr>
            <p:sp>
              <p:nvSpPr>
                <p:cNvPr id="185" name="직사각형 184">
                  <a:extLst>
                    <a:ext uri="{FF2B5EF4-FFF2-40B4-BE49-F238E27FC236}">
                      <a16:creationId xmlns:a16="http://schemas.microsoft.com/office/drawing/2014/main" id="{128B6E4F-649F-68B0-DAD2-84D37DEED523}"/>
                    </a:ext>
                  </a:extLst>
                </p:cNvPr>
                <p:cNvSpPr/>
                <p:nvPr/>
              </p:nvSpPr>
              <p:spPr>
                <a:xfrm>
                  <a:off x="563080" y="3670919"/>
                  <a:ext cx="243743" cy="10627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</a:rPr>
                    <a:t>Gate</a:t>
                  </a:r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직사각형 185">
                  <a:extLst>
                    <a:ext uri="{FF2B5EF4-FFF2-40B4-BE49-F238E27FC236}">
                      <a16:creationId xmlns:a16="http://schemas.microsoft.com/office/drawing/2014/main" id="{65440CB9-1A6D-4173-C5FA-614FAFF0D5F7}"/>
                    </a:ext>
                  </a:extLst>
                </p:cNvPr>
                <p:cNvSpPr/>
                <p:nvPr/>
              </p:nvSpPr>
              <p:spPr>
                <a:xfrm>
                  <a:off x="983217" y="3433366"/>
                  <a:ext cx="282833" cy="12076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</a:rPr>
                    <a:t>Drain</a:t>
                  </a:r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직사각형 191">
                  <a:extLst>
                    <a:ext uri="{FF2B5EF4-FFF2-40B4-BE49-F238E27FC236}">
                      <a16:creationId xmlns:a16="http://schemas.microsoft.com/office/drawing/2014/main" id="{1090027B-210F-A744-CEAF-B19687496857}"/>
                    </a:ext>
                  </a:extLst>
                </p:cNvPr>
                <p:cNvSpPr/>
                <p:nvPr/>
              </p:nvSpPr>
              <p:spPr>
                <a:xfrm>
                  <a:off x="966704" y="3908603"/>
                  <a:ext cx="315857" cy="11487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</a:rPr>
                    <a:t>Source</a:t>
                  </a:r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7" name="그룹 196">
                  <a:extLst>
                    <a:ext uri="{FF2B5EF4-FFF2-40B4-BE49-F238E27FC236}">
                      <a16:creationId xmlns:a16="http://schemas.microsoft.com/office/drawing/2014/main" id="{8937F9D0-0D29-9BD7-C433-BA2CED009BB8}"/>
                    </a:ext>
                  </a:extLst>
                </p:cNvPr>
                <p:cNvGrpSpPr/>
                <p:nvPr/>
              </p:nvGrpSpPr>
              <p:grpSpPr>
                <a:xfrm>
                  <a:off x="871760" y="3547948"/>
                  <a:ext cx="302913" cy="371476"/>
                  <a:chOff x="518361" y="4674993"/>
                  <a:chExt cx="302913" cy="371476"/>
                </a:xfrm>
              </p:grpSpPr>
              <p:grpSp>
                <p:nvGrpSpPr>
                  <p:cNvPr id="198" name="그룹 197">
                    <a:extLst>
                      <a:ext uri="{FF2B5EF4-FFF2-40B4-BE49-F238E27FC236}">
                        <a16:creationId xmlns:a16="http://schemas.microsoft.com/office/drawing/2014/main" id="{78261753-8836-500D-C79F-4C5512AEC9A6}"/>
                      </a:ext>
                    </a:extLst>
                  </p:cNvPr>
                  <p:cNvGrpSpPr/>
                  <p:nvPr/>
                </p:nvGrpSpPr>
                <p:grpSpPr>
                  <a:xfrm>
                    <a:off x="518361" y="4707334"/>
                    <a:ext cx="302913" cy="302913"/>
                    <a:chOff x="1378904" y="3499687"/>
                    <a:chExt cx="302913" cy="302913"/>
                  </a:xfrm>
                </p:grpSpPr>
                <p:grpSp>
                  <p:nvGrpSpPr>
                    <p:cNvPr id="202" name="그룹 201">
                      <a:extLst>
                        <a:ext uri="{FF2B5EF4-FFF2-40B4-BE49-F238E27FC236}">
                          <a16:creationId xmlns:a16="http://schemas.microsoft.com/office/drawing/2014/main" id="{9ED98578-07F6-2196-4C9D-A612D547B61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43848" y="3537606"/>
                      <a:ext cx="93894" cy="232305"/>
                      <a:chOff x="567918" y="3633065"/>
                      <a:chExt cx="93894" cy="232305"/>
                    </a:xfrm>
                  </p:grpSpPr>
                  <p:cxnSp>
                    <p:nvCxnSpPr>
                      <p:cNvPr id="204" name="직선 연결선 203">
                        <a:extLst>
                          <a:ext uri="{FF2B5EF4-FFF2-40B4-BE49-F238E27FC236}">
                            <a16:creationId xmlns:a16="http://schemas.microsoft.com/office/drawing/2014/main" id="{3BA3D498-CFA4-7860-15F4-69263B91F1D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69740" y="3633065"/>
                        <a:ext cx="0" cy="232305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5" name="직선 연결선 204">
                        <a:extLst>
                          <a:ext uri="{FF2B5EF4-FFF2-40B4-BE49-F238E27FC236}">
                            <a16:creationId xmlns:a16="http://schemas.microsoft.com/office/drawing/2014/main" id="{37921599-AD83-A64C-05CC-CA0AC5945EB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67918" y="3695242"/>
                        <a:ext cx="9389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6" name="직선 연결선 205">
                        <a:extLst>
                          <a:ext uri="{FF2B5EF4-FFF2-40B4-BE49-F238E27FC236}">
                            <a16:creationId xmlns:a16="http://schemas.microsoft.com/office/drawing/2014/main" id="{D4AAFA5B-F4D2-9F50-9F09-178378C4B95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67918" y="3803068"/>
                        <a:ext cx="9389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03" name="타원 202">
                      <a:extLst>
                        <a:ext uri="{FF2B5EF4-FFF2-40B4-BE49-F238E27FC236}">
                          <a16:creationId xmlns:a16="http://schemas.microsoft.com/office/drawing/2014/main" id="{6C85DE97-C633-3234-C39B-4E940A31FC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78904" y="3499687"/>
                      <a:ext cx="302913" cy="302913"/>
                    </a:xfrm>
                    <a:prstGeom prst="ellips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199" name="직선 연결선 198">
                    <a:extLst>
                      <a:ext uri="{FF2B5EF4-FFF2-40B4-BE49-F238E27FC236}">
                        <a16:creationId xmlns:a16="http://schemas.microsoft.com/office/drawing/2014/main" id="{31EB3EAE-682E-0B0D-09D2-9FC32E1483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7199" y="4908646"/>
                    <a:ext cx="0" cy="13782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직선 연결선 199">
                    <a:extLst>
                      <a:ext uri="{FF2B5EF4-FFF2-40B4-BE49-F238E27FC236}">
                        <a16:creationId xmlns:a16="http://schemas.microsoft.com/office/drawing/2014/main" id="{F184597A-FC12-B59B-0C13-2D53A32515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7199" y="4674993"/>
                    <a:ext cx="0" cy="13782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직선 연결선 200">
                    <a:extLst>
                      <a:ext uri="{FF2B5EF4-FFF2-40B4-BE49-F238E27FC236}">
                        <a16:creationId xmlns:a16="http://schemas.microsoft.com/office/drawing/2014/main" id="{0AA4B6C3-A748-A621-9008-1ACC88E806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2621" y="4858071"/>
                    <a:ext cx="10855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481E967A-0D0C-7EC4-5CBB-5E27C6F85E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314" y="4444282"/>
                <a:ext cx="1248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4" name="그룹 213">
              <a:extLst>
                <a:ext uri="{FF2B5EF4-FFF2-40B4-BE49-F238E27FC236}">
                  <a16:creationId xmlns:a16="http://schemas.microsoft.com/office/drawing/2014/main" id="{243D1973-F66E-4BEE-0DFD-507DBF9EB45D}"/>
                </a:ext>
              </a:extLst>
            </p:cNvPr>
            <p:cNvGrpSpPr/>
            <p:nvPr/>
          </p:nvGrpSpPr>
          <p:grpSpPr>
            <a:xfrm>
              <a:off x="1616599" y="4261204"/>
              <a:ext cx="358483" cy="371476"/>
              <a:chOff x="951096" y="4261204"/>
              <a:chExt cx="358483" cy="371476"/>
            </a:xfrm>
          </p:grpSpPr>
          <p:grpSp>
            <p:nvGrpSpPr>
              <p:cNvPr id="220" name="그룹 219">
                <a:extLst>
                  <a:ext uri="{FF2B5EF4-FFF2-40B4-BE49-F238E27FC236}">
                    <a16:creationId xmlns:a16="http://schemas.microsoft.com/office/drawing/2014/main" id="{A7CB0C45-7EA4-25F0-BE09-6916B0FAD9E6}"/>
                  </a:ext>
                </a:extLst>
              </p:cNvPr>
              <p:cNvGrpSpPr/>
              <p:nvPr/>
            </p:nvGrpSpPr>
            <p:grpSpPr>
              <a:xfrm>
                <a:off x="1006666" y="4261204"/>
                <a:ext cx="302913" cy="371476"/>
                <a:chOff x="518361" y="4674993"/>
                <a:chExt cx="302913" cy="371476"/>
              </a:xfrm>
            </p:grpSpPr>
            <p:grpSp>
              <p:nvGrpSpPr>
                <p:cNvPr id="221" name="그룹 220">
                  <a:extLst>
                    <a:ext uri="{FF2B5EF4-FFF2-40B4-BE49-F238E27FC236}">
                      <a16:creationId xmlns:a16="http://schemas.microsoft.com/office/drawing/2014/main" id="{2F2DB5CE-605B-44AF-D3F6-87739226CF8B}"/>
                    </a:ext>
                  </a:extLst>
                </p:cNvPr>
                <p:cNvGrpSpPr/>
                <p:nvPr/>
              </p:nvGrpSpPr>
              <p:grpSpPr>
                <a:xfrm>
                  <a:off x="518361" y="4707334"/>
                  <a:ext cx="302913" cy="302913"/>
                  <a:chOff x="1378904" y="3499687"/>
                  <a:chExt cx="302913" cy="302913"/>
                </a:xfrm>
              </p:grpSpPr>
              <p:grpSp>
                <p:nvGrpSpPr>
                  <p:cNvPr id="225" name="그룹 224">
                    <a:extLst>
                      <a:ext uri="{FF2B5EF4-FFF2-40B4-BE49-F238E27FC236}">
                        <a16:creationId xmlns:a16="http://schemas.microsoft.com/office/drawing/2014/main" id="{66042FCA-4603-49C1-950B-2E00816D8D3F}"/>
                      </a:ext>
                    </a:extLst>
                  </p:cNvPr>
                  <p:cNvGrpSpPr/>
                  <p:nvPr/>
                </p:nvGrpSpPr>
                <p:grpSpPr>
                  <a:xfrm>
                    <a:off x="1543848" y="3537606"/>
                    <a:ext cx="93894" cy="232305"/>
                    <a:chOff x="567918" y="3633065"/>
                    <a:chExt cx="93894" cy="232305"/>
                  </a:xfrm>
                </p:grpSpPr>
                <p:cxnSp>
                  <p:nvCxnSpPr>
                    <p:cNvPr id="227" name="직선 연결선 226">
                      <a:extLst>
                        <a:ext uri="{FF2B5EF4-FFF2-40B4-BE49-F238E27FC236}">
                          <a16:creationId xmlns:a16="http://schemas.microsoft.com/office/drawing/2014/main" id="{34153FF0-E80B-6B62-EB78-60A65D8753B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9740" y="3633065"/>
                      <a:ext cx="0" cy="23230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8" name="직선 연결선 227">
                      <a:extLst>
                        <a:ext uri="{FF2B5EF4-FFF2-40B4-BE49-F238E27FC236}">
                          <a16:creationId xmlns:a16="http://schemas.microsoft.com/office/drawing/2014/main" id="{FE0A32F2-410D-51A3-B95F-84BB0B56D9A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7918" y="3695242"/>
                      <a:ext cx="938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9" name="직선 연결선 228">
                      <a:extLst>
                        <a:ext uri="{FF2B5EF4-FFF2-40B4-BE49-F238E27FC236}">
                          <a16:creationId xmlns:a16="http://schemas.microsoft.com/office/drawing/2014/main" id="{7FDBEC21-F686-2CA2-7EEF-FD936177DA7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7918" y="3803068"/>
                      <a:ext cx="938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26" name="타원 225">
                    <a:extLst>
                      <a:ext uri="{FF2B5EF4-FFF2-40B4-BE49-F238E27FC236}">
                        <a16:creationId xmlns:a16="http://schemas.microsoft.com/office/drawing/2014/main" id="{C44DF39C-2DE9-BE16-165D-104D23D6FA56}"/>
                      </a:ext>
                    </a:extLst>
                  </p:cNvPr>
                  <p:cNvSpPr/>
                  <p:nvPr/>
                </p:nvSpPr>
                <p:spPr>
                  <a:xfrm>
                    <a:off x="1378904" y="3499687"/>
                    <a:ext cx="302913" cy="302913"/>
                  </a:xfrm>
                  <a:prstGeom prst="ellips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222" name="직선 연결선 221">
                  <a:extLst>
                    <a:ext uri="{FF2B5EF4-FFF2-40B4-BE49-F238E27FC236}">
                      <a16:creationId xmlns:a16="http://schemas.microsoft.com/office/drawing/2014/main" id="{40193E1E-5CE9-9511-D588-E625873C50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199" y="4908646"/>
                  <a:ext cx="0" cy="13782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직선 연결선 222">
                  <a:extLst>
                    <a:ext uri="{FF2B5EF4-FFF2-40B4-BE49-F238E27FC236}">
                      <a16:creationId xmlns:a16="http://schemas.microsoft.com/office/drawing/2014/main" id="{75D5E3A4-2794-1B4B-EFDE-5F33DAB26F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199" y="4674993"/>
                  <a:ext cx="0" cy="13782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직선 연결선 223">
                  <a:extLst>
                    <a:ext uri="{FF2B5EF4-FFF2-40B4-BE49-F238E27FC236}">
                      <a16:creationId xmlns:a16="http://schemas.microsoft.com/office/drawing/2014/main" id="{691B5910-0084-D5C1-0D4A-D7530545D6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403" y="4957189"/>
                  <a:ext cx="10855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6" name="직선 연결선 215">
                <a:extLst>
                  <a:ext uri="{FF2B5EF4-FFF2-40B4-BE49-F238E27FC236}">
                    <a16:creationId xmlns:a16="http://schemas.microsoft.com/office/drawing/2014/main" id="{D92DA426-9CB3-1C99-68C9-A364E9B3E6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1096" y="4543400"/>
                <a:ext cx="1248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778DF859-8084-9C73-6FEF-1ABA460C66CD}"/>
              </a:ext>
            </a:extLst>
          </p:cNvPr>
          <p:cNvGrpSpPr/>
          <p:nvPr/>
        </p:nvGrpSpPr>
        <p:grpSpPr>
          <a:xfrm>
            <a:off x="10128367" y="3211627"/>
            <a:ext cx="1832196" cy="1633177"/>
            <a:chOff x="10128367" y="3320724"/>
            <a:chExt cx="1832196" cy="163317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299C351-F935-A8AF-F467-AD4C99FF171B}"/>
                </a:ext>
              </a:extLst>
            </p:cNvPr>
            <p:cNvSpPr/>
            <p:nvPr/>
          </p:nvSpPr>
          <p:spPr>
            <a:xfrm>
              <a:off x="10128368" y="3498372"/>
              <a:ext cx="1832195" cy="14555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070BDCD-EAEF-E0B7-5E9C-D583C3F932E5}"/>
                </a:ext>
              </a:extLst>
            </p:cNvPr>
            <p:cNvSpPr/>
            <p:nvPr/>
          </p:nvSpPr>
          <p:spPr>
            <a:xfrm>
              <a:off x="10128367" y="3320724"/>
              <a:ext cx="1832194" cy="176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공핍형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MOSPET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9CD808F-4151-F141-F500-46C9452AF604}"/>
                </a:ext>
              </a:extLst>
            </p:cNvPr>
            <p:cNvSpPr/>
            <p:nvPr/>
          </p:nvSpPr>
          <p:spPr>
            <a:xfrm>
              <a:off x="10195958" y="3771049"/>
              <a:ext cx="302311" cy="1062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NPN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2B8E282-B76F-12DB-75B1-9DCABA23306E}"/>
                </a:ext>
              </a:extLst>
            </p:cNvPr>
            <p:cNvSpPr/>
            <p:nvPr/>
          </p:nvSpPr>
          <p:spPr>
            <a:xfrm>
              <a:off x="10195958" y="4470743"/>
              <a:ext cx="302311" cy="1062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PNP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61" name="그룹 260">
              <a:extLst>
                <a:ext uri="{FF2B5EF4-FFF2-40B4-BE49-F238E27FC236}">
                  <a16:creationId xmlns:a16="http://schemas.microsoft.com/office/drawing/2014/main" id="{E8CC59C7-D7F4-708A-B22F-2121D7E4F177}"/>
                </a:ext>
              </a:extLst>
            </p:cNvPr>
            <p:cNvGrpSpPr/>
            <p:nvPr/>
          </p:nvGrpSpPr>
          <p:grpSpPr>
            <a:xfrm>
              <a:off x="10554151" y="3525809"/>
              <a:ext cx="719481" cy="590111"/>
              <a:chOff x="10554151" y="3525809"/>
              <a:chExt cx="719481" cy="590111"/>
            </a:xfrm>
          </p:grpSpPr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ACA5807C-445A-F509-2C0A-FAD9AA4B1902}"/>
                  </a:ext>
                </a:extLst>
              </p:cNvPr>
              <p:cNvSpPr/>
              <p:nvPr/>
            </p:nvSpPr>
            <p:spPr>
              <a:xfrm>
                <a:off x="10554151" y="3763362"/>
                <a:ext cx="243743" cy="1062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Gate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47C716A9-38AB-2848-F633-9218C76D87AB}"/>
                  </a:ext>
                </a:extLst>
              </p:cNvPr>
              <p:cNvSpPr/>
              <p:nvPr/>
            </p:nvSpPr>
            <p:spPr>
              <a:xfrm>
                <a:off x="10974288" y="3525809"/>
                <a:ext cx="282833" cy="1207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Drain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EA5793D6-B063-B657-4C45-14A10A89E107}"/>
                  </a:ext>
                </a:extLst>
              </p:cNvPr>
              <p:cNvSpPr/>
              <p:nvPr/>
            </p:nvSpPr>
            <p:spPr>
              <a:xfrm>
                <a:off x="10957775" y="4001046"/>
                <a:ext cx="315857" cy="1148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Source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48" name="그룹 247">
                <a:extLst>
                  <a:ext uri="{FF2B5EF4-FFF2-40B4-BE49-F238E27FC236}">
                    <a16:creationId xmlns:a16="http://schemas.microsoft.com/office/drawing/2014/main" id="{0135B2A1-A481-DE64-8091-880D918AA8C1}"/>
                  </a:ext>
                </a:extLst>
              </p:cNvPr>
              <p:cNvGrpSpPr/>
              <p:nvPr/>
            </p:nvGrpSpPr>
            <p:grpSpPr>
              <a:xfrm>
                <a:off x="10794894" y="3648331"/>
                <a:ext cx="370850" cy="363536"/>
                <a:chOff x="10794894" y="3648331"/>
                <a:chExt cx="370850" cy="363536"/>
              </a:xfrm>
            </p:grpSpPr>
            <p:grpSp>
              <p:nvGrpSpPr>
                <p:cNvPr id="231" name="그룹 230">
                  <a:extLst>
                    <a:ext uri="{FF2B5EF4-FFF2-40B4-BE49-F238E27FC236}">
                      <a16:creationId xmlns:a16="http://schemas.microsoft.com/office/drawing/2014/main" id="{E490C97C-D5DC-4D7E-951B-0A997CF482D9}"/>
                    </a:ext>
                  </a:extLst>
                </p:cNvPr>
                <p:cNvGrpSpPr/>
                <p:nvPr/>
              </p:nvGrpSpPr>
              <p:grpSpPr>
                <a:xfrm>
                  <a:off x="10862831" y="3672732"/>
                  <a:ext cx="302913" cy="302913"/>
                  <a:chOff x="1378904" y="3499687"/>
                  <a:chExt cx="302913" cy="302913"/>
                </a:xfrm>
              </p:grpSpPr>
              <p:grpSp>
                <p:nvGrpSpPr>
                  <p:cNvPr id="235" name="그룹 234">
                    <a:extLst>
                      <a:ext uri="{FF2B5EF4-FFF2-40B4-BE49-F238E27FC236}">
                        <a16:creationId xmlns:a16="http://schemas.microsoft.com/office/drawing/2014/main" id="{B1F9B151-38BA-3A1D-F0D9-C6723D4AC2DA}"/>
                      </a:ext>
                    </a:extLst>
                  </p:cNvPr>
                  <p:cNvGrpSpPr/>
                  <p:nvPr/>
                </p:nvGrpSpPr>
                <p:grpSpPr>
                  <a:xfrm>
                    <a:off x="1491693" y="3537606"/>
                    <a:ext cx="142001" cy="232305"/>
                    <a:chOff x="515763" y="3633065"/>
                    <a:chExt cx="142001" cy="232305"/>
                  </a:xfrm>
                </p:grpSpPr>
                <p:cxnSp>
                  <p:nvCxnSpPr>
                    <p:cNvPr id="237" name="직선 연결선 236">
                      <a:extLst>
                        <a:ext uri="{FF2B5EF4-FFF2-40B4-BE49-F238E27FC236}">
                          <a16:creationId xmlns:a16="http://schemas.microsoft.com/office/drawing/2014/main" id="{C386659D-4B44-DC3E-4EED-FE78CD776C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9740" y="3633065"/>
                      <a:ext cx="0" cy="23230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8" name="직선 연결선 237">
                      <a:extLst>
                        <a:ext uri="{FF2B5EF4-FFF2-40B4-BE49-F238E27FC236}">
                          <a16:creationId xmlns:a16="http://schemas.microsoft.com/office/drawing/2014/main" id="{8D40D2CC-6E18-A39D-E523-F1D49BFC0B2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870" y="3671429"/>
                      <a:ext cx="938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9" name="직선 연결선 238">
                      <a:extLst>
                        <a:ext uri="{FF2B5EF4-FFF2-40B4-BE49-F238E27FC236}">
                          <a16:creationId xmlns:a16="http://schemas.microsoft.com/office/drawing/2014/main" id="{5CAF52FE-1287-21B7-A958-02AB1B7E08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870" y="3826154"/>
                      <a:ext cx="938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5" name="직선 연결선 244">
                      <a:extLst>
                        <a:ext uri="{FF2B5EF4-FFF2-40B4-BE49-F238E27FC236}">
                          <a16:creationId xmlns:a16="http://schemas.microsoft.com/office/drawing/2014/main" id="{D64196B8-F7CE-0377-80A9-DF716FBBCCB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5763" y="3633065"/>
                      <a:ext cx="0" cy="23230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36" name="타원 235">
                    <a:extLst>
                      <a:ext uri="{FF2B5EF4-FFF2-40B4-BE49-F238E27FC236}">
                        <a16:creationId xmlns:a16="http://schemas.microsoft.com/office/drawing/2014/main" id="{0B8DEB6F-5EAC-B2EB-3C88-C2CC9B9FC293}"/>
                      </a:ext>
                    </a:extLst>
                  </p:cNvPr>
                  <p:cNvSpPr/>
                  <p:nvPr/>
                </p:nvSpPr>
                <p:spPr>
                  <a:xfrm>
                    <a:off x="1378904" y="3499687"/>
                    <a:ext cx="302913" cy="302913"/>
                  </a:xfrm>
                  <a:prstGeom prst="ellips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232" name="직선 연결선 231">
                  <a:extLst>
                    <a:ext uri="{FF2B5EF4-FFF2-40B4-BE49-F238E27FC236}">
                      <a16:creationId xmlns:a16="http://schemas.microsoft.com/office/drawing/2014/main" id="{913FA716-8BFA-4BAB-79F4-EB939B97D0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21669" y="3816500"/>
                  <a:ext cx="0" cy="1953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직선 연결선 232">
                  <a:extLst>
                    <a:ext uri="{FF2B5EF4-FFF2-40B4-BE49-F238E27FC236}">
                      <a16:creationId xmlns:a16="http://schemas.microsoft.com/office/drawing/2014/main" id="{9C30B3EF-08B9-6DE7-6BE5-9A76E9E0E7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21669" y="3648331"/>
                  <a:ext cx="0" cy="1086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직선 연결선 233">
                  <a:extLst>
                    <a:ext uri="{FF2B5EF4-FFF2-40B4-BE49-F238E27FC236}">
                      <a16:creationId xmlns:a16="http://schemas.microsoft.com/office/drawing/2014/main" id="{8D0EA99C-A39F-C709-4766-7761337F3C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25645" y="3824188"/>
                  <a:ext cx="9005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직선 연결선 245">
                  <a:extLst>
                    <a:ext uri="{FF2B5EF4-FFF2-40B4-BE49-F238E27FC236}">
                      <a16:creationId xmlns:a16="http://schemas.microsoft.com/office/drawing/2014/main" id="{D33FF1C0-7CE1-0284-58C3-112C812266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94894" y="3824187"/>
                  <a:ext cx="179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9" name="그룹 248">
              <a:extLst>
                <a:ext uri="{FF2B5EF4-FFF2-40B4-BE49-F238E27FC236}">
                  <a16:creationId xmlns:a16="http://schemas.microsoft.com/office/drawing/2014/main" id="{D4F267C2-09E3-525D-D336-A2FEEA6763E8}"/>
                </a:ext>
              </a:extLst>
            </p:cNvPr>
            <p:cNvGrpSpPr/>
            <p:nvPr/>
          </p:nvGrpSpPr>
          <p:grpSpPr>
            <a:xfrm>
              <a:off x="11445045" y="3648331"/>
              <a:ext cx="370850" cy="363536"/>
              <a:chOff x="10794894" y="3648331"/>
              <a:chExt cx="370850" cy="363536"/>
            </a:xfrm>
          </p:grpSpPr>
          <p:grpSp>
            <p:nvGrpSpPr>
              <p:cNvPr id="250" name="그룹 249">
                <a:extLst>
                  <a:ext uri="{FF2B5EF4-FFF2-40B4-BE49-F238E27FC236}">
                    <a16:creationId xmlns:a16="http://schemas.microsoft.com/office/drawing/2014/main" id="{66CD7D3F-1A19-101F-9509-60D7CF8A66D3}"/>
                  </a:ext>
                </a:extLst>
              </p:cNvPr>
              <p:cNvGrpSpPr/>
              <p:nvPr/>
            </p:nvGrpSpPr>
            <p:grpSpPr>
              <a:xfrm>
                <a:off x="10862831" y="3672732"/>
                <a:ext cx="302913" cy="302913"/>
                <a:chOff x="1378904" y="3499687"/>
                <a:chExt cx="302913" cy="302913"/>
              </a:xfrm>
            </p:grpSpPr>
            <p:grpSp>
              <p:nvGrpSpPr>
                <p:cNvPr id="255" name="그룹 254">
                  <a:extLst>
                    <a:ext uri="{FF2B5EF4-FFF2-40B4-BE49-F238E27FC236}">
                      <a16:creationId xmlns:a16="http://schemas.microsoft.com/office/drawing/2014/main" id="{F7401054-F71E-C874-A42C-14D5E07FA417}"/>
                    </a:ext>
                  </a:extLst>
                </p:cNvPr>
                <p:cNvGrpSpPr/>
                <p:nvPr/>
              </p:nvGrpSpPr>
              <p:grpSpPr>
                <a:xfrm>
                  <a:off x="1491693" y="3537606"/>
                  <a:ext cx="142001" cy="232305"/>
                  <a:chOff x="515763" y="3633065"/>
                  <a:chExt cx="142001" cy="232305"/>
                </a:xfrm>
              </p:grpSpPr>
              <p:cxnSp>
                <p:nvCxnSpPr>
                  <p:cNvPr id="257" name="직선 연결선 256">
                    <a:extLst>
                      <a:ext uri="{FF2B5EF4-FFF2-40B4-BE49-F238E27FC236}">
                        <a16:creationId xmlns:a16="http://schemas.microsoft.com/office/drawing/2014/main" id="{6D2FE397-55E2-81D3-8C8C-B4A90295E6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740" y="3633065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직선 연결선 257">
                    <a:extLst>
                      <a:ext uri="{FF2B5EF4-FFF2-40B4-BE49-F238E27FC236}">
                        <a16:creationId xmlns:a16="http://schemas.microsoft.com/office/drawing/2014/main" id="{E73C1D1D-485E-5936-AC27-A3CF850809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3870" y="3671429"/>
                    <a:ext cx="9389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직선 연결선 258">
                    <a:extLst>
                      <a:ext uri="{FF2B5EF4-FFF2-40B4-BE49-F238E27FC236}">
                        <a16:creationId xmlns:a16="http://schemas.microsoft.com/office/drawing/2014/main" id="{D6D536B2-0987-6A9C-4A90-09F0F6440D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3870" y="3826154"/>
                    <a:ext cx="9389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직선 연결선 259">
                    <a:extLst>
                      <a:ext uri="{FF2B5EF4-FFF2-40B4-BE49-F238E27FC236}">
                        <a16:creationId xmlns:a16="http://schemas.microsoft.com/office/drawing/2014/main" id="{7E711EAD-749C-71D0-98C9-F10C485108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5763" y="3633065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6" name="타원 255">
                  <a:extLst>
                    <a:ext uri="{FF2B5EF4-FFF2-40B4-BE49-F238E27FC236}">
                      <a16:creationId xmlns:a16="http://schemas.microsoft.com/office/drawing/2014/main" id="{89EEE3D0-79E8-3202-760F-82823FA3F658}"/>
                    </a:ext>
                  </a:extLst>
                </p:cNvPr>
                <p:cNvSpPr/>
                <p:nvPr/>
              </p:nvSpPr>
              <p:spPr>
                <a:xfrm>
                  <a:off x="1378904" y="3499687"/>
                  <a:ext cx="302913" cy="302913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251" name="직선 연결선 250">
                <a:extLst>
                  <a:ext uri="{FF2B5EF4-FFF2-40B4-BE49-F238E27FC236}">
                    <a16:creationId xmlns:a16="http://schemas.microsoft.com/office/drawing/2014/main" id="{8CF6B56B-6948-D4E9-013B-5A9390FDA9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21669" y="3816500"/>
                <a:ext cx="0" cy="1953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직선 연결선 251">
                <a:extLst>
                  <a:ext uri="{FF2B5EF4-FFF2-40B4-BE49-F238E27FC236}">
                    <a16:creationId xmlns:a16="http://schemas.microsoft.com/office/drawing/2014/main" id="{601C03B4-158F-5FF9-E90A-2E3BEEDA02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21669" y="3648331"/>
                <a:ext cx="0" cy="1086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>
                <a:extLst>
                  <a:ext uri="{FF2B5EF4-FFF2-40B4-BE49-F238E27FC236}">
                    <a16:creationId xmlns:a16="http://schemas.microsoft.com/office/drawing/2014/main" id="{1D2DA436-3743-2E92-6168-36299544EB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25645" y="3824188"/>
                <a:ext cx="9005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>
                <a:extLst>
                  <a:ext uri="{FF2B5EF4-FFF2-40B4-BE49-F238E27FC236}">
                    <a16:creationId xmlns:a16="http://schemas.microsoft.com/office/drawing/2014/main" id="{B9EC9B4D-F4F4-560D-2945-A558095764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4894" y="3934916"/>
                <a:ext cx="179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05423531-EA19-CAB1-999D-16B3893E9E6A}"/>
                </a:ext>
              </a:extLst>
            </p:cNvPr>
            <p:cNvSpPr/>
            <p:nvPr/>
          </p:nvSpPr>
          <p:spPr>
            <a:xfrm>
              <a:off x="10554151" y="4466378"/>
              <a:ext cx="243743" cy="1062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Gate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21B73FD3-B606-6641-018C-4E088CFC2ED9}"/>
                </a:ext>
              </a:extLst>
            </p:cNvPr>
            <p:cNvSpPr/>
            <p:nvPr/>
          </p:nvSpPr>
          <p:spPr>
            <a:xfrm>
              <a:off x="10974288" y="4228825"/>
              <a:ext cx="282833" cy="1207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Drain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2CF61A86-7AF2-F760-136D-579E6F29A575}"/>
                </a:ext>
              </a:extLst>
            </p:cNvPr>
            <p:cNvSpPr/>
            <p:nvPr/>
          </p:nvSpPr>
          <p:spPr>
            <a:xfrm>
              <a:off x="10957775" y="4704062"/>
              <a:ext cx="315857" cy="1148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Source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266" name="그룹 265">
              <a:extLst>
                <a:ext uri="{FF2B5EF4-FFF2-40B4-BE49-F238E27FC236}">
                  <a16:creationId xmlns:a16="http://schemas.microsoft.com/office/drawing/2014/main" id="{304AB3A5-F18D-F27E-87BA-4F01CC2078A8}"/>
                </a:ext>
              </a:extLst>
            </p:cNvPr>
            <p:cNvGrpSpPr/>
            <p:nvPr/>
          </p:nvGrpSpPr>
          <p:grpSpPr>
            <a:xfrm>
              <a:off x="10794894" y="4351347"/>
              <a:ext cx="370850" cy="363536"/>
              <a:chOff x="10794894" y="3648331"/>
              <a:chExt cx="370850" cy="363536"/>
            </a:xfrm>
          </p:grpSpPr>
          <p:grpSp>
            <p:nvGrpSpPr>
              <p:cNvPr id="267" name="그룹 266">
                <a:extLst>
                  <a:ext uri="{FF2B5EF4-FFF2-40B4-BE49-F238E27FC236}">
                    <a16:creationId xmlns:a16="http://schemas.microsoft.com/office/drawing/2014/main" id="{433B2BD0-F885-7BA2-9E99-69193B494BBF}"/>
                  </a:ext>
                </a:extLst>
              </p:cNvPr>
              <p:cNvGrpSpPr/>
              <p:nvPr/>
            </p:nvGrpSpPr>
            <p:grpSpPr>
              <a:xfrm>
                <a:off x="10862831" y="3672732"/>
                <a:ext cx="302913" cy="302913"/>
                <a:chOff x="1378904" y="3499687"/>
                <a:chExt cx="302913" cy="302913"/>
              </a:xfrm>
            </p:grpSpPr>
            <p:grpSp>
              <p:nvGrpSpPr>
                <p:cNvPr id="272" name="그룹 271">
                  <a:extLst>
                    <a:ext uri="{FF2B5EF4-FFF2-40B4-BE49-F238E27FC236}">
                      <a16:creationId xmlns:a16="http://schemas.microsoft.com/office/drawing/2014/main" id="{888ADE76-8EF5-DC03-BEE6-A7413BA3B02F}"/>
                    </a:ext>
                  </a:extLst>
                </p:cNvPr>
                <p:cNvGrpSpPr/>
                <p:nvPr/>
              </p:nvGrpSpPr>
              <p:grpSpPr>
                <a:xfrm>
                  <a:off x="1491693" y="3537606"/>
                  <a:ext cx="142001" cy="232305"/>
                  <a:chOff x="515763" y="3633065"/>
                  <a:chExt cx="142001" cy="232305"/>
                </a:xfrm>
              </p:grpSpPr>
              <p:cxnSp>
                <p:nvCxnSpPr>
                  <p:cNvPr id="274" name="직선 연결선 273">
                    <a:extLst>
                      <a:ext uri="{FF2B5EF4-FFF2-40B4-BE49-F238E27FC236}">
                        <a16:creationId xmlns:a16="http://schemas.microsoft.com/office/drawing/2014/main" id="{59758C6A-3ADA-26AB-7710-75C64DD043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740" y="3633065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직선 연결선 274">
                    <a:extLst>
                      <a:ext uri="{FF2B5EF4-FFF2-40B4-BE49-F238E27FC236}">
                        <a16:creationId xmlns:a16="http://schemas.microsoft.com/office/drawing/2014/main" id="{40D0B28A-73C4-FF3B-CC38-F5C77B5BA5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3870" y="3671429"/>
                    <a:ext cx="9389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직선 연결선 275">
                    <a:extLst>
                      <a:ext uri="{FF2B5EF4-FFF2-40B4-BE49-F238E27FC236}">
                        <a16:creationId xmlns:a16="http://schemas.microsoft.com/office/drawing/2014/main" id="{63AA0EA5-318F-E42D-4713-26F47F4040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3870" y="3826154"/>
                    <a:ext cx="9389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직선 연결선 276">
                    <a:extLst>
                      <a:ext uri="{FF2B5EF4-FFF2-40B4-BE49-F238E27FC236}">
                        <a16:creationId xmlns:a16="http://schemas.microsoft.com/office/drawing/2014/main" id="{5013B7CE-C40F-B3C6-12DB-8E5B471EA5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5763" y="3633065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3" name="타원 272">
                  <a:extLst>
                    <a:ext uri="{FF2B5EF4-FFF2-40B4-BE49-F238E27FC236}">
                      <a16:creationId xmlns:a16="http://schemas.microsoft.com/office/drawing/2014/main" id="{79823CFE-E3B1-DE4D-9796-D7EF690DE668}"/>
                    </a:ext>
                  </a:extLst>
                </p:cNvPr>
                <p:cNvSpPr/>
                <p:nvPr/>
              </p:nvSpPr>
              <p:spPr>
                <a:xfrm>
                  <a:off x="1378904" y="3499687"/>
                  <a:ext cx="302913" cy="302913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268" name="직선 연결선 267">
                <a:extLst>
                  <a:ext uri="{FF2B5EF4-FFF2-40B4-BE49-F238E27FC236}">
                    <a16:creationId xmlns:a16="http://schemas.microsoft.com/office/drawing/2014/main" id="{DB03537E-9F0C-4FAB-44C3-22651763F4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21669" y="3816500"/>
                <a:ext cx="0" cy="1953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>
                <a:extLst>
                  <a:ext uri="{FF2B5EF4-FFF2-40B4-BE49-F238E27FC236}">
                    <a16:creationId xmlns:a16="http://schemas.microsoft.com/office/drawing/2014/main" id="{E316FC5D-B52C-5BB9-C5D6-545E71ED2B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21669" y="3648331"/>
                <a:ext cx="0" cy="1086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>
                <a:extLst>
                  <a:ext uri="{FF2B5EF4-FFF2-40B4-BE49-F238E27FC236}">
                    <a16:creationId xmlns:a16="http://schemas.microsoft.com/office/drawing/2014/main" id="{D69D9229-BA8F-AB6C-55CA-16F4667BD5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033031" y="3824187"/>
                <a:ext cx="9005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직선 연결선 270">
                <a:extLst>
                  <a:ext uri="{FF2B5EF4-FFF2-40B4-BE49-F238E27FC236}">
                    <a16:creationId xmlns:a16="http://schemas.microsoft.com/office/drawing/2014/main" id="{BC306213-D1E3-CE3C-F4C4-501A555C2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4894" y="3824187"/>
                <a:ext cx="179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8" name="그룹 277">
              <a:extLst>
                <a:ext uri="{FF2B5EF4-FFF2-40B4-BE49-F238E27FC236}">
                  <a16:creationId xmlns:a16="http://schemas.microsoft.com/office/drawing/2014/main" id="{59950C02-72A2-88AA-B35F-45E108413A15}"/>
                </a:ext>
              </a:extLst>
            </p:cNvPr>
            <p:cNvGrpSpPr/>
            <p:nvPr/>
          </p:nvGrpSpPr>
          <p:grpSpPr>
            <a:xfrm>
              <a:off x="11439179" y="4351347"/>
              <a:ext cx="370850" cy="363536"/>
              <a:chOff x="10794894" y="3648331"/>
              <a:chExt cx="370850" cy="363536"/>
            </a:xfrm>
          </p:grpSpPr>
          <p:grpSp>
            <p:nvGrpSpPr>
              <p:cNvPr id="279" name="그룹 278">
                <a:extLst>
                  <a:ext uri="{FF2B5EF4-FFF2-40B4-BE49-F238E27FC236}">
                    <a16:creationId xmlns:a16="http://schemas.microsoft.com/office/drawing/2014/main" id="{092B0866-5C3E-633D-DEB2-A15EB9D20FE1}"/>
                  </a:ext>
                </a:extLst>
              </p:cNvPr>
              <p:cNvGrpSpPr/>
              <p:nvPr/>
            </p:nvGrpSpPr>
            <p:grpSpPr>
              <a:xfrm>
                <a:off x="10862831" y="3672732"/>
                <a:ext cx="302913" cy="302913"/>
                <a:chOff x="1378904" y="3499687"/>
                <a:chExt cx="302913" cy="302913"/>
              </a:xfrm>
            </p:grpSpPr>
            <p:grpSp>
              <p:nvGrpSpPr>
                <p:cNvPr id="284" name="그룹 283">
                  <a:extLst>
                    <a:ext uri="{FF2B5EF4-FFF2-40B4-BE49-F238E27FC236}">
                      <a16:creationId xmlns:a16="http://schemas.microsoft.com/office/drawing/2014/main" id="{B65CBC0F-71CF-A892-21BD-2E4DF7A1EAD3}"/>
                    </a:ext>
                  </a:extLst>
                </p:cNvPr>
                <p:cNvGrpSpPr/>
                <p:nvPr/>
              </p:nvGrpSpPr>
              <p:grpSpPr>
                <a:xfrm>
                  <a:off x="1491693" y="3537606"/>
                  <a:ext cx="142001" cy="232305"/>
                  <a:chOff x="515763" y="3633065"/>
                  <a:chExt cx="142001" cy="232305"/>
                </a:xfrm>
              </p:grpSpPr>
              <p:cxnSp>
                <p:nvCxnSpPr>
                  <p:cNvPr id="286" name="직선 연결선 285">
                    <a:extLst>
                      <a:ext uri="{FF2B5EF4-FFF2-40B4-BE49-F238E27FC236}">
                        <a16:creationId xmlns:a16="http://schemas.microsoft.com/office/drawing/2014/main" id="{7079D0B4-D686-2D63-307D-C83B750215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740" y="3633065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직선 연결선 286">
                    <a:extLst>
                      <a:ext uri="{FF2B5EF4-FFF2-40B4-BE49-F238E27FC236}">
                        <a16:creationId xmlns:a16="http://schemas.microsoft.com/office/drawing/2014/main" id="{B30B03E2-E8B7-296E-32F3-ABCBFE2AC4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3870" y="3671429"/>
                    <a:ext cx="9389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직선 연결선 287">
                    <a:extLst>
                      <a:ext uri="{FF2B5EF4-FFF2-40B4-BE49-F238E27FC236}">
                        <a16:creationId xmlns:a16="http://schemas.microsoft.com/office/drawing/2014/main" id="{88E08A46-156B-EE6D-701B-3346260623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3870" y="3826154"/>
                    <a:ext cx="9389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직선 연결선 288">
                    <a:extLst>
                      <a:ext uri="{FF2B5EF4-FFF2-40B4-BE49-F238E27FC236}">
                        <a16:creationId xmlns:a16="http://schemas.microsoft.com/office/drawing/2014/main" id="{4B359877-EA9E-BB43-3348-D0A647DFD4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5763" y="3633065"/>
                    <a:ext cx="0" cy="2323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5" name="타원 284">
                  <a:extLst>
                    <a:ext uri="{FF2B5EF4-FFF2-40B4-BE49-F238E27FC236}">
                      <a16:creationId xmlns:a16="http://schemas.microsoft.com/office/drawing/2014/main" id="{14850177-144B-7998-6109-16FEA5C03F11}"/>
                    </a:ext>
                  </a:extLst>
                </p:cNvPr>
                <p:cNvSpPr/>
                <p:nvPr/>
              </p:nvSpPr>
              <p:spPr>
                <a:xfrm>
                  <a:off x="1378904" y="3499687"/>
                  <a:ext cx="302913" cy="302913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280" name="직선 연결선 279">
                <a:extLst>
                  <a:ext uri="{FF2B5EF4-FFF2-40B4-BE49-F238E27FC236}">
                    <a16:creationId xmlns:a16="http://schemas.microsoft.com/office/drawing/2014/main" id="{0CA5BE4E-73F4-D90A-4FA6-7EF39B54CF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21669" y="3816500"/>
                <a:ext cx="0" cy="1953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직선 연결선 280">
                <a:extLst>
                  <a:ext uri="{FF2B5EF4-FFF2-40B4-BE49-F238E27FC236}">
                    <a16:creationId xmlns:a16="http://schemas.microsoft.com/office/drawing/2014/main" id="{B44742C0-98A5-175D-77C5-B005AF94B5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21669" y="3648331"/>
                <a:ext cx="0" cy="1086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직선 연결선 281">
                <a:extLst>
                  <a:ext uri="{FF2B5EF4-FFF2-40B4-BE49-F238E27FC236}">
                    <a16:creationId xmlns:a16="http://schemas.microsoft.com/office/drawing/2014/main" id="{9C6A55BD-5141-C1DE-1CC1-9BF28A1DC6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033031" y="3824187"/>
                <a:ext cx="9005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직선 연결선 282">
                <a:extLst>
                  <a:ext uri="{FF2B5EF4-FFF2-40B4-BE49-F238E27FC236}">
                    <a16:creationId xmlns:a16="http://schemas.microsoft.com/office/drawing/2014/main" id="{F792FDF2-4F50-FC6D-85F6-F7C76697A6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4894" y="3935315"/>
                <a:ext cx="179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257EB9F1-C602-63E6-78F3-640A9FCCE59F}"/>
              </a:ext>
            </a:extLst>
          </p:cNvPr>
          <p:cNvSpPr/>
          <p:nvPr/>
        </p:nvSpPr>
        <p:spPr>
          <a:xfrm>
            <a:off x="10128368" y="5302665"/>
            <a:ext cx="1832195" cy="1382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B78C1072-8493-EA80-3085-6147D7E48CE0}"/>
              </a:ext>
            </a:extLst>
          </p:cNvPr>
          <p:cNvSpPr/>
          <p:nvPr/>
        </p:nvSpPr>
        <p:spPr>
          <a:xfrm>
            <a:off x="10128367" y="5125017"/>
            <a:ext cx="1832194" cy="176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증가형 </a:t>
            </a:r>
            <a:r>
              <a:rPr lang="en-US" altLang="ko-KR" sz="1200" b="1" dirty="0">
                <a:solidFill>
                  <a:schemeClr val="tx1"/>
                </a:solidFill>
              </a:rPr>
              <a:t>MOSPET </a:t>
            </a:r>
            <a:r>
              <a:rPr lang="ko-KR" altLang="en-US" sz="1200" b="1" dirty="0">
                <a:solidFill>
                  <a:schemeClr val="tx1"/>
                </a:solidFill>
              </a:rPr>
              <a:t>기호</a:t>
            </a: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4114AA01-89FC-A8E0-3B9D-78A74832E502}"/>
              </a:ext>
            </a:extLst>
          </p:cNvPr>
          <p:cNvSpPr/>
          <p:nvPr/>
        </p:nvSpPr>
        <p:spPr>
          <a:xfrm>
            <a:off x="10195958" y="5575342"/>
            <a:ext cx="302311" cy="106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NPN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BAAB3EDE-7148-AD52-8CA0-332B866A9F36}"/>
              </a:ext>
            </a:extLst>
          </p:cNvPr>
          <p:cNvSpPr/>
          <p:nvPr/>
        </p:nvSpPr>
        <p:spPr>
          <a:xfrm>
            <a:off x="10195958" y="6275036"/>
            <a:ext cx="302311" cy="106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PNP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6D4E4C3B-DA0C-9EC7-6DBE-23BF57565CAA}"/>
              </a:ext>
            </a:extLst>
          </p:cNvPr>
          <p:cNvSpPr/>
          <p:nvPr/>
        </p:nvSpPr>
        <p:spPr>
          <a:xfrm>
            <a:off x="10554151" y="5567655"/>
            <a:ext cx="243743" cy="106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Gate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ED897B2E-CD01-5040-5FB0-1FE933E9A14A}"/>
              </a:ext>
            </a:extLst>
          </p:cNvPr>
          <p:cNvSpPr/>
          <p:nvPr/>
        </p:nvSpPr>
        <p:spPr>
          <a:xfrm>
            <a:off x="10974288" y="5330102"/>
            <a:ext cx="282833" cy="120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Drain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E864D5C4-F971-C9FA-A4BB-3CEBF7FE9530}"/>
              </a:ext>
            </a:extLst>
          </p:cNvPr>
          <p:cNvSpPr/>
          <p:nvPr/>
        </p:nvSpPr>
        <p:spPr>
          <a:xfrm>
            <a:off x="10957775" y="5805339"/>
            <a:ext cx="315857" cy="114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Source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340" name="그룹 339">
            <a:extLst>
              <a:ext uri="{FF2B5EF4-FFF2-40B4-BE49-F238E27FC236}">
                <a16:creationId xmlns:a16="http://schemas.microsoft.com/office/drawing/2014/main" id="{16AF7686-1325-FA03-A796-73D8D59DDA2A}"/>
              </a:ext>
            </a:extLst>
          </p:cNvPr>
          <p:cNvGrpSpPr/>
          <p:nvPr/>
        </p:nvGrpSpPr>
        <p:grpSpPr>
          <a:xfrm>
            <a:off x="10862831" y="5477025"/>
            <a:ext cx="302913" cy="302913"/>
            <a:chOff x="1378904" y="3499687"/>
            <a:chExt cx="302913" cy="302913"/>
          </a:xfrm>
        </p:grpSpPr>
        <p:grpSp>
          <p:nvGrpSpPr>
            <p:cNvPr id="345" name="그룹 344">
              <a:extLst>
                <a:ext uri="{FF2B5EF4-FFF2-40B4-BE49-F238E27FC236}">
                  <a16:creationId xmlns:a16="http://schemas.microsoft.com/office/drawing/2014/main" id="{F958BC26-7877-D82D-9074-55C11077C498}"/>
                </a:ext>
              </a:extLst>
            </p:cNvPr>
            <p:cNvGrpSpPr/>
            <p:nvPr/>
          </p:nvGrpSpPr>
          <p:grpSpPr>
            <a:xfrm>
              <a:off x="1491693" y="3537606"/>
              <a:ext cx="142001" cy="232305"/>
              <a:chOff x="515763" y="3633065"/>
              <a:chExt cx="142001" cy="232305"/>
            </a:xfrm>
          </p:grpSpPr>
          <p:cxnSp>
            <p:nvCxnSpPr>
              <p:cNvPr id="347" name="직선 연결선 346">
                <a:extLst>
                  <a:ext uri="{FF2B5EF4-FFF2-40B4-BE49-F238E27FC236}">
                    <a16:creationId xmlns:a16="http://schemas.microsoft.com/office/drawing/2014/main" id="{D0587EB3-D243-4B91-0AF0-2BDA6C2BC1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740" y="3641533"/>
                <a:ext cx="0" cy="603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직선 연결선 347">
                <a:extLst>
                  <a:ext uri="{FF2B5EF4-FFF2-40B4-BE49-F238E27FC236}">
                    <a16:creationId xmlns:a16="http://schemas.microsoft.com/office/drawing/2014/main" id="{8A54F4E3-8EE6-6C4B-D45D-D4795D6A7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870" y="3671429"/>
                <a:ext cx="938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직선 연결선 348">
                <a:extLst>
                  <a:ext uri="{FF2B5EF4-FFF2-40B4-BE49-F238E27FC236}">
                    <a16:creationId xmlns:a16="http://schemas.microsoft.com/office/drawing/2014/main" id="{7012935A-F1DD-912E-E9E0-C84812E6AC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870" y="3826154"/>
                <a:ext cx="938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직선 연결선 349">
                <a:extLst>
                  <a:ext uri="{FF2B5EF4-FFF2-40B4-BE49-F238E27FC236}">
                    <a16:creationId xmlns:a16="http://schemas.microsoft.com/office/drawing/2014/main" id="{0670810D-F19C-C0F7-6C15-0766EBEE75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763" y="3633065"/>
                <a:ext cx="0" cy="23230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직선 연결선 353">
                <a:extLst>
                  <a:ext uri="{FF2B5EF4-FFF2-40B4-BE49-F238E27FC236}">
                    <a16:creationId xmlns:a16="http://schemas.microsoft.com/office/drawing/2014/main" id="{1FC83402-DA44-B873-6FA1-59AD88950A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740" y="3716402"/>
                <a:ext cx="0" cy="603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직선 연결선 356">
                <a:extLst>
                  <a:ext uri="{FF2B5EF4-FFF2-40B4-BE49-F238E27FC236}">
                    <a16:creationId xmlns:a16="http://schemas.microsoft.com/office/drawing/2014/main" id="{DA20B1A4-7C19-2575-9786-85D5995D53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740" y="3796932"/>
                <a:ext cx="0" cy="603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6" name="타원 345">
              <a:extLst>
                <a:ext uri="{FF2B5EF4-FFF2-40B4-BE49-F238E27FC236}">
                  <a16:creationId xmlns:a16="http://schemas.microsoft.com/office/drawing/2014/main" id="{8CDF233D-7514-F1FF-2A6C-6DD6E125E618}"/>
                </a:ext>
              </a:extLst>
            </p:cNvPr>
            <p:cNvSpPr/>
            <p:nvPr/>
          </p:nvSpPr>
          <p:spPr>
            <a:xfrm>
              <a:off x="1378904" y="3499687"/>
              <a:ext cx="302913" cy="302913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1" name="직선 연결선 340">
            <a:extLst>
              <a:ext uri="{FF2B5EF4-FFF2-40B4-BE49-F238E27FC236}">
                <a16:creationId xmlns:a16="http://schemas.microsoft.com/office/drawing/2014/main" id="{D9DD51F0-EB0B-8499-F9A9-72B3615B2765}"/>
              </a:ext>
            </a:extLst>
          </p:cNvPr>
          <p:cNvCxnSpPr>
            <a:cxnSpLocks/>
          </p:cNvCxnSpPr>
          <p:nvPr/>
        </p:nvCxnSpPr>
        <p:spPr>
          <a:xfrm>
            <a:off x="11121669" y="5620793"/>
            <a:ext cx="0" cy="1953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58F6F709-5254-B159-BC2C-030D0B617C4B}"/>
              </a:ext>
            </a:extLst>
          </p:cNvPr>
          <p:cNvCxnSpPr>
            <a:cxnSpLocks/>
          </p:cNvCxnSpPr>
          <p:nvPr/>
        </p:nvCxnSpPr>
        <p:spPr>
          <a:xfrm>
            <a:off x="11121669" y="5452624"/>
            <a:ext cx="0" cy="1086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직선 연결선 342">
            <a:extLst>
              <a:ext uri="{FF2B5EF4-FFF2-40B4-BE49-F238E27FC236}">
                <a16:creationId xmlns:a16="http://schemas.microsoft.com/office/drawing/2014/main" id="{0AA42784-EF6B-EDE5-6A10-7E900E25B6F6}"/>
              </a:ext>
            </a:extLst>
          </p:cNvPr>
          <p:cNvCxnSpPr>
            <a:cxnSpLocks/>
          </p:cNvCxnSpPr>
          <p:nvPr/>
        </p:nvCxnSpPr>
        <p:spPr>
          <a:xfrm>
            <a:off x="11025645" y="5628481"/>
            <a:ext cx="90058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직선 연결선 343">
            <a:extLst>
              <a:ext uri="{FF2B5EF4-FFF2-40B4-BE49-F238E27FC236}">
                <a16:creationId xmlns:a16="http://schemas.microsoft.com/office/drawing/2014/main" id="{0F053B50-EDFD-BDB5-5A27-66FD26DCFA46}"/>
              </a:ext>
            </a:extLst>
          </p:cNvPr>
          <p:cNvCxnSpPr>
            <a:cxnSpLocks/>
          </p:cNvCxnSpPr>
          <p:nvPr/>
        </p:nvCxnSpPr>
        <p:spPr>
          <a:xfrm>
            <a:off x="10794894" y="5628480"/>
            <a:ext cx="17955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그룹 296">
            <a:extLst>
              <a:ext uri="{FF2B5EF4-FFF2-40B4-BE49-F238E27FC236}">
                <a16:creationId xmlns:a16="http://schemas.microsoft.com/office/drawing/2014/main" id="{BF49D8DD-E89E-5F1A-1C3A-426F333A3036}"/>
              </a:ext>
            </a:extLst>
          </p:cNvPr>
          <p:cNvGrpSpPr/>
          <p:nvPr/>
        </p:nvGrpSpPr>
        <p:grpSpPr>
          <a:xfrm>
            <a:off x="11445045" y="5452624"/>
            <a:ext cx="370850" cy="363536"/>
            <a:chOff x="10794894" y="3648331"/>
            <a:chExt cx="370850" cy="363536"/>
          </a:xfrm>
        </p:grpSpPr>
        <p:grpSp>
          <p:nvGrpSpPr>
            <p:cNvPr id="325" name="그룹 324">
              <a:extLst>
                <a:ext uri="{FF2B5EF4-FFF2-40B4-BE49-F238E27FC236}">
                  <a16:creationId xmlns:a16="http://schemas.microsoft.com/office/drawing/2014/main" id="{4BC27C81-DA98-A7F3-48BA-0C1CD3055329}"/>
                </a:ext>
              </a:extLst>
            </p:cNvPr>
            <p:cNvGrpSpPr/>
            <p:nvPr/>
          </p:nvGrpSpPr>
          <p:grpSpPr>
            <a:xfrm>
              <a:off x="10862831" y="3672732"/>
              <a:ext cx="302913" cy="302913"/>
              <a:chOff x="1378904" y="3499687"/>
              <a:chExt cx="302913" cy="302913"/>
            </a:xfrm>
          </p:grpSpPr>
          <p:grpSp>
            <p:nvGrpSpPr>
              <p:cNvPr id="330" name="그룹 329">
                <a:extLst>
                  <a:ext uri="{FF2B5EF4-FFF2-40B4-BE49-F238E27FC236}">
                    <a16:creationId xmlns:a16="http://schemas.microsoft.com/office/drawing/2014/main" id="{FCCC318F-9300-BD0A-845D-4C2A45DC5D1D}"/>
                  </a:ext>
                </a:extLst>
              </p:cNvPr>
              <p:cNvGrpSpPr/>
              <p:nvPr/>
            </p:nvGrpSpPr>
            <p:grpSpPr>
              <a:xfrm>
                <a:off x="1491693" y="3537606"/>
                <a:ext cx="142001" cy="232305"/>
                <a:chOff x="515763" y="3633065"/>
                <a:chExt cx="142001" cy="232305"/>
              </a:xfrm>
            </p:grpSpPr>
            <p:cxnSp>
              <p:nvCxnSpPr>
                <p:cNvPr id="333" name="직선 연결선 332">
                  <a:extLst>
                    <a:ext uri="{FF2B5EF4-FFF2-40B4-BE49-F238E27FC236}">
                      <a16:creationId xmlns:a16="http://schemas.microsoft.com/office/drawing/2014/main" id="{473860E9-C0A5-9416-3447-9EF906EDEB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870" y="3671429"/>
                  <a:ext cx="938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직선 연결선 333">
                  <a:extLst>
                    <a:ext uri="{FF2B5EF4-FFF2-40B4-BE49-F238E27FC236}">
                      <a16:creationId xmlns:a16="http://schemas.microsoft.com/office/drawing/2014/main" id="{D9B8A254-48D5-F1DE-EF6E-20269782E3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870" y="3826154"/>
                  <a:ext cx="938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직선 연결선 334">
                  <a:extLst>
                    <a:ext uri="{FF2B5EF4-FFF2-40B4-BE49-F238E27FC236}">
                      <a16:creationId xmlns:a16="http://schemas.microsoft.com/office/drawing/2014/main" id="{1A3A6E21-B936-0AFA-9C2D-D7680690E0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5763" y="3633065"/>
                  <a:ext cx="0" cy="23230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1" name="타원 330">
                <a:extLst>
                  <a:ext uri="{FF2B5EF4-FFF2-40B4-BE49-F238E27FC236}">
                    <a16:creationId xmlns:a16="http://schemas.microsoft.com/office/drawing/2014/main" id="{45182FDE-BB43-6312-627D-E8411C946DEE}"/>
                  </a:ext>
                </a:extLst>
              </p:cNvPr>
              <p:cNvSpPr/>
              <p:nvPr/>
            </p:nvSpPr>
            <p:spPr>
              <a:xfrm>
                <a:off x="1378904" y="3499687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26" name="직선 연결선 325">
              <a:extLst>
                <a:ext uri="{FF2B5EF4-FFF2-40B4-BE49-F238E27FC236}">
                  <a16:creationId xmlns:a16="http://schemas.microsoft.com/office/drawing/2014/main" id="{DA00794D-38A5-5AD0-1434-7395FB82E123}"/>
                </a:ext>
              </a:extLst>
            </p:cNvPr>
            <p:cNvCxnSpPr>
              <a:cxnSpLocks/>
            </p:cNvCxnSpPr>
            <p:nvPr/>
          </p:nvCxnSpPr>
          <p:spPr>
            <a:xfrm>
              <a:off x="11121669" y="3816500"/>
              <a:ext cx="0" cy="1953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연결선 326">
              <a:extLst>
                <a:ext uri="{FF2B5EF4-FFF2-40B4-BE49-F238E27FC236}">
                  <a16:creationId xmlns:a16="http://schemas.microsoft.com/office/drawing/2014/main" id="{EE6779E0-52E1-EF67-BD59-201397DE4B10}"/>
                </a:ext>
              </a:extLst>
            </p:cNvPr>
            <p:cNvCxnSpPr>
              <a:cxnSpLocks/>
            </p:cNvCxnSpPr>
            <p:nvPr/>
          </p:nvCxnSpPr>
          <p:spPr>
            <a:xfrm>
              <a:off x="11121669" y="3648331"/>
              <a:ext cx="0" cy="1086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 327">
              <a:extLst>
                <a:ext uri="{FF2B5EF4-FFF2-40B4-BE49-F238E27FC236}">
                  <a16:creationId xmlns:a16="http://schemas.microsoft.com/office/drawing/2014/main" id="{4D1A82BA-7236-7265-2544-70BE1020FA7B}"/>
                </a:ext>
              </a:extLst>
            </p:cNvPr>
            <p:cNvCxnSpPr>
              <a:cxnSpLocks/>
            </p:cNvCxnSpPr>
            <p:nvPr/>
          </p:nvCxnSpPr>
          <p:spPr>
            <a:xfrm>
              <a:off x="11025645" y="3824188"/>
              <a:ext cx="9005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>
              <a:extLst>
                <a:ext uri="{FF2B5EF4-FFF2-40B4-BE49-F238E27FC236}">
                  <a16:creationId xmlns:a16="http://schemas.microsoft.com/office/drawing/2014/main" id="{C6C1768B-313D-42A6-3D59-72D1ABCFC737}"/>
                </a:ext>
              </a:extLst>
            </p:cNvPr>
            <p:cNvCxnSpPr>
              <a:cxnSpLocks/>
            </p:cNvCxnSpPr>
            <p:nvPr/>
          </p:nvCxnSpPr>
          <p:spPr>
            <a:xfrm>
              <a:off x="10794894" y="3934916"/>
              <a:ext cx="17955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A5493749-2585-CFA9-EFDF-90A682C8307E}"/>
              </a:ext>
            </a:extLst>
          </p:cNvPr>
          <p:cNvSpPr/>
          <p:nvPr/>
        </p:nvSpPr>
        <p:spPr>
          <a:xfrm>
            <a:off x="10554151" y="6270671"/>
            <a:ext cx="243743" cy="106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Gate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0D3DE0DD-56D1-0A8B-7F71-C212FDF702C2}"/>
              </a:ext>
            </a:extLst>
          </p:cNvPr>
          <p:cNvSpPr/>
          <p:nvPr/>
        </p:nvSpPr>
        <p:spPr>
          <a:xfrm>
            <a:off x="10974288" y="6033118"/>
            <a:ext cx="282833" cy="120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Drain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B15E9EC7-568C-9E61-71F2-035F76B14BD1}"/>
              </a:ext>
            </a:extLst>
          </p:cNvPr>
          <p:cNvSpPr/>
          <p:nvPr/>
        </p:nvSpPr>
        <p:spPr>
          <a:xfrm>
            <a:off x="10957775" y="6508355"/>
            <a:ext cx="315857" cy="114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Source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301" name="그룹 300">
            <a:extLst>
              <a:ext uri="{FF2B5EF4-FFF2-40B4-BE49-F238E27FC236}">
                <a16:creationId xmlns:a16="http://schemas.microsoft.com/office/drawing/2014/main" id="{BDB6E4DE-CF52-B94B-33E4-A0D92EE090E6}"/>
              </a:ext>
            </a:extLst>
          </p:cNvPr>
          <p:cNvGrpSpPr/>
          <p:nvPr/>
        </p:nvGrpSpPr>
        <p:grpSpPr>
          <a:xfrm>
            <a:off x="10794894" y="6155640"/>
            <a:ext cx="370850" cy="363536"/>
            <a:chOff x="10794894" y="3648331"/>
            <a:chExt cx="370850" cy="363536"/>
          </a:xfrm>
        </p:grpSpPr>
        <p:grpSp>
          <p:nvGrpSpPr>
            <p:cNvPr id="314" name="그룹 313">
              <a:extLst>
                <a:ext uri="{FF2B5EF4-FFF2-40B4-BE49-F238E27FC236}">
                  <a16:creationId xmlns:a16="http://schemas.microsoft.com/office/drawing/2014/main" id="{7320A016-EC53-A522-9212-85D73A10EC2E}"/>
                </a:ext>
              </a:extLst>
            </p:cNvPr>
            <p:cNvGrpSpPr/>
            <p:nvPr/>
          </p:nvGrpSpPr>
          <p:grpSpPr>
            <a:xfrm>
              <a:off x="10862831" y="3672732"/>
              <a:ext cx="302913" cy="302913"/>
              <a:chOff x="1378904" y="3499687"/>
              <a:chExt cx="302913" cy="302913"/>
            </a:xfrm>
          </p:grpSpPr>
          <p:grpSp>
            <p:nvGrpSpPr>
              <p:cNvPr id="319" name="그룹 318">
                <a:extLst>
                  <a:ext uri="{FF2B5EF4-FFF2-40B4-BE49-F238E27FC236}">
                    <a16:creationId xmlns:a16="http://schemas.microsoft.com/office/drawing/2014/main" id="{86F8C66D-33F8-7FF6-B934-8B3CF8AB1E21}"/>
                  </a:ext>
                </a:extLst>
              </p:cNvPr>
              <p:cNvGrpSpPr/>
              <p:nvPr/>
            </p:nvGrpSpPr>
            <p:grpSpPr>
              <a:xfrm>
                <a:off x="1491693" y="3537606"/>
                <a:ext cx="142001" cy="232305"/>
                <a:chOff x="515763" y="3633065"/>
                <a:chExt cx="142001" cy="232305"/>
              </a:xfrm>
            </p:grpSpPr>
            <p:cxnSp>
              <p:nvCxnSpPr>
                <p:cNvPr id="322" name="직선 연결선 321">
                  <a:extLst>
                    <a:ext uri="{FF2B5EF4-FFF2-40B4-BE49-F238E27FC236}">
                      <a16:creationId xmlns:a16="http://schemas.microsoft.com/office/drawing/2014/main" id="{7C45D33A-8D0F-0EE3-D54A-1928D09608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870" y="3671429"/>
                  <a:ext cx="938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직선 연결선 322">
                  <a:extLst>
                    <a:ext uri="{FF2B5EF4-FFF2-40B4-BE49-F238E27FC236}">
                      <a16:creationId xmlns:a16="http://schemas.microsoft.com/office/drawing/2014/main" id="{00135F53-7220-106B-9F31-725A68C3E4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870" y="3826154"/>
                  <a:ext cx="938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직선 연결선 323">
                  <a:extLst>
                    <a:ext uri="{FF2B5EF4-FFF2-40B4-BE49-F238E27FC236}">
                      <a16:creationId xmlns:a16="http://schemas.microsoft.com/office/drawing/2014/main" id="{77F88226-D6FC-D9DC-D7EE-74F21E755F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5763" y="3633065"/>
                  <a:ext cx="0" cy="23230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0" name="타원 319">
                <a:extLst>
                  <a:ext uri="{FF2B5EF4-FFF2-40B4-BE49-F238E27FC236}">
                    <a16:creationId xmlns:a16="http://schemas.microsoft.com/office/drawing/2014/main" id="{77FD5FC8-1869-9D41-A8A7-8994179300A7}"/>
                  </a:ext>
                </a:extLst>
              </p:cNvPr>
              <p:cNvSpPr/>
              <p:nvPr/>
            </p:nvSpPr>
            <p:spPr>
              <a:xfrm>
                <a:off x="1378904" y="3499687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15" name="직선 연결선 314">
              <a:extLst>
                <a:ext uri="{FF2B5EF4-FFF2-40B4-BE49-F238E27FC236}">
                  <a16:creationId xmlns:a16="http://schemas.microsoft.com/office/drawing/2014/main" id="{74BF3F8A-3ABD-7607-A301-7CEF7B14C1A4}"/>
                </a:ext>
              </a:extLst>
            </p:cNvPr>
            <p:cNvCxnSpPr>
              <a:cxnSpLocks/>
            </p:cNvCxnSpPr>
            <p:nvPr/>
          </p:nvCxnSpPr>
          <p:spPr>
            <a:xfrm>
              <a:off x="11121669" y="3816500"/>
              <a:ext cx="0" cy="1953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연결선 315">
              <a:extLst>
                <a:ext uri="{FF2B5EF4-FFF2-40B4-BE49-F238E27FC236}">
                  <a16:creationId xmlns:a16="http://schemas.microsoft.com/office/drawing/2014/main" id="{23DCC8AB-16B0-2D49-C8C0-D93AB4474EC7}"/>
                </a:ext>
              </a:extLst>
            </p:cNvPr>
            <p:cNvCxnSpPr>
              <a:cxnSpLocks/>
            </p:cNvCxnSpPr>
            <p:nvPr/>
          </p:nvCxnSpPr>
          <p:spPr>
            <a:xfrm>
              <a:off x="11121669" y="3648331"/>
              <a:ext cx="0" cy="1086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>
              <a:extLst>
                <a:ext uri="{FF2B5EF4-FFF2-40B4-BE49-F238E27FC236}">
                  <a16:creationId xmlns:a16="http://schemas.microsoft.com/office/drawing/2014/main" id="{6E174B5B-452F-7263-0F32-623C909943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33031" y="3824187"/>
              <a:ext cx="9005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>
              <a:extLst>
                <a:ext uri="{FF2B5EF4-FFF2-40B4-BE49-F238E27FC236}">
                  <a16:creationId xmlns:a16="http://schemas.microsoft.com/office/drawing/2014/main" id="{0D7806F3-CCCE-A3F2-8402-38E49011242E}"/>
                </a:ext>
              </a:extLst>
            </p:cNvPr>
            <p:cNvCxnSpPr>
              <a:cxnSpLocks/>
            </p:cNvCxnSpPr>
            <p:nvPr/>
          </p:nvCxnSpPr>
          <p:spPr>
            <a:xfrm>
              <a:off x="10794894" y="3824187"/>
              <a:ext cx="17955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6929A746-F482-C0F7-843C-9A368E0BA2C2}"/>
              </a:ext>
            </a:extLst>
          </p:cNvPr>
          <p:cNvGrpSpPr/>
          <p:nvPr/>
        </p:nvGrpSpPr>
        <p:grpSpPr>
          <a:xfrm>
            <a:off x="11439179" y="6155640"/>
            <a:ext cx="370850" cy="363536"/>
            <a:chOff x="10794894" y="3648331"/>
            <a:chExt cx="370850" cy="363536"/>
          </a:xfrm>
        </p:grpSpPr>
        <p:grpSp>
          <p:nvGrpSpPr>
            <p:cNvPr id="303" name="그룹 302">
              <a:extLst>
                <a:ext uri="{FF2B5EF4-FFF2-40B4-BE49-F238E27FC236}">
                  <a16:creationId xmlns:a16="http://schemas.microsoft.com/office/drawing/2014/main" id="{1D85B3C3-ED52-4083-889A-AA9C8D480150}"/>
                </a:ext>
              </a:extLst>
            </p:cNvPr>
            <p:cNvGrpSpPr/>
            <p:nvPr/>
          </p:nvGrpSpPr>
          <p:grpSpPr>
            <a:xfrm>
              <a:off x="10862831" y="3672732"/>
              <a:ext cx="302913" cy="302913"/>
              <a:chOff x="1378904" y="3499687"/>
              <a:chExt cx="302913" cy="302913"/>
            </a:xfrm>
          </p:grpSpPr>
          <p:grpSp>
            <p:nvGrpSpPr>
              <p:cNvPr id="308" name="그룹 307">
                <a:extLst>
                  <a:ext uri="{FF2B5EF4-FFF2-40B4-BE49-F238E27FC236}">
                    <a16:creationId xmlns:a16="http://schemas.microsoft.com/office/drawing/2014/main" id="{8D9D5E2E-7FC7-6C3E-5598-81571C1B4DD4}"/>
                  </a:ext>
                </a:extLst>
              </p:cNvPr>
              <p:cNvGrpSpPr/>
              <p:nvPr/>
            </p:nvGrpSpPr>
            <p:grpSpPr>
              <a:xfrm>
                <a:off x="1491693" y="3537606"/>
                <a:ext cx="142001" cy="232305"/>
                <a:chOff x="515763" y="3633065"/>
                <a:chExt cx="142001" cy="232305"/>
              </a:xfrm>
            </p:grpSpPr>
            <p:cxnSp>
              <p:nvCxnSpPr>
                <p:cNvPr id="311" name="직선 연결선 310">
                  <a:extLst>
                    <a:ext uri="{FF2B5EF4-FFF2-40B4-BE49-F238E27FC236}">
                      <a16:creationId xmlns:a16="http://schemas.microsoft.com/office/drawing/2014/main" id="{CE818912-2474-0543-D5BF-1AE5F639E4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870" y="3671429"/>
                  <a:ext cx="938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직선 연결선 311">
                  <a:extLst>
                    <a:ext uri="{FF2B5EF4-FFF2-40B4-BE49-F238E27FC236}">
                      <a16:creationId xmlns:a16="http://schemas.microsoft.com/office/drawing/2014/main" id="{8E308AC9-2FD5-1BBE-74C5-64E650777A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870" y="3826154"/>
                  <a:ext cx="938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직선 연결선 312">
                  <a:extLst>
                    <a:ext uri="{FF2B5EF4-FFF2-40B4-BE49-F238E27FC236}">
                      <a16:creationId xmlns:a16="http://schemas.microsoft.com/office/drawing/2014/main" id="{011759CE-D4DD-F811-0FF4-336946CC64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5763" y="3633065"/>
                  <a:ext cx="0" cy="23230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9" name="타원 308">
                <a:extLst>
                  <a:ext uri="{FF2B5EF4-FFF2-40B4-BE49-F238E27FC236}">
                    <a16:creationId xmlns:a16="http://schemas.microsoft.com/office/drawing/2014/main" id="{D22B77A4-B55D-ED29-0657-9F99C9FBBE54}"/>
                  </a:ext>
                </a:extLst>
              </p:cNvPr>
              <p:cNvSpPr/>
              <p:nvPr/>
            </p:nvSpPr>
            <p:spPr>
              <a:xfrm>
                <a:off x="1378904" y="3499687"/>
                <a:ext cx="302913" cy="302913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A4A067B1-8BCC-890B-A57E-25334D8FA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121669" y="3816500"/>
              <a:ext cx="0" cy="1953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>
              <a:extLst>
                <a:ext uri="{FF2B5EF4-FFF2-40B4-BE49-F238E27FC236}">
                  <a16:creationId xmlns:a16="http://schemas.microsoft.com/office/drawing/2014/main" id="{D49A46E2-D793-2B67-AF1C-37E5E0081201}"/>
                </a:ext>
              </a:extLst>
            </p:cNvPr>
            <p:cNvCxnSpPr>
              <a:cxnSpLocks/>
            </p:cNvCxnSpPr>
            <p:nvPr/>
          </p:nvCxnSpPr>
          <p:spPr>
            <a:xfrm>
              <a:off x="11121669" y="3648331"/>
              <a:ext cx="0" cy="1086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>
              <a:extLst>
                <a:ext uri="{FF2B5EF4-FFF2-40B4-BE49-F238E27FC236}">
                  <a16:creationId xmlns:a16="http://schemas.microsoft.com/office/drawing/2014/main" id="{840A4EFE-B356-763A-C70A-93A41A0032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33031" y="3824187"/>
              <a:ext cx="9005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086B6A9B-E344-3307-603F-21805E98FB80}"/>
                </a:ext>
              </a:extLst>
            </p:cNvPr>
            <p:cNvCxnSpPr>
              <a:cxnSpLocks/>
            </p:cNvCxnSpPr>
            <p:nvPr/>
          </p:nvCxnSpPr>
          <p:spPr>
            <a:xfrm>
              <a:off x="10794894" y="3935315"/>
              <a:ext cx="17955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1" name="그룹 360">
            <a:extLst>
              <a:ext uri="{FF2B5EF4-FFF2-40B4-BE49-F238E27FC236}">
                <a16:creationId xmlns:a16="http://schemas.microsoft.com/office/drawing/2014/main" id="{238D8D60-A401-D01C-BBE3-3664FBE960A3}"/>
              </a:ext>
            </a:extLst>
          </p:cNvPr>
          <p:cNvGrpSpPr/>
          <p:nvPr/>
        </p:nvGrpSpPr>
        <p:grpSpPr>
          <a:xfrm>
            <a:off x="11668012" y="5523412"/>
            <a:ext cx="0" cy="215797"/>
            <a:chOff x="11348684" y="5537456"/>
            <a:chExt cx="0" cy="215797"/>
          </a:xfrm>
        </p:grpSpPr>
        <p:cxnSp>
          <p:nvCxnSpPr>
            <p:cNvPr id="358" name="직선 연결선 357">
              <a:extLst>
                <a:ext uri="{FF2B5EF4-FFF2-40B4-BE49-F238E27FC236}">
                  <a16:creationId xmlns:a16="http://schemas.microsoft.com/office/drawing/2014/main" id="{1A67BAE3-04B4-FA9F-0B96-FAB7AC42CD8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8684" y="5537456"/>
              <a:ext cx="0" cy="603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>
              <a:extLst>
                <a:ext uri="{FF2B5EF4-FFF2-40B4-BE49-F238E27FC236}">
                  <a16:creationId xmlns:a16="http://schemas.microsoft.com/office/drawing/2014/main" id="{36B4725A-8646-9F3A-8E61-4017FC3A08F2}"/>
                </a:ext>
              </a:extLst>
            </p:cNvPr>
            <p:cNvCxnSpPr>
              <a:cxnSpLocks/>
            </p:cNvCxnSpPr>
            <p:nvPr/>
          </p:nvCxnSpPr>
          <p:spPr>
            <a:xfrm>
              <a:off x="11348684" y="5612325"/>
              <a:ext cx="0" cy="603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 359">
              <a:extLst>
                <a:ext uri="{FF2B5EF4-FFF2-40B4-BE49-F238E27FC236}">
                  <a16:creationId xmlns:a16="http://schemas.microsoft.com/office/drawing/2014/main" id="{2E0F83D9-3611-ED6F-7D77-5BF3A77B1274}"/>
                </a:ext>
              </a:extLst>
            </p:cNvPr>
            <p:cNvCxnSpPr>
              <a:cxnSpLocks/>
            </p:cNvCxnSpPr>
            <p:nvPr/>
          </p:nvCxnSpPr>
          <p:spPr>
            <a:xfrm>
              <a:off x="11348684" y="5692855"/>
              <a:ext cx="0" cy="603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2" name="직선 연결선 361">
            <a:extLst>
              <a:ext uri="{FF2B5EF4-FFF2-40B4-BE49-F238E27FC236}">
                <a16:creationId xmlns:a16="http://schemas.microsoft.com/office/drawing/2014/main" id="{AD1FFB98-5CE4-BCCC-AF29-137F4276BFA7}"/>
              </a:ext>
            </a:extLst>
          </p:cNvPr>
          <p:cNvCxnSpPr>
            <a:cxnSpLocks/>
          </p:cNvCxnSpPr>
          <p:nvPr/>
        </p:nvCxnSpPr>
        <p:spPr>
          <a:xfrm>
            <a:off x="11664484" y="6225633"/>
            <a:ext cx="0" cy="603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연결선 362">
            <a:extLst>
              <a:ext uri="{FF2B5EF4-FFF2-40B4-BE49-F238E27FC236}">
                <a16:creationId xmlns:a16="http://schemas.microsoft.com/office/drawing/2014/main" id="{AE57934F-E650-BFC9-5ECD-EC0438D2693F}"/>
              </a:ext>
            </a:extLst>
          </p:cNvPr>
          <p:cNvCxnSpPr>
            <a:cxnSpLocks/>
          </p:cNvCxnSpPr>
          <p:nvPr/>
        </p:nvCxnSpPr>
        <p:spPr>
          <a:xfrm>
            <a:off x="11664484" y="6300502"/>
            <a:ext cx="0" cy="603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 363">
            <a:extLst>
              <a:ext uri="{FF2B5EF4-FFF2-40B4-BE49-F238E27FC236}">
                <a16:creationId xmlns:a16="http://schemas.microsoft.com/office/drawing/2014/main" id="{0EFF0D7D-5D1B-8B02-5E5B-9E459A80F54A}"/>
              </a:ext>
            </a:extLst>
          </p:cNvPr>
          <p:cNvCxnSpPr>
            <a:cxnSpLocks/>
          </p:cNvCxnSpPr>
          <p:nvPr/>
        </p:nvCxnSpPr>
        <p:spPr>
          <a:xfrm>
            <a:off x="11664484" y="6381032"/>
            <a:ext cx="0" cy="603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연결선 364">
            <a:extLst>
              <a:ext uri="{FF2B5EF4-FFF2-40B4-BE49-F238E27FC236}">
                <a16:creationId xmlns:a16="http://schemas.microsoft.com/office/drawing/2014/main" id="{612E3CD4-58C3-F7DD-34DE-3CE188BB81C1}"/>
              </a:ext>
            </a:extLst>
          </p:cNvPr>
          <p:cNvCxnSpPr>
            <a:cxnSpLocks/>
          </p:cNvCxnSpPr>
          <p:nvPr/>
        </p:nvCxnSpPr>
        <p:spPr>
          <a:xfrm>
            <a:off x="11023261" y="6225633"/>
            <a:ext cx="0" cy="603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직선 연결선 365">
            <a:extLst>
              <a:ext uri="{FF2B5EF4-FFF2-40B4-BE49-F238E27FC236}">
                <a16:creationId xmlns:a16="http://schemas.microsoft.com/office/drawing/2014/main" id="{E7618D24-4FB0-A2FE-C1E4-83802B1D1848}"/>
              </a:ext>
            </a:extLst>
          </p:cNvPr>
          <p:cNvCxnSpPr>
            <a:cxnSpLocks/>
          </p:cNvCxnSpPr>
          <p:nvPr/>
        </p:nvCxnSpPr>
        <p:spPr>
          <a:xfrm>
            <a:off x="11023261" y="6300502"/>
            <a:ext cx="0" cy="603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직선 연결선 366">
            <a:extLst>
              <a:ext uri="{FF2B5EF4-FFF2-40B4-BE49-F238E27FC236}">
                <a16:creationId xmlns:a16="http://schemas.microsoft.com/office/drawing/2014/main" id="{A146C132-FE60-15A7-1FB2-2D6744046560}"/>
              </a:ext>
            </a:extLst>
          </p:cNvPr>
          <p:cNvCxnSpPr>
            <a:cxnSpLocks/>
          </p:cNvCxnSpPr>
          <p:nvPr/>
        </p:nvCxnSpPr>
        <p:spPr>
          <a:xfrm>
            <a:off x="11023261" y="6381032"/>
            <a:ext cx="0" cy="603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3796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전계 효과 트랜지스터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(FET)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579596"/>
              </p:ext>
            </p:extLst>
          </p:nvPr>
        </p:nvGraphicFramePr>
        <p:xfrm>
          <a:off x="89973" y="85710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MESFET: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금속 반도체 전계 효과 트랜지스터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RF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증폭에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갈륨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비소로 제작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V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채널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MOSFET: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저항이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Ω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미만으로 고전류를 통과시킬 수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Power MOSFET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 공급기의 스위칭용으로 널리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트렌치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MOS(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TrenchMOS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수직으로 흐르며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낮은 채널 저항을 구현하는 기술을 도입해 열 발생으로 높은 전류 통과 시킴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자동차 산업에서 전자기계식 릴레이 대체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부품값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낮은 전류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위한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JFET, MOSFET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은 채널 저항이 수 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Ω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스위칭 속도는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10 MHz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MOSFET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전극판처럼 작동하여 정전기가 쌓이기 쉽고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자체적으로 소자 본체로 방전되어 손상을 입힘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정전기와 전압 스파이크에 대한 보호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MOSFET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으로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스위칭되는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전류는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25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도에서 정의된 정격 전류의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1/4~1/3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정도를 선택하는 것이 보편적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JPET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은 역방향 바이어스를 걸어줘야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Gate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Source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전압보다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0.6 V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이상인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Gate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Source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사이의 접합부는 순방향 바이어스가 걸린 다이오드처럼 동작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접합부는 저항이 낮아 과도 전류를 발생할 수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부품 손상이 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FC323D75-BCCF-249D-0676-D1A8F009C1D3}"/>
              </a:ext>
            </a:extLst>
          </p:cNvPr>
          <p:cNvGrpSpPr/>
          <p:nvPr/>
        </p:nvGrpSpPr>
        <p:grpSpPr>
          <a:xfrm rot="16200000" flipH="1">
            <a:off x="13628657" y="1558058"/>
            <a:ext cx="71868" cy="381300"/>
            <a:chOff x="453865" y="2303972"/>
            <a:chExt cx="100745" cy="534509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495C7BA-3532-1C14-906F-84AE5F77BCC6}"/>
                </a:ext>
              </a:extLst>
            </p:cNvPr>
            <p:cNvCxnSpPr>
              <a:cxnSpLocks/>
            </p:cNvCxnSpPr>
            <p:nvPr/>
          </p:nvCxnSpPr>
          <p:spPr>
            <a:xfrm>
              <a:off x="506222" y="2303972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9021FA9-4349-E0D2-A850-F225DD04DBA5}"/>
                </a:ext>
              </a:extLst>
            </p:cNvPr>
            <p:cNvCxnSpPr>
              <a:cxnSpLocks/>
            </p:cNvCxnSpPr>
            <p:nvPr/>
          </p:nvCxnSpPr>
          <p:spPr>
            <a:xfrm>
              <a:off x="506222" y="2717646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F78F9E61-8466-CE8A-DCE0-9F9AD5557C9B}"/>
                </a:ext>
              </a:extLst>
            </p:cNvPr>
            <p:cNvSpPr/>
            <p:nvPr/>
          </p:nvSpPr>
          <p:spPr>
            <a:xfrm rot="16200000">
              <a:off x="460375" y="2420677"/>
              <a:ext cx="94869" cy="93601"/>
            </a:xfrm>
            <a:prstGeom prst="arc">
              <a:avLst>
                <a:gd name="adj1" fmla="val 8024716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C7CCCEE1-6ABB-5060-C4D3-4D1192EF53B8}"/>
                </a:ext>
              </a:extLst>
            </p:cNvPr>
            <p:cNvSpPr/>
            <p:nvPr/>
          </p:nvSpPr>
          <p:spPr>
            <a:xfrm rot="5400000" flipV="1">
              <a:off x="458787" y="2484891"/>
              <a:ext cx="94869" cy="93601"/>
            </a:xfrm>
            <a:prstGeom prst="arc">
              <a:avLst>
                <a:gd name="adj1" fmla="val 8024716"/>
                <a:gd name="adj2" fmla="val 245826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BD924C95-91FD-9383-0260-BF98D3C64394}"/>
                </a:ext>
              </a:extLst>
            </p:cNvPr>
            <p:cNvSpPr/>
            <p:nvPr/>
          </p:nvSpPr>
          <p:spPr>
            <a:xfrm rot="5400000" flipV="1">
              <a:off x="457199" y="2554149"/>
              <a:ext cx="94869" cy="93601"/>
            </a:xfrm>
            <a:prstGeom prst="arc">
              <a:avLst>
                <a:gd name="adj1" fmla="val 8024716"/>
                <a:gd name="adj2" fmla="val 245826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BB44DE35-5FF4-1F09-95EE-0AB677FCADF1}"/>
                </a:ext>
              </a:extLst>
            </p:cNvPr>
            <p:cNvSpPr/>
            <p:nvPr/>
          </p:nvSpPr>
          <p:spPr>
            <a:xfrm rot="5400000" flipV="1">
              <a:off x="453231" y="2623407"/>
              <a:ext cx="94869" cy="93601"/>
            </a:xfrm>
            <a:prstGeom prst="arc">
              <a:avLst>
                <a:gd name="adj1" fmla="val 8024716"/>
                <a:gd name="adj2" fmla="val 85377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12A2440B-67C9-39B8-476F-31DB8220876C}"/>
              </a:ext>
            </a:extLst>
          </p:cNvPr>
          <p:cNvSpPr/>
          <p:nvPr/>
        </p:nvSpPr>
        <p:spPr>
          <a:xfrm>
            <a:off x="13216737" y="1603371"/>
            <a:ext cx="28800" cy="2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6304F6-2F5E-D83F-89A8-D8FBD3AB7C0D}"/>
              </a:ext>
            </a:extLst>
          </p:cNvPr>
          <p:cNvSpPr/>
          <p:nvPr/>
        </p:nvSpPr>
        <p:spPr>
          <a:xfrm>
            <a:off x="12858803" y="1588388"/>
            <a:ext cx="250165" cy="118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50" dirty="0">
                <a:solidFill>
                  <a:schemeClr val="tx1"/>
                </a:solidFill>
              </a:rPr>
              <a:t>PWM</a:t>
            </a:r>
          </a:p>
          <a:p>
            <a:pPr algn="ctr"/>
            <a:r>
              <a:rPr lang="ko-KR" altLang="en-US" sz="350" dirty="0">
                <a:solidFill>
                  <a:schemeClr val="tx1"/>
                </a:solidFill>
              </a:rPr>
              <a:t>피드백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8A9BC6-A117-2517-0B3D-F1D5F58B3897}"/>
              </a:ext>
            </a:extLst>
          </p:cNvPr>
          <p:cNvSpPr/>
          <p:nvPr/>
        </p:nvSpPr>
        <p:spPr>
          <a:xfrm>
            <a:off x="13063196" y="1894557"/>
            <a:ext cx="250165" cy="118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350" dirty="0">
                <a:solidFill>
                  <a:schemeClr val="tx1"/>
                </a:solidFill>
              </a:rPr>
              <a:t>출력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2299A0-4F6A-3B9B-8F6F-926C63C00150}"/>
              </a:ext>
            </a:extLst>
          </p:cNvPr>
          <p:cNvGrpSpPr/>
          <p:nvPr/>
        </p:nvGrpSpPr>
        <p:grpSpPr>
          <a:xfrm>
            <a:off x="12501992" y="1933998"/>
            <a:ext cx="116760" cy="318513"/>
            <a:chOff x="10528413" y="2504757"/>
            <a:chExt cx="116760" cy="318513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B136AB1-A7CC-A041-D9FE-358F7702E05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7864" y="2504757"/>
              <a:ext cx="0" cy="1185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CAC4E32-DB8F-3085-7483-CFD853EDC18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587757" y="2580214"/>
              <a:ext cx="0" cy="86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1696D8D-1D4F-D56F-21EC-00471A617D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87864" y="2654300"/>
              <a:ext cx="0" cy="1689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원호 20">
              <a:extLst>
                <a:ext uri="{FF2B5EF4-FFF2-40B4-BE49-F238E27FC236}">
                  <a16:creationId xmlns:a16="http://schemas.microsoft.com/office/drawing/2014/main" id="{2C62951C-F831-5376-A59F-6ECA96AB8722}"/>
                </a:ext>
              </a:extLst>
            </p:cNvPr>
            <p:cNvSpPr/>
            <p:nvPr/>
          </p:nvSpPr>
          <p:spPr>
            <a:xfrm rot="19146182">
              <a:off x="10528413" y="2652197"/>
              <a:ext cx="116760" cy="110967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007F95-D1C3-8A55-5097-F2D71EEB45C1}"/>
              </a:ext>
            </a:extLst>
          </p:cNvPr>
          <p:cNvSpPr/>
          <p:nvPr/>
        </p:nvSpPr>
        <p:spPr>
          <a:xfrm>
            <a:off x="12724461" y="1775891"/>
            <a:ext cx="250165" cy="118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+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20D3AF-3733-4ED4-CA9A-4407BF70D07B}"/>
              </a:ext>
            </a:extLst>
          </p:cNvPr>
          <p:cNvSpPr/>
          <p:nvPr/>
        </p:nvSpPr>
        <p:spPr>
          <a:xfrm>
            <a:off x="13011203" y="1740788"/>
            <a:ext cx="250165" cy="118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50" dirty="0">
                <a:solidFill>
                  <a:schemeClr val="tx1"/>
                </a:solidFill>
              </a:rPr>
              <a:t>MOSFET</a:t>
            </a:r>
          </a:p>
          <a:p>
            <a:pPr algn="ctr"/>
            <a:r>
              <a:rPr lang="ko-KR" altLang="en-US" sz="350" dirty="0">
                <a:solidFill>
                  <a:schemeClr val="tx1"/>
                </a:solidFill>
              </a:rPr>
              <a:t>스위치</a:t>
            </a: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6F55843-90EF-91E4-CA04-F7066A05BBD4}"/>
              </a:ext>
            </a:extLst>
          </p:cNvPr>
          <p:cNvGrpSpPr/>
          <p:nvPr/>
        </p:nvGrpSpPr>
        <p:grpSpPr>
          <a:xfrm>
            <a:off x="12959676" y="2103075"/>
            <a:ext cx="302913" cy="302913"/>
            <a:chOff x="1378904" y="3499687"/>
            <a:chExt cx="302913" cy="302913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6A3B78AB-7CFF-7246-3337-BAA9143D609E}"/>
                </a:ext>
              </a:extLst>
            </p:cNvPr>
            <p:cNvGrpSpPr/>
            <p:nvPr/>
          </p:nvGrpSpPr>
          <p:grpSpPr>
            <a:xfrm>
              <a:off x="1436080" y="3537606"/>
              <a:ext cx="239941" cy="232305"/>
              <a:chOff x="460150" y="3633065"/>
              <a:chExt cx="239941" cy="232305"/>
            </a:xfrm>
          </p:grpSpPr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17F9E682-3EB4-AE79-DBA1-CF87ED60A18A}"/>
                  </a:ext>
                </a:extLst>
              </p:cNvPr>
              <p:cNvGrpSpPr/>
              <p:nvPr/>
            </p:nvGrpSpPr>
            <p:grpSpPr>
              <a:xfrm>
                <a:off x="460150" y="3633065"/>
                <a:ext cx="146106" cy="232305"/>
                <a:chOff x="464744" y="3509433"/>
                <a:chExt cx="146106" cy="232305"/>
              </a:xfrm>
            </p:grpSpPr>
            <p:cxnSp>
              <p:nvCxnSpPr>
                <p:cNvPr id="111" name="직선 연결선 110">
                  <a:extLst>
                    <a:ext uri="{FF2B5EF4-FFF2-40B4-BE49-F238E27FC236}">
                      <a16:creationId xmlns:a16="http://schemas.microsoft.com/office/drawing/2014/main" id="{9CF68EBD-B7C3-282B-BDC8-3DA2E76A26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850" y="3509433"/>
                  <a:ext cx="0" cy="23230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연결선 111">
                  <a:extLst>
                    <a:ext uri="{FF2B5EF4-FFF2-40B4-BE49-F238E27FC236}">
                      <a16:creationId xmlns:a16="http://schemas.microsoft.com/office/drawing/2014/main" id="{89669ED2-C9AC-6142-B994-18A95C1AC0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4744" y="3661570"/>
                  <a:ext cx="146106" cy="801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연결선 112">
                  <a:extLst>
                    <a:ext uri="{FF2B5EF4-FFF2-40B4-BE49-F238E27FC236}">
                      <a16:creationId xmlns:a16="http://schemas.microsoft.com/office/drawing/2014/main" id="{7D56BAAB-6F68-7305-D301-713BDD2E88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64744" y="3509433"/>
                  <a:ext cx="146106" cy="801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1D0F5DF7-EE7A-6401-8948-E673C3DC81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256" y="3749217"/>
                <a:ext cx="9383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94A455AA-B9D6-0BF2-5E95-274267A17436}"/>
                </a:ext>
              </a:extLst>
            </p:cNvPr>
            <p:cNvSpPr/>
            <p:nvPr/>
          </p:nvSpPr>
          <p:spPr>
            <a:xfrm>
              <a:off x="1378904" y="3499687"/>
              <a:ext cx="302913" cy="302913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81141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53D397-054A-47D3-2661-2F92C6A4D2F8}"/>
              </a:ext>
            </a:extLst>
          </p:cNvPr>
          <p:cNvSpPr/>
          <p:nvPr/>
        </p:nvSpPr>
        <p:spPr>
          <a:xfrm>
            <a:off x="1803400" y="2512194"/>
            <a:ext cx="85852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>
                <a:solidFill>
                  <a:schemeClr val="tx1"/>
                </a:solidFill>
                <a:effectLst>
                  <a:glow rad="127000">
                    <a:srgbClr val="FFFF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 Page</a:t>
            </a:r>
            <a:endParaRPr lang="ko-KR" altLang="en-US" sz="9600" b="1" dirty="0">
              <a:solidFill>
                <a:schemeClr val="tx1"/>
              </a:solidFill>
              <a:effectLst>
                <a:glow rad="127000">
                  <a:srgbClr val="FFFF00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78544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Motor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967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전류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(Current)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094891"/>
                  </p:ext>
                </p:extLst>
              </p:nvPr>
            </p:nvGraphicFramePr>
            <p:xfrm>
              <a:off x="83626" y="868117"/>
              <a:ext cx="11974527" cy="59009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4527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009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(Current)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전하의 이동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 시간 당 전하량의 변화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+  -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전자 이동방향과 반대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A(Ampere) = 1 [C]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 [s]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∆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∆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(Direct Current, DC):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변화에도 일정한 값을 가짐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(Alternative Current, AC):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 따라 위상이 변하는 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맥류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(Rectified Current):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교류전원을 정류하여 만든 직류전원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Diode Bridge Circuit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위상 변화가 없어 직류로 구분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암페어미터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(Ammeter):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회로를 직렬로 연결하여 전류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클램프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(Clamp meter):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전선 주위에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클램프를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감아 전류 측정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회로 분리 없이 전류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옴의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(V=IR)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키르히호프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전류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(Kirchhoff’s current law, KCL)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을 따름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영향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전류가 흐를 때 열 발생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전류가 흐르는 도선 주위에 자기장 형성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전해질 용액에서 화학 반응 일으킴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(Electric charge):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물질을 구성하는 원자들의 전기적 성질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양전하와 음전하로 나뉨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양전하는 전기장 내 전기장의 방향과 같은 방향으로 힘 받고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음전하는 반대 방향으로 힘 받음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C (Coulombs), 1 [C]: 6.242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기본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기본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전자나 양성자가 가지는 전하의 크기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1.602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-19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[C])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성질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전하량 보존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전하는 생성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파괴될 수 없고 이동만 가능하며 대수적 합은 일정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양자화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전하는 기본 전하의 정수배로 존재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불연속적 값으로 존재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상호작용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쿨롱의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(Coulomb’s law):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두 전하 사이의 전기력은 전하의 크기에 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거리 제곱에 반비례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𝑭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𝒌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𝒌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𝝅𝜺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=8.987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9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[N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/C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(Electric field):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전하는 주위에 전기장을 형성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전기장 세기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[N/C])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전하의 이동은 전류 형성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물질의 전기적 특성에 따른 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(Conductor):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전하가 쉽게 이동할 수 있는 물질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반도체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(Semi-conductor):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경우에 따라 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절연체가 되는 물질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부도체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절연체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(Insulator):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전하가 쉽게 이동할 수 없는 물질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094891"/>
                  </p:ext>
                </p:extLst>
              </p:nvPr>
            </p:nvGraphicFramePr>
            <p:xfrm>
              <a:off x="83626" y="868117"/>
              <a:ext cx="11974527" cy="59009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4527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009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06" r="-203" b="-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BFDA209A-B93F-1C17-735F-9BF2EFF567ED}"/>
              </a:ext>
            </a:extLst>
          </p:cNvPr>
          <p:cNvGrpSpPr/>
          <p:nvPr/>
        </p:nvGrpSpPr>
        <p:grpSpPr>
          <a:xfrm>
            <a:off x="12187039" y="4190147"/>
            <a:ext cx="3985485" cy="2564863"/>
            <a:chOff x="7919795" y="1251507"/>
            <a:chExt cx="3985485" cy="25648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64198B1-B27D-E7F3-CDA4-41EE390E78AF}"/>
                </a:ext>
              </a:extLst>
            </p:cNvPr>
            <p:cNvSpPr txBox="1"/>
            <p:nvPr/>
          </p:nvSpPr>
          <p:spPr>
            <a:xfrm>
              <a:off x="7919795" y="2356201"/>
              <a:ext cx="67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원자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810882D-9800-8192-8B3F-E20C171AEC7E}"/>
                </a:ext>
              </a:extLst>
            </p:cNvPr>
            <p:cNvSpPr txBox="1"/>
            <p:nvPr/>
          </p:nvSpPr>
          <p:spPr>
            <a:xfrm>
              <a:off x="8938110" y="1572903"/>
              <a:ext cx="942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원자핵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923075-E06E-5F82-DFB4-5FC3080F72B6}"/>
                </a:ext>
              </a:extLst>
            </p:cNvPr>
            <p:cNvSpPr txBox="1"/>
            <p:nvPr/>
          </p:nvSpPr>
          <p:spPr>
            <a:xfrm>
              <a:off x="8965324" y="3129954"/>
              <a:ext cx="942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전자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D76DE3-5F1C-D4CB-8882-760E9BCB9FED}"/>
                </a:ext>
              </a:extLst>
            </p:cNvPr>
            <p:cNvSpPr txBox="1"/>
            <p:nvPr/>
          </p:nvSpPr>
          <p:spPr>
            <a:xfrm>
              <a:off x="10330518" y="1251507"/>
              <a:ext cx="1148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중성자</a:t>
              </a:r>
              <a:endParaRPr lang="en-US" altLang="ko-KR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8D8FF1-B392-BA79-6FAF-393B0F0A121A}"/>
                </a:ext>
              </a:extLst>
            </p:cNvPr>
            <p:cNvSpPr txBox="1"/>
            <p:nvPr/>
          </p:nvSpPr>
          <p:spPr>
            <a:xfrm>
              <a:off x="10344313" y="1900731"/>
              <a:ext cx="1148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양성자</a:t>
              </a: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A50BF4C7-C1E4-5666-C2A8-086C75B653FA}"/>
                </a:ext>
              </a:extLst>
            </p:cNvPr>
            <p:cNvCxnSpPr>
              <a:cxnSpLocks/>
              <a:stCxn id="3" idx="3"/>
              <a:endCxn id="5" idx="1"/>
            </p:cNvCxnSpPr>
            <p:nvPr/>
          </p:nvCxnSpPr>
          <p:spPr>
            <a:xfrm flipV="1">
              <a:off x="8592895" y="1757569"/>
              <a:ext cx="345215" cy="78329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4C2ACEDC-FAA8-FC2B-561B-76DAF9CD981D}"/>
                </a:ext>
              </a:extLst>
            </p:cNvPr>
            <p:cNvCxnSpPr>
              <a:cxnSpLocks/>
            </p:cNvCxnSpPr>
            <p:nvPr/>
          </p:nvCxnSpPr>
          <p:spPr>
            <a:xfrm>
              <a:off x="8603317" y="2540867"/>
              <a:ext cx="345215" cy="78329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3B70D896-9C29-43C9-1AD1-FE4C16A75D34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9880600" y="1436173"/>
              <a:ext cx="449918" cy="32139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8D910D6F-AF8D-5744-12E8-5C1F6F2A2BB8}"/>
                </a:ext>
              </a:extLst>
            </p:cNvPr>
            <p:cNvCxnSpPr>
              <a:cxnSpLocks/>
            </p:cNvCxnSpPr>
            <p:nvPr/>
          </p:nvCxnSpPr>
          <p:spPr>
            <a:xfrm>
              <a:off x="9880600" y="1757427"/>
              <a:ext cx="449918" cy="32139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A4879775-9D04-F26C-F88E-D9D73EBA8332}"/>
                </a:ext>
              </a:extLst>
            </p:cNvPr>
            <p:cNvGrpSpPr/>
            <p:nvPr/>
          </p:nvGrpSpPr>
          <p:grpSpPr>
            <a:xfrm>
              <a:off x="9863668" y="2780939"/>
              <a:ext cx="2041612" cy="1035431"/>
              <a:chOff x="3505200" y="2638102"/>
              <a:chExt cx="2041612" cy="103543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35F59D-48B4-9A39-6227-2C1FA9524C29}"/>
                  </a:ext>
                </a:extLst>
              </p:cNvPr>
              <p:cNvSpPr txBox="1"/>
              <p:nvPr/>
            </p:nvSpPr>
            <p:spPr>
              <a:xfrm>
                <a:off x="3949199" y="2638102"/>
                <a:ext cx="1148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자유전자</a:t>
                </a:r>
                <a:endParaRPr lang="en-US" altLang="ko-KR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371E15-BC75-BADC-ABC0-3080AB5CD056}"/>
                  </a:ext>
                </a:extLst>
              </p:cNvPr>
              <p:cNvSpPr txBox="1"/>
              <p:nvPr/>
            </p:nvSpPr>
            <p:spPr>
              <a:xfrm>
                <a:off x="3955118" y="2987117"/>
                <a:ext cx="1148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이온</a:t>
                </a:r>
                <a:endParaRPr lang="en-US" altLang="ko-KR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B0B2F5-D749-58CF-91D8-649C6B623F21}"/>
                  </a:ext>
                </a:extLst>
              </p:cNvPr>
              <p:cNvSpPr txBox="1"/>
              <p:nvPr/>
            </p:nvSpPr>
            <p:spPr>
              <a:xfrm>
                <a:off x="3949199" y="3304201"/>
                <a:ext cx="1597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홀</a:t>
                </a:r>
                <a:r>
                  <a:rPr lang="en-US" altLang="ko-KR" b="1" dirty="0"/>
                  <a:t>(</a:t>
                </a:r>
                <a:r>
                  <a:rPr lang="ko-KR" altLang="en-US" b="1" dirty="0"/>
                  <a:t>캐리어</a:t>
                </a:r>
                <a:r>
                  <a:rPr lang="en-US" altLang="ko-KR" b="1" dirty="0"/>
                  <a:t>)</a:t>
                </a:r>
                <a:endParaRPr lang="ko-KR" altLang="en-US" b="1" dirty="0"/>
              </a:p>
            </p:txBody>
          </p:sp>
          <p:cxnSp>
            <p:nvCxnSpPr>
              <p:cNvPr id="30" name="연결선: 꺾임 29">
                <a:extLst>
                  <a:ext uri="{FF2B5EF4-FFF2-40B4-BE49-F238E27FC236}">
                    <a16:creationId xmlns:a16="http://schemas.microsoft.com/office/drawing/2014/main" id="{F38DEB19-F4CA-2BA8-8486-82CAEC0838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5200" y="2840806"/>
                <a:ext cx="449918" cy="32139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연결선: 꺾임 30">
                <a:extLst>
                  <a:ext uri="{FF2B5EF4-FFF2-40B4-BE49-F238E27FC236}">
                    <a16:creationId xmlns:a16="http://schemas.microsoft.com/office/drawing/2014/main" id="{F1E0D3D6-A751-0F8F-1A73-2D759BB1D0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5200" y="3171641"/>
                <a:ext cx="449918" cy="32139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63751618-CF32-171B-7848-6DAE2D2227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9712" y="3149433"/>
                <a:ext cx="426939" cy="2235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A67053D5-FC24-269A-35F0-92951636E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4044" y="3531117"/>
            <a:ext cx="2371506" cy="157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800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8C73B1E-48BB-D09E-166C-EB21F4351ECB}"/>
              </a:ext>
            </a:extLst>
          </p:cNvPr>
          <p:cNvGrpSpPr/>
          <p:nvPr/>
        </p:nvGrpSpPr>
        <p:grpSpPr>
          <a:xfrm>
            <a:off x="0" y="2119712"/>
            <a:ext cx="12192000" cy="2617982"/>
            <a:chOff x="0" y="2119712"/>
            <a:chExt cx="12192000" cy="26179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73A4386-DF80-EB26-04BB-7E0DA020CA2D}"/>
                </a:ext>
              </a:extLst>
            </p:cNvPr>
            <p:cNvSpPr/>
            <p:nvPr/>
          </p:nvSpPr>
          <p:spPr>
            <a:xfrm>
              <a:off x="0" y="2211747"/>
              <a:ext cx="12192000" cy="2434506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b="1" dirty="0">
                  <a:effectLst>
                    <a:outerShdw blurRad="50800" dist="38100" dir="3300000" algn="tl">
                      <a:srgbClr val="000000">
                        <a:alpha val="43137"/>
                      </a:srgbClr>
                    </a:outerShdw>
                  </a:effectLst>
                </a:rPr>
                <a:t>Cache</a:t>
              </a:r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F336F4-C28C-07D4-1BEA-8349A7C3D9DD}"/>
                </a:ext>
              </a:extLst>
            </p:cNvPr>
            <p:cNvSpPr/>
            <p:nvPr/>
          </p:nvSpPr>
          <p:spPr>
            <a:xfrm>
              <a:off x="0" y="2119712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1AF9576-5EE5-86EB-EC30-74ADF62B3AEF}"/>
                </a:ext>
              </a:extLst>
            </p:cNvPr>
            <p:cNvSpPr/>
            <p:nvPr/>
          </p:nvSpPr>
          <p:spPr>
            <a:xfrm>
              <a:off x="0" y="4646253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9957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</a:t>
            </a:r>
            <a:r>
              <a:rPr lang="en-US" altLang="ko-KR" dirty="0"/>
              <a:t>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702241"/>
              </p:ext>
            </p:extLst>
          </p:nvPr>
        </p:nvGraphicFramePr>
        <p:xfrm>
          <a:off x="83626" y="868117"/>
          <a:ext cx="11974527" cy="5989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8988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2302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3. Recursion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070C03-6A82-571A-DF99-3C0F05528BD7}"/>
              </a:ext>
            </a:extLst>
          </p:cNvPr>
          <p:cNvGraphicFramePr>
            <a:graphicFrameLocks noGrp="1"/>
          </p:cNvGraphicFramePr>
          <p:nvPr/>
        </p:nvGraphicFramePr>
        <p:xfrm>
          <a:off x="177799" y="868119"/>
          <a:ext cx="3860801" cy="1630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8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104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옴의 법칙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(Ohm’s Law)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046567"/>
              </p:ext>
            </p:extLst>
          </p:nvPr>
        </p:nvGraphicFramePr>
        <p:xfrm>
          <a:off x="83626" y="868118"/>
          <a:ext cx="582326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326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34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옴의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(Ohm’s Law)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 회로에서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간의 관계를 설명하는 기본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(V=IR)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직렬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저항이 직렬로 연결되어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저항은 각 저항의 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전류는 동일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저항에 걸리는 전압은 다름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저항이 병렬로 연결되어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저항은 각 저항의 역수의 합의 역수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전압은 동일하며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저항에 흐르는 전류는 다름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정전압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 일정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전류는 저항에 반비례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 계산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 일정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전압은 저항에 비례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 계산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비선형 소자에 제한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선형 소자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에서만 정확히 성립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Diode, Transistor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같은 비선형 소자에는 직접 적용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온도 변화에 대한 영향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저항은 온도에 따라 변함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593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저항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(Resistance)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7028655"/>
                  </p:ext>
                </p:extLst>
              </p:nvPr>
            </p:nvGraphicFramePr>
            <p:xfrm>
              <a:off x="83625" y="868117"/>
              <a:ext cx="12019475" cy="55771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28402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(Resistance)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회로에서 전류의 흐름을 방해하는 물질 또는 소자의 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에너지를 흡수해 열로 방출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[Ohm]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고정 저항기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고정된 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피막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 피막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권선형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시멘트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Array[=Resistor network/Resistor ladder])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가변 저항기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조절할 수 있는 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포텐셔미터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[Potentiometer],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트리머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[Trimmer]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특수 저항기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특정 조건에서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변화하는 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서미스터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LDR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코드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숫자로 표시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저항기가 견딜 수 있는 최대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정격 전력의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½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정도의 소비전력을 가지는 저항을 주로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온도에 따라 변함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TR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제한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Transistor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base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보호하기 위해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풀업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풀다운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floating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상태 방지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오디오 톤 제어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직렬로 연결하고 고주파 신호를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흘려보냄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(=Low pass filter)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RC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네트워크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직렬로 연결해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충방전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시간 조절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사이에서 측정한 전압은 공급 전압에 가까워질 때까지 증가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분압기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(Voltage Divider):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𝒐𝒖𝒕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𝒊𝒏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+,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–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쪽에 위치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신호 처리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컨덕턴스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(Conductance):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저항의 역수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전류를 얼마나 잘 전달할 수 있는지를 나타내는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물리량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S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지멘스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전도율과의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전도율은 물질의 전류 전달 능력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컨덕턴스는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특정 도전체의 전류 전달 능력을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 S =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𝝈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회로에서는 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(Impedance)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실수부와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관련있음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읽기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 종류에 따라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해석이 다름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 피막 저항은 띠의 색과 개수에 따라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정해짐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- 0~9: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검갈빨주노초파보회흰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0.1,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0.01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(Tolerance,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허용 오차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(0.05%),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(0.1%),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(0.25%),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(0.5%),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(5%),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(10%)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- 4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띠의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1, 2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띠는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3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띠 승수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4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띠 오차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Ex)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갈 검 빨 금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100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(95~105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7028655"/>
                  </p:ext>
                </p:extLst>
              </p:nvPr>
            </p:nvGraphicFramePr>
            <p:xfrm>
              <a:off x="83625" y="868117"/>
              <a:ext cx="12019475" cy="55771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57714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18" r="-253" b="-7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294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38890</TotalTime>
  <Words>21700</Words>
  <Application>Microsoft Office PowerPoint</Application>
  <PresentationFormat>와이드스크린</PresentationFormat>
  <Paragraphs>2014</Paragraphs>
  <Slides>72</Slides>
  <Notes>65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78" baseType="lpstr"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1434</cp:revision>
  <dcterms:created xsi:type="dcterms:W3CDTF">2023-11-29T11:04:36Z</dcterms:created>
  <dcterms:modified xsi:type="dcterms:W3CDTF">2024-06-25T15:04:39Z</dcterms:modified>
</cp:coreProperties>
</file>