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09" r:id="rId3"/>
    <p:sldId id="293" r:id="rId4"/>
    <p:sldId id="311" r:id="rId5"/>
    <p:sldId id="299" r:id="rId6"/>
    <p:sldId id="300" r:id="rId7"/>
    <p:sldId id="301" r:id="rId8"/>
    <p:sldId id="302" r:id="rId9"/>
    <p:sldId id="266" r:id="rId10"/>
    <p:sldId id="277" r:id="rId11"/>
    <p:sldId id="261" r:id="rId12"/>
    <p:sldId id="259" r:id="rId13"/>
    <p:sldId id="256" r:id="rId14"/>
    <p:sldId id="303" r:id="rId15"/>
    <p:sldId id="296" r:id="rId16"/>
    <p:sldId id="304" r:id="rId17"/>
    <p:sldId id="274" r:id="rId18"/>
    <p:sldId id="290" r:id="rId19"/>
    <p:sldId id="307" r:id="rId20"/>
    <p:sldId id="308" r:id="rId21"/>
    <p:sldId id="272" r:id="rId22"/>
    <p:sldId id="298" r:id="rId23"/>
    <p:sldId id="28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3" r:id="rId33"/>
    <p:sldId id="264" r:id="rId34"/>
    <p:sldId id="267" r:id="rId35"/>
    <p:sldId id="268" r:id="rId36"/>
    <p:sldId id="269" r:id="rId37"/>
    <p:sldId id="270" r:id="rId38"/>
    <p:sldId id="271" r:id="rId39"/>
    <p:sldId id="275" r:id="rId40"/>
    <p:sldId id="276" r:id="rId41"/>
    <p:sldId id="258" r:id="rId42"/>
    <p:sldId id="306" r:id="rId43"/>
    <p:sldId id="305" r:id="rId44"/>
    <p:sldId id="257" r:id="rId45"/>
    <p:sldId id="295" r:id="rId46"/>
    <p:sldId id="297" r:id="rId47"/>
    <p:sldId id="291" r:id="rId48"/>
    <p:sldId id="310" r:id="rId49"/>
    <p:sldId id="312" r:id="rId50"/>
    <p:sldId id="292" r:id="rId51"/>
    <p:sldId id="294" r:id="rId52"/>
    <p:sldId id="278" r:id="rId53"/>
    <p:sldId id="279" r:id="rId54"/>
    <p:sldId id="314" r:id="rId55"/>
    <p:sldId id="315" r:id="rId56"/>
    <p:sldId id="317" r:id="rId57"/>
    <p:sldId id="316" r:id="rId58"/>
    <p:sldId id="318" r:id="rId59"/>
    <p:sldId id="319" r:id="rId60"/>
    <p:sldId id="273" r:id="rId61"/>
    <p:sldId id="262" r:id="rId62"/>
    <p:sldId id="265" r:id="rId63"/>
    <p:sldId id="313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96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seek-in-c-with-example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fseek-in-c-with-example/" TargetMode="External"/><Relationship Id="rId3" Type="http://schemas.openxmlformats.org/officeDocument/2006/relationships/hyperlink" Target="https://www.geeksforgeeks.org/fgets-gets-c-language/" TargetMode="External"/><Relationship Id="rId7" Type="http://schemas.openxmlformats.org/officeDocument/2006/relationships/hyperlink" Target="https://www.geeksforgeeks.org/c-library-function-putc/" TargetMode="External"/><Relationship Id="rId2" Type="http://schemas.openxmlformats.org/officeDocument/2006/relationships/hyperlink" Target="https://www.geeksforgeeks.org/c-fopen-func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getchar-getch-getc-getche/" TargetMode="External"/><Relationship Id="rId5" Type="http://schemas.openxmlformats.org/officeDocument/2006/relationships/hyperlink" Target="https://www.geeksforgeeks.org/scanf-and-fscanf-in-c/" TargetMode="External"/><Relationship Id="rId4" Type="http://schemas.openxmlformats.org/officeDocument/2006/relationships/hyperlink" Target="https://www.geeksforgeeks.org/fprintf-in-c/" TargetMode="External"/><Relationship Id="rId9" Type="http://schemas.openxmlformats.org/officeDocument/2006/relationships/hyperlink" Target="https://www.geeksforgeeks.org/ftell-c-example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xr.linux.no/linux+v3.6.5/include/" TargetMode="External"/><Relationship Id="rId2" Type="http://schemas.openxmlformats.org/officeDocument/2006/relationships/hyperlink" Target="https://lxr.linux.no/linux+v3.6.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r.linux.no/linux+v3.6.5/include/linux/compiler.h" TargetMode="External"/><Relationship Id="rId4" Type="http://schemas.openxmlformats.org/officeDocument/2006/relationships/hyperlink" Target="https://lxr.linux.no/linux+v3.6.5/include/linu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6668"/>
              </p:ext>
            </p:extLst>
          </p:nvPr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78707"/>
              </p:ext>
            </p:extLst>
          </p:nvPr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923224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50627"/>
              </p:ext>
            </p:extLst>
          </p:nvPr>
        </p:nvGraphicFramePr>
        <p:xfrm>
          <a:off x="249691" y="4396547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4034" y="5965366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33810"/>
              </p:ext>
            </p:extLst>
          </p:nvPr>
        </p:nvGraphicFramePr>
        <p:xfrm>
          <a:off x="249691" y="6420039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9F13C-4E40-154B-98C6-D936851B0E5C}"/>
              </a:ext>
            </a:extLst>
          </p:cNvPr>
          <p:cNvSpPr txBox="1"/>
          <p:nvPr/>
        </p:nvSpPr>
        <p:spPr>
          <a:xfrm>
            <a:off x="123824" y="771525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volatile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26384B7-154C-69C0-3288-0BB458FEB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43834"/>
              </p:ext>
            </p:extLst>
          </p:nvPr>
        </p:nvGraphicFramePr>
        <p:xfrm>
          <a:off x="249691" y="1244848"/>
          <a:ext cx="5820909" cy="489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89985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컴파일러가 결정할 수 없는 방식으로 변경될 수 있는 개체에 대해 최적화 적용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 사용하지 않고 항상 메모리 참조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결정할 수 없는 방식 예시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ISR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수정된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 스레드 내 전역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 시 발생할 수 있는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활성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인터럽트 활성화 후 코드가 예상대로 동작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0x8003;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*(unsigned int *)0x8C0F = 0x8005;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진행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코드만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 foo(char 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int size)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    int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volatile char *p = (volatile char*)0x8C0F;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    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 = *p;             ...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한 번만 읽어온 후에 그 값을 반복해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MIMO(Memory map I/O, ISR, Multi Thread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07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2965"/>
              </p:ext>
            </p:extLst>
          </p:nvPr>
        </p:nvGraphicFramePr>
        <p:xfrm>
          <a:off x="241700" y="1392650"/>
          <a:ext cx="686174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&lt;&gt;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header file, “”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defined header file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4AB4CD-2EAA-F7BF-4E10-67EDF7C8B9CC}"/>
              </a:ext>
            </a:extLst>
          </p:cNvPr>
          <p:cNvGrpSpPr/>
          <p:nvPr/>
        </p:nvGrpSpPr>
        <p:grpSpPr>
          <a:xfrm>
            <a:off x="8456323" y="1366114"/>
            <a:ext cx="3041589" cy="4393135"/>
            <a:chOff x="8456323" y="1366114"/>
            <a:chExt cx="3041589" cy="439313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3E9FD-9D06-C2C9-CECF-5844C7544543}"/>
                </a:ext>
              </a:extLst>
            </p:cNvPr>
            <p:cNvGrpSpPr/>
            <p:nvPr/>
          </p:nvGrpSpPr>
          <p:grpSpPr>
            <a:xfrm>
              <a:off x="8456323" y="1366114"/>
              <a:ext cx="3041589" cy="4393135"/>
              <a:chOff x="8754707" y="1223088"/>
              <a:chExt cx="3041589" cy="43931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E5854F-EA3D-BF44-A214-A6A36948208F}"/>
                  </a:ext>
                </a:extLst>
              </p:cNvPr>
              <p:cNvGrpSpPr/>
              <p:nvPr/>
            </p:nvGrpSpPr>
            <p:grpSpPr>
              <a:xfrm>
                <a:off x="8767320" y="1687689"/>
                <a:ext cx="1964267" cy="3482622"/>
                <a:chOff x="9131387" y="972456"/>
                <a:chExt cx="1964267" cy="3482622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0595E1B-ED65-979B-0851-90026176580D}"/>
                    </a:ext>
                  </a:extLst>
                </p:cNvPr>
                <p:cNvSpPr/>
                <p:nvPr/>
              </p:nvSpPr>
              <p:spPr>
                <a:xfrm>
                  <a:off x="9131387" y="1350633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 program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0D4134C-08C2-1902-D358-D4B26C69454C}"/>
                    </a:ext>
                  </a:extLst>
                </p:cNvPr>
                <p:cNvSpPr/>
                <p:nvPr/>
              </p:nvSpPr>
              <p:spPr>
                <a:xfrm>
                  <a:off x="9131387" y="2126744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Pre-processor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7B19BD0-0620-C8AA-329F-A99DA72C2746}"/>
                    </a:ext>
                  </a:extLst>
                </p:cNvPr>
                <p:cNvSpPr/>
                <p:nvPr/>
              </p:nvSpPr>
              <p:spPr>
                <a:xfrm>
                  <a:off x="9131387" y="2902855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Compiler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CFB82853-B79E-E06C-DD75-26F9A10220F2}"/>
                    </a:ext>
                  </a:extLst>
                </p:cNvPr>
                <p:cNvSpPr/>
                <p:nvPr/>
              </p:nvSpPr>
              <p:spPr>
                <a:xfrm>
                  <a:off x="9131387" y="3678967"/>
                  <a:ext cx="1964267" cy="3979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Linker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05961F6-C6B4-BE8D-4D24-E7F2294B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1748567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5C44B483-EFD7-F398-E111-4EDF1B956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252467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20D23532-6874-6944-5893-4929DC460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3302648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07D2648-F1D0-8930-9555-322EB7E30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521" y="4076901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0544B3CD-373F-9F86-B647-472505369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0908" y="972456"/>
                  <a:ext cx="0" cy="3781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7C8DA30-BB74-98CE-442A-9DCF582CD758}"/>
                  </a:ext>
                </a:extLst>
              </p:cNvPr>
              <p:cNvSpPr/>
              <p:nvPr/>
            </p:nvSpPr>
            <p:spPr>
              <a:xfrm>
                <a:off x="8754707" y="1223088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Source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(.c)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9D27D8-86AB-0ED4-03FF-5BF37B7A222F}"/>
                  </a:ext>
                </a:extLst>
              </p:cNvPr>
              <p:cNvSpPr/>
              <p:nvPr/>
            </p:nvSpPr>
            <p:spPr>
              <a:xfrm>
                <a:off x="8767320" y="5218289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Executable code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(.exe)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84F798-1793-9B40-9890-C7799D266BD7}"/>
                  </a:ext>
                </a:extLst>
              </p:cNvPr>
              <p:cNvSpPr/>
              <p:nvPr/>
            </p:nvSpPr>
            <p:spPr>
              <a:xfrm>
                <a:off x="9832029" y="3994407"/>
                <a:ext cx="1964267" cy="39793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Object code(.obj)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750DF2-CBB2-8C03-1488-8ED8E625907B}"/>
                </a:ext>
              </a:extLst>
            </p:cNvPr>
            <p:cNvSpPr/>
            <p:nvPr/>
          </p:nvSpPr>
          <p:spPr>
            <a:xfrm>
              <a:off x="9533644" y="3381078"/>
              <a:ext cx="1964267" cy="39793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Expanded code(.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27704"/>
              </p:ext>
            </p:extLst>
          </p:nvPr>
        </p:nvGraphicFramePr>
        <p:xfrm>
          <a:off x="85724" y="874712"/>
          <a:ext cx="53244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여러 줄을 작성할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3ED49C-361E-969E-F56F-FBCA506D9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5377"/>
              </p:ext>
            </p:extLst>
          </p:nvPr>
        </p:nvGraphicFramePr>
        <p:xfrm>
          <a:off x="7952933" y="889220"/>
          <a:ext cx="338778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7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div(float, float);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div(x, y) x / 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("\n%0.2f", div(10.0, 5.0));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x, float y) { return y / x; 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 2.00 0.50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B14582-DEE1-7A07-03A1-59A5AD53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5274"/>
              </p:ext>
            </p:extLst>
          </p:nvPr>
        </p:nvGraphicFramePr>
        <p:xfrm>
          <a:off x="8142676" y="3362489"/>
          <a:ext cx="29974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c, 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y, 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4C29EC-83D1-8C50-BE65-4A7D76C3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60240"/>
              </p:ext>
            </p:extLst>
          </p:nvPr>
        </p:nvGraphicFramePr>
        <p:xfrm>
          <a:off x="9680713" y="3362489"/>
          <a:ext cx="1459438" cy="22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3298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vs typedef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E89FA0-09C5-E0AE-3409-A1A1C90F2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92180"/>
              </p:ext>
            </p:extLst>
          </p:nvPr>
        </p:nvGraphicFramePr>
        <p:xfrm>
          <a:off x="9680713" y="3585786"/>
          <a:ext cx="1459438" cy="75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전처리기에 의해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58722-14E4-AF9F-EA2A-EE8F0D2A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60987"/>
              </p:ext>
            </p:extLst>
          </p:nvPr>
        </p:nvGraphicFramePr>
        <p:xfrm>
          <a:off x="7721396" y="1005840"/>
          <a:ext cx="369887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917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do 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 while(0)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1323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MACRO(num, str) ({\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is %s number", num, str);\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("\n");\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})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number: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&amp;num);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(num &amp;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"Odd");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MACRO(num, "Even");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2151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do-while()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 다음 구문에서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오기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86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4619"/>
              </p:ext>
            </p:extLst>
          </p:nvPr>
        </p:nvGraphicFramePr>
        <p:xfrm>
          <a:off x="123824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9693"/>
              </p:ext>
            </p:extLst>
          </p:nvPr>
        </p:nvGraphicFramePr>
        <p:xfrm>
          <a:off x="123824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BB97A-F6BC-739C-CD8B-57CEB12A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4828"/>
              </p:ext>
            </p:extLst>
          </p:nvPr>
        </p:nvGraphicFramePr>
        <p:xfrm>
          <a:off x="8071804" y="929640"/>
          <a:ext cx="407207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INFO     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ERR    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STD_OUT  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STD_ERR    stderr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LOG_MSG(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stream, msg, ...) do {\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char *str;\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INFO)\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str = "INFO";\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else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ERR)\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    str = "ERR";\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(stream, "[%s] : %s : %d : "msg" \n",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str, __FILE__, __LINE__, ##__VA_ARGS__);\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} while (0)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*s = "Hello";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LOG_MSG(ERR, STD_ERR, "Failed to open file");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"%s Geeks for Geeks", s);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LOG_MSG(INFO, STD_OUT,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"%d + %d = %d", 10, 20, (10 + 20));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indent="-171450" algn="l" defTabSz="914400" rtl="0" eaLnBrk="1" fontAlgn="base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indent="0" algn="l" defTabSz="914400" rtl="0" eaLnBrk="1" fontAlgn="base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[ERR]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26 : Failed to open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27 : \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Hello Geeks for Geeks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[INFO]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variable_length.c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28 : 10 + 20 = 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1546"/>
              </p:ext>
            </p:extLst>
          </p:nvPr>
        </p:nvGraphicFramePr>
        <p:xfrm>
          <a:off x="390390" y="3476048"/>
          <a:ext cx="47833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statement1; statement2; … ; 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정의되지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skip)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44633"/>
              </p:ext>
            </p:extLst>
          </p:nvPr>
        </p:nvGraphicFramePr>
        <p:xfrm>
          <a:off x="318067" y="2310797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47796"/>
              </p:ext>
            </p:extLst>
          </p:nvPr>
        </p:nvGraphicFramePr>
        <p:xfrm>
          <a:off x="318068" y="5334331"/>
          <a:ext cx="6881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6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startup func1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exit func2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compiler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미지원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CA716E-BCE0-A663-B15A-C103C8803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10578"/>
              </p:ext>
            </p:extLst>
          </p:nvPr>
        </p:nvGraphicFramePr>
        <p:xfrm>
          <a:off x="8199553" y="5334331"/>
          <a:ext cx="367437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37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562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__attribute__((constructor)) func1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func1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__attribute__((destructor)) func2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main()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 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Not function and Not macro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94A8222-2756-E1BE-F75E-17D4085D97EB}"/>
              </a:ext>
            </a:extLst>
          </p:cNvPr>
          <p:cNvSpPr/>
          <p:nvPr/>
        </p:nvSpPr>
        <p:spPr>
          <a:xfrm>
            <a:off x="7084194" y="6333422"/>
            <a:ext cx="398646" cy="255337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1DDE5F0-939A-120B-2DF5-3EDBF6CD8778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H="1">
            <a:off x="7482839" y="5913451"/>
            <a:ext cx="716713" cy="547640"/>
          </a:xfrm>
          <a:prstGeom prst="bentConnector3">
            <a:avLst>
              <a:gd name="adj1" fmla="val 38722"/>
            </a:avLst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7096"/>
              </p:ext>
            </p:extLst>
          </p:nvPr>
        </p:nvGraphicFramePr>
        <p:xfrm>
          <a:off x="266700" y="1408887"/>
          <a:ext cx="96208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 –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FAB95-8EF1-15A4-3EE6-2ED973D8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00" y="771525"/>
            <a:ext cx="7573600" cy="60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1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C41C73-260D-DD0A-D85E-B2CEBBE5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09" y="4839768"/>
            <a:ext cx="2033287" cy="15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CF73-710B-8698-9A9F-1D10122BF58C}"/>
              </a:ext>
            </a:extLst>
          </p:cNvPr>
          <p:cNvSpPr txBox="1"/>
          <p:nvPr/>
        </p:nvSpPr>
        <p:spPr>
          <a:xfrm>
            <a:off x="418599" y="750526"/>
            <a:ext cx="406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Single Pointer &amp; 1-D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8089"/>
              </p:ext>
            </p:extLst>
          </p:nvPr>
        </p:nvGraphicFramePr>
        <p:xfrm>
          <a:off x="639328" y="1198666"/>
          <a:ext cx="2834842" cy="228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malloc((r * c)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 *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c + j]);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F02BC4E-0209-3C3A-A542-A7B6E539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37586"/>
              </p:ext>
            </p:extLst>
          </p:nvPr>
        </p:nvGraphicFramePr>
        <p:xfrm>
          <a:off x="4442459" y="1198665"/>
          <a:ext cx="2921518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59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[r];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1F859-FC8D-CD21-17ED-A80DF87D8BAC}"/>
              </a:ext>
            </a:extLst>
          </p:cNvPr>
          <p:cNvSpPr txBox="1"/>
          <p:nvPr/>
        </p:nvSpPr>
        <p:spPr>
          <a:xfrm>
            <a:off x="4234722" y="750526"/>
            <a:ext cx="283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 of Pointer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2AB4D01-C649-5100-8FE9-9DE44BA3B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6004"/>
              </p:ext>
            </p:extLst>
          </p:nvPr>
        </p:nvGraphicFramePr>
        <p:xfrm>
          <a:off x="8159618" y="1198666"/>
          <a:ext cx="3170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6386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 = 3, c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int**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(int**)malloc(r *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(int*));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= (int*)malloc(c *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(int));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5B5268-C09A-EA55-234D-9B490C1BF7A1}"/>
              </a:ext>
            </a:extLst>
          </p:cNvPr>
          <p:cNvSpPr txBox="1"/>
          <p:nvPr/>
        </p:nvSpPr>
        <p:spPr>
          <a:xfrm>
            <a:off x="7894242" y="750526"/>
            <a:ext cx="501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Pointer(Double Pointer)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9EF65D4-F8C6-8A82-46D9-43C602BF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7397"/>
              </p:ext>
            </p:extLst>
          </p:nvPr>
        </p:nvGraphicFramePr>
        <p:xfrm>
          <a:off x="639328" y="4404582"/>
          <a:ext cx="320576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r=3, c=4,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count = 0,i,j;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 *) * r +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(int) * c * r;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= (int **)malloc(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points 1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 in 2D array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C8CFC1-392D-E8D7-FC0F-328866511F63}"/>
              </a:ext>
            </a:extLst>
          </p:cNvPr>
          <p:cNvSpPr txBox="1"/>
          <p:nvPr/>
        </p:nvSpPr>
        <p:spPr>
          <a:xfrm>
            <a:off x="418598" y="3965476"/>
            <a:ext cx="395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Double Pointer &amp; 1 malloc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435010-D685-0C86-145A-1EDEDDD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35656"/>
              </p:ext>
            </p:extLst>
          </p:nvPr>
        </p:nvGraphicFramePr>
        <p:xfrm>
          <a:off x="4473076" y="4404583"/>
          <a:ext cx="306524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023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)[row][col]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malloc(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127BDC-6589-B3CB-313C-DF0B69C7F3E6}"/>
              </a:ext>
            </a:extLst>
          </p:cNvPr>
          <p:cNvSpPr txBox="1"/>
          <p:nvPr/>
        </p:nvSpPr>
        <p:spPr>
          <a:xfrm>
            <a:off x="423472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Variable Length Array(VLA)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6350A00-9798-7E7D-25D4-10B019DA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08186"/>
              </p:ext>
            </p:extLst>
          </p:nvPr>
        </p:nvGraphicFramePr>
        <p:xfrm>
          <a:off x="8159618" y="4405246"/>
          <a:ext cx="29664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6624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row = 3, col =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 (*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)[col]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(row, 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= 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++count;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col;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3CA7C30-15DF-54AB-7DC4-10A5FE16989F}"/>
              </a:ext>
            </a:extLst>
          </p:cNvPr>
          <p:cNvSpPr txBox="1"/>
          <p:nvPr/>
        </p:nvSpPr>
        <p:spPr>
          <a:xfrm>
            <a:off x="7894242" y="3965476"/>
            <a:ext cx="437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row of VLA)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110253C-B7F3-5D59-BBB3-77EADB54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9285"/>
              </p:ext>
            </p:extLst>
          </p:nvPr>
        </p:nvGraphicFramePr>
        <p:xfrm>
          <a:off x="639328" y="3484666"/>
          <a:ext cx="2834842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 * 4byte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pointer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7EB40BF-49F1-8A9F-7779-8ABBA7E6F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0738"/>
              </p:ext>
            </p:extLst>
          </p:nvPr>
        </p:nvGraphicFramePr>
        <p:xfrm>
          <a:off x="4442459" y="3484664"/>
          <a:ext cx="292151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2DC391-C753-415C-C6AF-0A882107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5349"/>
              </p:ext>
            </p:extLst>
          </p:nvPr>
        </p:nvGraphicFramePr>
        <p:xfrm>
          <a:off x="8159617" y="3484664"/>
          <a:ext cx="317012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2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* int*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pointer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할당된 포인터에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A8E62C-DF66-9799-452A-794EC402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2666"/>
              </p:ext>
            </p:extLst>
          </p:nvPr>
        </p:nvGraphicFramePr>
        <p:xfrm>
          <a:off x="639328" y="6324822"/>
          <a:ext cx="320576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BE49603-958F-EE0D-B3B7-AFF40ED4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9691"/>
              </p:ext>
            </p:extLst>
          </p:nvPr>
        </p:nvGraphicFramePr>
        <p:xfrm>
          <a:off x="4473077" y="6324321"/>
          <a:ext cx="306524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24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D2F14E2-C113-0E26-D185-DD1C43E5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03478"/>
              </p:ext>
            </p:extLst>
          </p:nvPr>
        </p:nvGraphicFramePr>
        <p:xfrm>
          <a:off x="8159617" y="6324321"/>
          <a:ext cx="296649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크기의 포인터 배열을 선언하고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4byte </a:t>
                      </a:r>
                      <a:r>
                        <a:rPr lang="ko-KR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각 포인터 배열에 할당</a:t>
                      </a:r>
                      <a:endParaRPr lang="en-US" altLang="ko-KR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9105F347-D769-41AD-3767-596D6943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" y="751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height=8,width=6;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**arr;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= (int **) malloc ( sizeof(int *) * height);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arr[0] = (int *) malloc ( sizeof(int) * width*height 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 int i=1; i&lt;height; i++){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arr[i] = arr[ i-1 ] + width;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https://codeng.tistory.com/8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[도전!:티스토리]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2978C98-E507-7D0B-3867-C5694738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321" y="4165531"/>
            <a:ext cx="7019925" cy="26193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1190FE3-BFDB-5E9C-3CD3-BB583DFC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072" y="-481193"/>
            <a:ext cx="5171791" cy="4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0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925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Growing Array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3CDCDF-34F3-6B03-C9E8-BDE06682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1904"/>
              </p:ext>
            </p:extLst>
          </p:nvPr>
        </p:nvGraphicFramePr>
        <p:xfrm>
          <a:off x="422208" y="863200"/>
          <a:ext cx="3216141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INITIAL_SIZE 8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int* 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6;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3);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5;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+ 17);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6B007-FF51-A722-7BD8-14269A359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46317"/>
              </p:ext>
            </p:extLst>
          </p:nvPr>
        </p:nvGraphicFramePr>
        <p:xfrm>
          <a:off x="3769318" y="860660"/>
          <a:ext cx="4441031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0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5459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arrayInit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*)malloc(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= INITIAL_SIZE;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(int *)malloc(INITIAL_SIZE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("Memory Allocation Failed\n");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*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arr_ptr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 ==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int *temp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&lt;&lt;= 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 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if(!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("Out of Memory\n");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 = temp;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-&gt;size++]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free(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D53751-C874-E5C8-B18B-C8A27D7D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55508"/>
              </p:ext>
            </p:extLst>
          </p:nvPr>
        </p:nvGraphicFramePr>
        <p:xfrm>
          <a:off x="8341318" y="860659"/>
          <a:ext cx="3478505" cy="5956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5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5629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item)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item;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deleteItem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("Index Out of Bounds\n");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-&gt;size--;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d_array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("Array elements: 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(int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-&gt;size;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-&gt;array[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-&gt;size);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cntr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-&gt;cap);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3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08322"/>
              </p:ext>
            </p:extLst>
          </p:nvPr>
        </p:nvGraphicFramePr>
        <p:xfrm>
          <a:off x="123824" y="921134"/>
          <a:ext cx="1191577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파일에 저장된 데이터는 언제 어디서나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있어 높은 재사용성을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데이터 손실 없이 파일을 컴퓨터 시스템의 다른 시스템으로 전송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결함이 발생할 위험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효율성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파일 처리를 사용하면 몇 가지 지침을 사용하여 파일의 일부에 쉽게 액세스할 수 있으므로 많은 시간이 절약되고 오류 가능성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프로그램에 모든 것을 동시에 저장하는 것에 대해 걱정할 필요 없이 많은 양의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Text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ASCII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형식 데이터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행은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끝남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data(0/1)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내에서만 생성되며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프로그램에서만 읽을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Operations</a:t>
                      </a: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파일 만들기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"a“, "a+", "w", "w+"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파일 열기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특정 위치로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buFont typeface="+mj-lt"/>
                        <a:buNone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닫기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구문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: 소스 파일과 동일한 디렉터리에 있는 파일의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그렇지 않으면 전체 경로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access_mode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파일이 열리는 작업을 지정합니다.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성공적으로 열리면 파일 포인터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있지 않으면 NULL 반환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34E34-81BD-EE8E-1A28-D504EC54A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28333"/>
              </p:ext>
            </p:extLst>
          </p:nvPr>
        </p:nvGraphicFramePr>
        <p:xfrm>
          <a:off x="7793294" y="4030094"/>
          <a:ext cx="42463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81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807298-378F-9A55-3753-0144F7B2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4710"/>
              </p:ext>
            </p:extLst>
          </p:nvPr>
        </p:nvGraphicFramePr>
        <p:xfrm>
          <a:off x="6271591" y="882633"/>
          <a:ext cx="579235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3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파일에서 입력을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행을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단일 문자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fgetw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파일에서 숫자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파일에서 지정된 바이트 데이터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Writing File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형식화된 문자열과 가변 인수 목록 사용해 출력을 파일에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파일의 전체 줄 인쇄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단일 문자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파일에 숫자 인쇄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파일에 지정된 크기의 바이트 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08928"/>
              </p:ext>
            </p:extLst>
          </p:nvPr>
        </p:nvGraphicFramePr>
        <p:xfrm>
          <a:off x="107782" y="882633"/>
          <a:ext cx="5988218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Opening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64E926-A72E-D820-1B30-2D49F35E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754"/>
              </p:ext>
            </p:extLst>
          </p:nvPr>
        </p:nvGraphicFramePr>
        <p:xfrm>
          <a:off x="203082" y="1158272"/>
          <a:ext cx="5781575" cy="5502811"/>
        </p:xfrm>
        <a:graphic>
          <a:graphicData uri="http://schemas.openxmlformats.org/drawingml/2006/table">
            <a:tbl>
              <a:tblPr/>
              <a:tblGrid>
                <a:gridCol w="676176">
                  <a:extLst>
                    <a:ext uri="{9D8B030D-6E8A-4147-A177-3AD203B41FA5}">
                      <a16:colId xmlns:a16="http://schemas.microsoft.com/office/drawing/2014/main" val="403660021"/>
                    </a:ext>
                  </a:extLst>
                </a:gridCol>
                <a:gridCol w="5105399">
                  <a:extLst>
                    <a:ext uri="{9D8B030D-6E8A-4147-A177-3AD203B41FA5}">
                      <a16:colId xmlns:a16="http://schemas.microsoft.com/office/drawing/2014/main" val="3424974277"/>
                    </a:ext>
                  </a:extLst>
                </a:gridCol>
              </a:tblGrid>
              <a:tr h="3257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Opening</a:t>
                      </a:r>
                    </a:p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</a:p>
                  </a:txBody>
                  <a:tcPr marL="19345" marR="19345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242" marR="32242" marT="32242" marB="322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173401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 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94050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5226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8613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wb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기존 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53090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656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데이터는 파일 끝에 추가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7300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 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첫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6431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rb+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097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검색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파일이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54679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wb+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쓰기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있으면 덮어쓰고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en-US" sz="1000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24935"/>
                  </a:ext>
                </a:extLst>
              </a:tr>
              <a:tr h="482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  <a:endParaRPr lang="en-US" sz="10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성공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  <a:effectLst/>
                        </a:rPr>
                        <a:t>fopen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effectLst/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effectLst/>
                        </a:rPr>
                        <a:t>메모리 적재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포인터는 마지막 문자 가리킴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열기 실패 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, NULL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반환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39796"/>
                  </a:ext>
                </a:extLst>
              </a:tr>
              <a:tr h="34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이진 파일 읽기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확장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</a:rPr>
                        <a:t>파일 없으면 </a:t>
                      </a:r>
                      <a:r>
                        <a:rPr lang="ko-KR" altLang="en-US" sz="1000" b="1" dirty="0">
                          <a:solidFill>
                            <a:srgbClr val="0000FF"/>
                          </a:solidFill>
                          <a:effectLst/>
                        </a:rPr>
                        <a:t>파일 생성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242" marR="32242" marT="45138" marB="45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21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8364F-C674-F91C-61A2-2F5D4373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3936"/>
              </p:ext>
            </p:extLst>
          </p:nvPr>
        </p:nvGraphicFramePr>
        <p:xfrm>
          <a:off x="7044613" y="2218041"/>
          <a:ext cx="387957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fileName.txt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str1, str2, str3, &amp;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6453"/>
              </p:ext>
            </p:extLst>
          </p:nvPr>
        </p:nvGraphicFramePr>
        <p:xfrm>
          <a:off x="6861247" y="4691691"/>
          <a:ext cx="42463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3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; 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(“fileName.txt”, “w”);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"%s %s %s %d", "We", "are", "in", 2012);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1D4E9D-568B-CD97-FFBC-72B0D0E89E70}"/>
              </a:ext>
            </a:extLst>
          </p:cNvPr>
          <p:cNvSpPr/>
          <p:nvPr/>
        </p:nvSpPr>
        <p:spPr>
          <a:xfrm>
            <a:off x="4101631" y="931326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1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계열</a:t>
            </a:r>
            <a:r>
              <a:rPr lang="en-US" altLang="ko-KR" sz="1200" b="1" dirty="0">
                <a:solidFill>
                  <a:srgbClr val="0000FF"/>
                </a:solidFill>
              </a:rPr>
              <a:t>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생성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B1627A-D0EE-9D0C-8FC7-4CB8018F691F}"/>
              </a:ext>
            </a:extLst>
          </p:cNvPr>
          <p:cNvSpPr/>
          <p:nvPr/>
        </p:nvSpPr>
        <p:spPr>
          <a:xfrm>
            <a:off x="2266736" y="929924"/>
            <a:ext cx="2011680" cy="154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r, a, r+, a+: </a:t>
            </a:r>
            <a:r>
              <a:rPr lang="ko-KR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메모리 적재</a:t>
            </a:r>
            <a:endParaRPr lang="ko-KR" altLang="ko-KR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3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185005-73B5-FFBD-C96E-6AE6A7E0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7342"/>
              </p:ext>
            </p:extLst>
          </p:nvPr>
        </p:nvGraphicFramePr>
        <p:xfrm>
          <a:off x="6362595" y="875664"/>
          <a:ext cx="524547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More Functions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7387"/>
              </p:ext>
            </p:extLst>
          </p:nvPr>
        </p:nvGraphicFramePr>
        <p:xfrm>
          <a:off x="935558" y="875664"/>
          <a:ext cx="4377592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Seeking Record in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지정된 레코드에 대한 커서를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long int offset, int pos);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성공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실패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값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Rewind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가져오는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rewind(FILE *stream);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12B9476-E203-CEA0-F252-1B823BFC3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13724"/>
              </p:ext>
            </p:extLst>
          </p:nvPr>
        </p:nvGraphicFramePr>
        <p:xfrm>
          <a:off x="1683569" y="2390835"/>
          <a:ext cx="28584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0, SEEK_END);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ftell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81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0792AF-BCE9-251C-BE04-CFCF48FC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95586"/>
              </p:ext>
            </p:extLst>
          </p:nvPr>
        </p:nvGraphicFramePr>
        <p:xfrm>
          <a:off x="1680550" y="4314386"/>
          <a:ext cx="285840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4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86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("file.txt", "w+");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"Geeks for Geeks\n");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"%[^\n]s",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 for Geeks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BBD08F-9027-4E5A-5FAB-B8EECECC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78709"/>
              </p:ext>
            </p:extLst>
          </p:nvPr>
        </p:nvGraphicFramePr>
        <p:xfrm>
          <a:off x="3756098" y="4313431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3B7169-6CC4-7808-69F1-AB0A0FD0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207"/>
              </p:ext>
            </p:extLst>
          </p:nvPr>
        </p:nvGraphicFramePr>
        <p:xfrm>
          <a:off x="3759117" y="2390835"/>
          <a:ext cx="77983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fseek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D14602-9A9A-54A2-D0C1-6626B63C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4357"/>
              </p:ext>
            </p:extLst>
          </p:nvPr>
        </p:nvGraphicFramePr>
        <p:xfrm>
          <a:off x="6580372" y="1200046"/>
          <a:ext cx="4809916" cy="4443970"/>
        </p:xfrm>
        <a:graphic>
          <a:graphicData uri="http://schemas.openxmlformats.org/drawingml/2006/table">
            <a:tbl>
              <a:tblPr/>
              <a:tblGrid>
                <a:gridCol w="816311">
                  <a:extLst>
                    <a:ext uri="{9D8B030D-6E8A-4147-A177-3AD203B41FA5}">
                      <a16:colId xmlns:a16="http://schemas.microsoft.com/office/drawing/2014/main" val="3245684606"/>
                    </a:ext>
                  </a:extLst>
                </a:gridCol>
                <a:gridCol w="3993605">
                  <a:extLst>
                    <a:ext uri="{9D8B030D-6E8A-4147-A177-3AD203B41FA5}">
                      <a16:colId xmlns:a16="http://schemas.microsoft.com/office/drawing/2014/main" val="1866316649"/>
                    </a:ext>
                  </a:extLst>
                </a:gridCol>
              </a:tblGrid>
              <a:tr h="25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34829" marR="3482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58049" marR="58049" marT="58049" marB="580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51110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fopen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생성하거나 파일을 열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56631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254303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fgets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파일을 읽는 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8388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데이터 블록을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90606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fscanf()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데이터 블록을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169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단일 문자를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07460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putc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단일 문자를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02339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fseek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위치를 ​​언급된 위치로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2942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ftell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포인터의 현재 위치를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076445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포인터를 파일의 시작 부분으로 설정할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67532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 정수를 쓸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73157"/>
                  </a:ext>
                </a:extLst>
              </a:tr>
              <a:tr h="284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파일에서 정수를 읽을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49" marR="58049" marT="81268" marB="81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37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4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46703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Reading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4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97411"/>
              </p:ext>
            </p:extLst>
          </p:nvPr>
        </p:nvGraphicFramePr>
        <p:xfrm>
          <a:off x="488782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Reading/Writing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Writing Binary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FILE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Return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작성된 객체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79F916B-4CF0-DCE4-46A8-80DCEA02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2878"/>
              </p:ext>
            </p:extLst>
          </p:nvPr>
        </p:nvGraphicFramePr>
        <p:xfrm>
          <a:off x="1240337" y="2816861"/>
          <a:ext cx="377925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5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9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n,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num.n1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num.n2 = 5 *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num.n3 = 5 * 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(!flag)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Failure");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("Write Operation Successful");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1343"/>
              </p:ext>
            </p:extLst>
          </p:nvPr>
        </p:nvGraphicFramePr>
        <p:xfrm>
          <a:off x="6729080" y="2816861"/>
          <a:ext cx="448810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01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n1, n2, n3;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("C:\\program.bin",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"))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("Error! opening file");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(n = 1; n &lt; 5; ++n)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(&amp;num,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threeNum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("n1: %d\tn2: %d\tn3: %d\n", num.n1, num.n2, num.n3);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1 n2: 5 n3: 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2 n2: 10 n3: 11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3 n2: 15 n3: 16 </a:t>
                      </a:r>
                      <a:b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n1: 4 n2: 20 n3: 21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2119"/>
              </p:ext>
            </p:extLst>
          </p:nvPr>
        </p:nvGraphicFramePr>
        <p:xfrm>
          <a:off x="6331953" y="882633"/>
          <a:ext cx="5282365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vs gets()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(char *str, int n, FILE *stream);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읽은 문자열이 복사되는 문자 배열에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복사할 최대 문자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 널 문자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입력 스트림을 식별하는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바인딩을 확인하므로 안전하게 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줄 문자가 나타나거나 문자 배열의 한계까지 계속 읽음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*gets( char *str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문자나 파일 끝까지 문자열로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바인딩된 배열을 확인하지 않으므로 사용하는 것이 안전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5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8365"/>
              </p:ext>
            </p:extLst>
          </p:nvPr>
        </p:nvGraphicFramePr>
        <p:xfrm>
          <a:off x="488782" y="882633"/>
          <a:ext cx="5371266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2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 또는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EOF(-1)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EOF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문제를 해결하기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(FILE* stream);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포인터가 파일의 끝을 가리키는지 여부 확인을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아닌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끝이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return)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12636"/>
              </p:ext>
            </p:extLst>
          </p:nvPr>
        </p:nvGraphicFramePr>
        <p:xfrm>
          <a:off x="1638687" y="2171969"/>
          <a:ext cx="2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("test.txt",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EOF)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End of file reached.");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 Something went wrong.");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3437"/>
              </p:ext>
            </p:extLst>
          </p:nvPr>
        </p:nvGraphicFramePr>
        <p:xfrm>
          <a:off x="6668575" y="3429000"/>
          <a:ext cx="460911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1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MAX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MAX, stdin);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gets(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("string is: %s\n",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string is: Hello and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welc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Output: Hello and welcome 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최대 제한이 없어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overflow error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반환할 수 있음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0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F0A59D-EC24-C00A-5A61-4A5E2CB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02591"/>
              </p:ext>
            </p:extLst>
          </p:nvPr>
        </p:nvGraphicFramePr>
        <p:xfrm>
          <a:off x="6250822" y="878757"/>
          <a:ext cx="5826980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9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 내용을 읽기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읽을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– 6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22051"/>
              </p:ext>
            </p:extLst>
          </p:nvPr>
        </p:nvGraphicFramePr>
        <p:xfrm>
          <a:off x="114199" y="878757"/>
          <a:ext cx="5921643" cy="591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1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구조체의 내용을 쓰기 좋은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(const void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, FILE * stream )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메모리 블록에 대한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size: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기록할 각 요소의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요소 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stream: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파일 스트림에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495150-7826-1FEA-4E93-BEF8C7E8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3042"/>
              </p:ext>
            </p:extLst>
          </p:nvPr>
        </p:nvGraphicFramePr>
        <p:xfrm>
          <a:off x="973095" y="2633271"/>
          <a:ext cx="42038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63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person.bin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opened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input1 = { 1,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rohan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sharma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flag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flag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(&amp;input1,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person),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("Contents of the structure written successfully");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 Writing to File!");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B7A1C3-4DCC-B030-962A-3AFEFB051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52642"/>
              </p:ext>
            </p:extLst>
          </p:nvPr>
        </p:nvGraphicFramePr>
        <p:xfrm>
          <a:off x="6377798" y="2629220"/>
          <a:ext cx="557302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2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person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FILE*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fopen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("person1.dat", 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(stderr, "\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nError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opening file\n");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exit(1);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 1, "Rohan", "Sharma"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fwrite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struct person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rewind(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fread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1,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("Name: %s %s \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%d",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read_struct.fname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read_struct.lname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read_struct.id);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fclose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906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변수와 함께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register int* a =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;)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상수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통해서만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구조체에서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81408"/>
              </p:ext>
            </p:extLst>
          </p:nvPr>
        </p:nvGraphicFramePr>
        <p:xfrm>
          <a:off x="241700" y="1277148"/>
          <a:ext cx="3940878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4663"/>
              </p:ext>
            </p:extLst>
          </p:nvPr>
        </p:nvGraphicFramePr>
        <p:xfrm>
          <a:off x="3747700" y="1277148"/>
          <a:ext cx="434878" cy="34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84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449179" y="2381112"/>
            <a:ext cx="3940878" cy="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26660"/>
              </p:ext>
            </p:extLst>
          </p:nvPr>
        </p:nvGraphicFramePr>
        <p:xfrm>
          <a:off x="241701" y="3324995"/>
          <a:ext cx="241204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90BF47-4D0B-45F5-119D-DC733B969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3370"/>
              </p:ext>
            </p:extLst>
          </p:nvPr>
        </p:nvGraphicFramePr>
        <p:xfrm>
          <a:off x="1344366" y="6524763"/>
          <a:ext cx="1309383" cy="30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54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12C704A-614A-E6A8-16AF-83CBD3D3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62606"/>
              </p:ext>
            </p:extLst>
          </p:nvPr>
        </p:nvGraphicFramePr>
        <p:xfrm>
          <a:off x="4691103" y="1269954"/>
          <a:ext cx="29974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PTR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z:%zu\n" ,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Result: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:1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246A63-EDC9-C92E-37E5-64A6C404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2752"/>
              </p:ext>
            </p:extLst>
          </p:nvPr>
        </p:nvGraphicFramePr>
        <p:xfrm>
          <a:off x="8227194" y="1267595"/>
          <a:ext cx="3628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^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공백으로 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10,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abcdefghijklmn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스페이스 포함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출력을 위한 데이터 길이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("%*.*s", 20, 1,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^^^^^^^^^^^^^^^^^^^a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FF981E-12F9-A151-3DD3-1E27296E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81291"/>
              </p:ext>
            </p:extLst>
          </p:nvPr>
        </p:nvGraphicFramePr>
        <p:xfrm>
          <a:off x="8227194" y="3315817"/>
          <a:ext cx="3628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공백을 포함한 문자열 읽기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﻿    s[100];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scanf("%[^\n]%*c",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제외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길이제한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읽기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﻿scanf("%100[^\n]%*c",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%*s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공백이나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개행문자까지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무시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공백넣어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pt-B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("%*c", n, ' ‘);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공백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CC1243-DF72-6527-82AA-5C68E98D1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55020"/>
              </p:ext>
            </p:extLst>
          </p:nvPr>
        </p:nvGraphicFramePr>
        <p:xfrm>
          <a:off x="8227194" y="5504586"/>
          <a:ext cx="3628256" cy="120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2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09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= 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Branch Prediction Macro in Linux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19212"/>
              </p:ext>
            </p:extLst>
          </p:nvPr>
        </p:nvGraphicFramePr>
        <p:xfrm>
          <a:off x="241699" y="1277148"/>
          <a:ext cx="46284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4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Linux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커널에서 가장 많이 사용되는 최적화 기술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 Ref: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include/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compiler.h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likely(x)  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unlikely(x)   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builtin_expect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(!!(x), 0)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0811"/>
              </p:ext>
            </p:extLst>
          </p:nvPr>
        </p:nvGraphicFramePr>
        <p:xfrm>
          <a:off x="1501736" y="2234836"/>
          <a:ext cx="33684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4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4702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!!NULL = !!0 = 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x !=0, !!(x)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입력이 무엇이든 간에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6684"/>
              </p:ext>
            </p:extLst>
          </p:nvPr>
        </p:nvGraphicFramePr>
        <p:xfrm>
          <a:off x="123824" y="959646"/>
          <a:ext cx="51339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받지않고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바로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받지 않고 바로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*stream);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171450" algn="l" defTabSz="914400" rtl="0" eaLnBrk="1" fontAlgn="base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(stdin)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878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18796</Words>
  <Application>Microsoft Office PowerPoint</Application>
  <PresentationFormat>와이드스크린</PresentationFormat>
  <Paragraphs>2503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Arial Unicode MS</vt:lpstr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251</cp:revision>
  <dcterms:created xsi:type="dcterms:W3CDTF">2023-11-29T11:04:36Z</dcterms:created>
  <dcterms:modified xsi:type="dcterms:W3CDTF">2024-01-06T16:01:24Z</dcterms:modified>
</cp:coreProperties>
</file>