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" r:id="rId2"/>
    <p:sldId id="343" r:id="rId3"/>
    <p:sldId id="346" r:id="rId4"/>
    <p:sldId id="337" r:id="rId5"/>
    <p:sldId id="347" r:id="rId6"/>
    <p:sldId id="348" r:id="rId7"/>
    <p:sldId id="349" r:id="rId8"/>
    <p:sldId id="344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30" r:id="rId23"/>
    <p:sldId id="331" r:id="rId24"/>
    <p:sldId id="333" r:id="rId25"/>
    <p:sldId id="334" r:id="rId26"/>
    <p:sldId id="335" r:id="rId27"/>
    <p:sldId id="336" r:id="rId28"/>
    <p:sldId id="345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>
        <p:scale>
          <a:sx n="66" d="100"/>
          <a:sy n="66" d="100"/>
        </p:scale>
        <p:origin x="148" y="-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6C634-1328-2829-ACA9-CDFEEE9E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766D1-583B-68B2-0635-1473295E1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3E022-B214-6656-F153-FB9470F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4E6-4ACE-46EE-A5F5-E055F57E4E3E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408FB-38AC-6E42-C82D-6D0F9E52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78405-1D9B-AC1E-BBBE-90B561DB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BD5-0B1A-4F7B-9E91-3A77B4CF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Data Structure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OS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ETC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93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Counting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0988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입력값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범위가 제한적일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범위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사용되는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미비교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기반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코딩하기 쉽고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안정적인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소수점 값에서는 동작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 범위가 크면 비효율적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213942"/>
              </p:ext>
            </p:extLst>
          </p:nvPr>
        </p:nvGraphicFramePr>
        <p:xfrm>
          <a:off x="8270654" y="1533879"/>
          <a:ext cx="340536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3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56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]&gt;max)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CountingSort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count[max+1]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result[size]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+= count[i-1];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result[count[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]]-1]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result[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37E2C09C-37F1-AE33-837B-C5B4D0B96433}"/>
              </a:ext>
            </a:extLst>
          </p:cNvPr>
          <p:cNvGrpSpPr/>
          <p:nvPr/>
        </p:nvGrpSpPr>
        <p:grpSpPr>
          <a:xfrm>
            <a:off x="653767" y="4659344"/>
            <a:ext cx="3055915" cy="1969626"/>
            <a:chOff x="1804736" y="4339613"/>
            <a:chExt cx="3055915" cy="196962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D8070EA-A17B-9F14-559D-4FF56A1C5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2F2F3"/>
                </a:clrFrom>
                <a:clrTo>
                  <a:srgbClr val="F2F2F3">
                    <a:alpha val="0"/>
                  </a:srgbClr>
                </a:clrTo>
              </a:clrChange>
            </a:blip>
            <a:srcRect r="67585"/>
            <a:stretch/>
          </p:blipFill>
          <p:spPr>
            <a:xfrm>
              <a:off x="1804736" y="4339613"/>
              <a:ext cx="1130968" cy="196962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F661ED3-4D4A-B043-38CB-6A18B7451E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2F2F3"/>
                </a:clrFrom>
                <a:clrTo>
                  <a:srgbClr val="F2F2F3">
                    <a:alpha val="0"/>
                  </a:srgbClr>
                </a:clrTo>
              </a:clrChange>
            </a:blip>
            <a:srcRect l="44829"/>
            <a:stretch/>
          </p:blipFill>
          <p:spPr>
            <a:xfrm>
              <a:off x="2935704" y="4339613"/>
              <a:ext cx="1924947" cy="1969626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C295158C-FDC6-16B8-7EB8-BDA0254BCA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106" y="1744965"/>
            <a:ext cx="3107772" cy="51655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C13A3BB-83AB-8C51-A5E8-1D2798CAA89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6573" y="2743021"/>
            <a:ext cx="3107772" cy="53861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FA81773-19C1-7367-FEFF-26695743E23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121" y="3695962"/>
            <a:ext cx="3098239" cy="576749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BC184B-DD10-CCD7-BC42-21AC7C1499D1}"/>
              </a:ext>
            </a:extLst>
          </p:cNvPr>
          <p:cNvCxnSpPr>
            <a:cxnSpLocks/>
          </p:cNvCxnSpPr>
          <p:nvPr/>
        </p:nvCxnSpPr>
        <p:spPr>
          <a:xfrm>
            <a:off x="2077307" y="2261516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DCA42D4-F053-40EF-4433-CADEF9F874B1}"/>
              </a:ext>
            </a:extLst>
          </p:cNvPr>
          <p:cNvCxnSpPr>
            <a:cxnSpLocks/>
          </p:cNvCxnSpPr>
          <p:nvPr/>
        </p:nvCxnSpPr>
        <p:spPr>
          <a:xfrm>
            <a:off x="2077307" y="3281638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9228AFA-C8C2-E1C7-75A8-8E35F7E272A6}"/>
              </a:ext>
            </a:extLst>
          </p:cNvPr>
          <p:cNvCxnSpPr>
            <a:cxnSpLocks/>
          </p:cNvCxnSpPr>
          <p:nvPr/>
        </p:nvCxnSpPr>
        <p:spPr>
          <a:xfrm>
            <a:off x="2077307" y="4272711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ACAA1B4-4389-7CC1-3DF5-1DF493D9422B}"/>
              </a:ext>
            </a:extLst>
          </p:cNvPr>
          <p:cNvSpPr txBox="1"/>
          <p:nvPr/>
        </p:nvSpPr>
        <p:spPr>
          <a:xfrm>
            <a:off x="2318726" y="2322039"/>
            <a:ext cx="285681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(max+1)</a:t>
            </a:r>
            <a:r>
              <a:rPr lang="ko-KR" altLang="en-US" b="1" dirty="0">
                <a:solidFill>
                  <a:srgbClr val="0000FF"/>
                </a:solidFill>
              </a:rPr>
              <a:t> 크기의 배열 생성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E97D9E-A890-5EE3-60D5-06D819F7C663}"/>
              </a:ext>
            </a:extLst>
          </p:cNvPr>
          <p:cNvSpPr txBox="1"/>
          <p:nvPr/>
        </p:nvSpPr>
        <p:spPr>
          <a:xfrm>
            <a:off x="2246647" y="3362450"/>
            <a:ext cx="334939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 err="1">
                <a:solidFill>
                  <a:srgbClr val="0000FF"/>
                </a:solidFill>
              </a:rPr>
              <a:t>Idx</a:t>
            </a:r>
            <a:r>
              <a:rPr lang="en-US" altLang="ko-KR" b="1" dirty="0">
                <a:solidFill>
                  <a:srgbClr val="0000FF"/>
                </a:solidFill>
              </a:rPr>
              <a:t>=1 </a:t>
            </a:r>
            <a:r>
              <a:rPr lang="ko-KR" altLang="en-US" b="1" dirty="0">
                <a:solidFill>
                  <a:srgbClr val="0000FF"/>
                </a:solidFill>
              </a:rPr>
              <a:t>부터 누적 합</a:t>
            </a:r>
            <a:r>
              <a:rPr lang="en-US" altLang="ko-KR" b="1" dirty="0">
                <a:solidFill>
                  <a:srgbClr val="0000FF"/>
                </a:solidFill>
              </a:rPr>
              <a:t>(</a:t>
            </a:r>
            <a:r>
              <a:rPr lang="ko-KR" altLang="en-US" b="1" dirty="0">
                <a:solidFill>
                  <a:srgbClr val="0000FF"/>
                </a:solidFill>
              </a:rPr>
              <a:t>자신</a:t>
            </a:r>
            <a:r>
              <a:rPr lang="en-US" altLang="ko-KR" b="1" dirty="0">
                <a:solidFill>
                  <a:srgbClr val="0000FF"/>
                </a:solidFill>
              </a:rPr>
              <a:t>+</a:t>
            </a:r>
            <a:r>
              <a:rPr lang="ko-KR" altLang="en-US" b="1" dirty="0">
                <a:solidFill>
                  <a:srgbClr val="0000FF"/>
                </a:solidFill>
              </a:rPr>
              <a:t>이전</a:t>
            </a:r>
            <a:r>
              <a:rPr lang="en-US" altLang="ko-KR" b="1" dirty="0">
                <a:solidFill>
                  <a:srgbClr val="0000FF"/>
                </a:solidFill>
              </a:rPr>
              <a:t>)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28C1E5-C7C6-582A-03E3-3282E5E9E8D9}"/>
              </a:ext>
            </a:extLst>
          </p:cNvPr>
          <p:cNvSpPr txBox="1"/>
          <p:nvPr/>
        </p:nvSpPr>
        <p:spPr>
          <a:xfrm>
            <a:off x="2239967" y="4346883"/>
            <a:ext cx="334939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Output array</a:t>
            </a:r>
            <a:r>
              <a:rPr lang="ko-KR" altLang="en-US" b="1" dirty="0">
                <a:solidFill>
                  <a:srgbClr val="0000FF"/>
                </a:solidFill>
              </a:rPr>
              <a:t>에 정렬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3EE21D-C930-77BE-285B-3328579890BB}"/>
              </a:ext>
            </a:extLst>
          </p:cNvPr>
          <p:cNvSpPr txBox="1"/>
          <p:nvPr/>
        </p:nvSpPr>
        <p:spPr>
          <a:xfrm>
            <a:off x="3499282" y="5192816"/>
            <a:ext cx="1341368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값 </a:t>
            </a:r>
            <a:r>
              <a:rPr lang="en-US" altLang="ko-KR" b="1" dirty="0">
                <a:solidFill>
                  <a:srgbClr val="0000FF"/>
                </a:solidFill>
              </a:rPr>
              <a:t>=</a:t>
            </a:r>
            <a:r>
              <a:rPr lang="en-US" altLang="ko-KR" b="1" dirty="0">
                <a:solidFill>
                  <a:srgbClr val="0000FF"/>
                </a:solidFill>
                <a:sym typeface="Wingdings" panose="05000000000000000000" pitchFamily="2" charset="2"/>
              </a:rPr>
              <a:t> index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C38303-6FF3-7D15-2447-597F1DBFBFC0}"/>
              </a:ext>
            </a:extLst>
          </p:cNvPr>
          <p:cNvSpPr txBox="1"/>
          <p:nvPr/>
        </p:nvSpPr>
        <p:spPr>
          <a:xfrm>
            <a:off x="3499282" y="5798008"/>
            <a:ext cx="246838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값</a:t>
            </a:r>
            <a:r>
              <a:rPr lang="en-US" altLang="ko-KR" b="1" dirty="0">
                <a:solidFill>
                  <a:srgbClr val="0000FF"/>
                </a:solidFill>
              </a:rPr>
              <a:t>-1 = index </a:t>
            </a:r>
            <a:r>
              <a:rPr lang="ko-KR" altLang="en-US" b="1" dirty="0">
                <a:solidFill>
                  <a:srgbClr val="0000FF"/>
                </a:solidFill>
              </a:rPr>
              <a:t>이고 값</a:t>
            </a:r>
            <a:r>
              <a:rPr lang="en-US" altLang="ko-KR" b="1" dirty="0">
                <a:solidFill>
                  <a:srgbClr val="0000FF"/>
                </a:solidFill>
              </a:rPr>
              <a:t>--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747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Radix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11734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숫자 단위로 처리하여 정렬하는 선형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고정 크기에 효율적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자릿수부터 시작해서 큰 자릿수로 정렬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…)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331256"/>
              </p:ext>
            </p:extLst>
          </p:nvPr>
        </p:nvGraphicFramePr>
        <p:xfrm>
          <a:off x="8084457" y="884448"/>
          <a:ext cx="3713114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]&gt;max)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ExpCountSort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exp){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const int radix 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count[radix]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result[size] = {0,};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radix;i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+= count[i-1];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result[count[(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]/exp)%radix]-1]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result[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RadixSort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exp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while(max/exp &gt; 0){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ExpCountSort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exp);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exp *=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694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Bucket Sort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934424"/>
              </p:ext>
            </p:extLst>
          </p:nvPr>
        </p:nvGraphicFramePr>
        <p:xfrm>
          <a:off x="99391" y="868119"/>
          <a:ext cx="11996531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65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버킷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나누는 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균일하게 분배하여 형성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분할되면 다른 정렬 알고리즘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Algorithm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bucket[n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Insertion 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이용하여 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bucket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bucket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3BEEF85-3157-7C6F-BDE4-E712C429709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02626" y="999312"/>
            <a:ext cx="3713115" cy="15599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F9A782-9791-12A5-E700-77669E1B57A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585" y="2861300"/>
            <a:ext cx="3224241" cy="30770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A24C6D-BFC5-23BE-2A4D-873919315C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58747" y="2898357"/>
            <a:ext cx="2332741" cy="29603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542F56-7347-85C5-F899-3E78EFFB690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6537" y="2921846"/>
            <a:ext cx="5386377" cy="2793154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847E141-AA60-2C23-3997-33FFD1952142}"/>
              </a:ext>
            </a:extLst>
          </p:cNvPr>
          <p:cNvCxnSpPr/>
          <p:nvPr/>
        </p:nvCxnSpPr>
        <p:spPr>
          <a:xfrm flipH="1">
            <a:off x="2494722" y="2474843"/>
            <a:ext cx="2912165" cy="35213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426C447-ADDD-3B79-3AC1-E648564EE112}"/>
              </a:ext>
            </a:extLst>
          </p:cNvPr>
          <p:cNvCxnSpPr>
            <a:cxnSpLocks/>
          </p:cNvCxnSpPr>
          <p:nvPr/>
        </p:nvCxnSpPr>
        <p:spPr>
          <a:xfrm>
            <a:off x="2578100" y="4488738"/>
            <a:ext cx="132715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2A4E14-1CA0-DB90-2293-E571460BFD49}"/>
              </a:ext>
            </a:extLst>
          </p:cNvPr>
          <p:cNvSpPr txBox="1"/>
          <p:nvPr/>
        </p:nvSpPr>
        <p:spPr>
          <a:xfrm>
            <a:off x="9187362" y="1502274"/>
            <a:ext cx="197428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Bucket </a:t>
            </a:r>
            <a:r>
              <a:rPr lang="ko-KR" altLang="en-US" b="1" dirty="0">
                <a:solidFill>
                  <a:srgbClr val="FF0000"/>
                </a:solidFill>
              </a:rPr>
              <a:t>배열 생성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20CDEF-CD2A-8D15-B372-C02A4A2D530E}"/>
              </a:ext>
            </a:extLst>
          </p:cNvPr>
          <p:cNvSpPr txBox="1"/>
          <p:nvPr/>
        </p:nvSpPr>
        <p:spPr>
          <a:xfrm rot="21198297">
            <a:off x="2524655" y="2328348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sym typeface="Wingdings" panose="05000000000000000000" pitchFamily="2" charset="2"/>
              </a:rPr>
              <a:t>Insert data  </a:t>
            </a:r>
            <a:r>
              <a:rPr lang="ko-KR" altLang="en-US" b="1" dirty="0">
                <a:solidFill>
                  <a:srgbClr val="0000FF"/>
                </a:solidFill>
              </a:rPr>
              <a:t>정수로 변환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2480DE-FCCE-74A9-CA1F-A3F1CAF303EB}"/>
              </a:ext>
            </a:extLst>
          </p:cNvPr>
          <p:cNvSpPr txBox="1"/>
          <p:nvPr/>
        </p:nvSpPr>
        <p:spPr>
          <a:xfrm>
            <a:off x="-94656" y="5989881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Using Linked List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65009D-9193-5163-496B-519A8769AE9C}"/>
              </a:ext>
            </a:extLst>
          </p:cNvPr>
          <p:cNvSpPr txBox="1"/>
          <p:nvPr/>
        </p:nvSpPr>
        <p:spPr>
          <a:xfrm>
            <a:off x="2451190" y="3879357"/>
            <a:ext cx="1649773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Sort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each bucket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89A7B32-A43B-27D1-AF27-AC156656FA37}"/>
              </a:ext>
            </a:extLst>
          </p:cNvPr>
          <p:cNvCxnSpPr>
            <a:cxnSpLocks/>
          </p:cNvCxnSpPr>
          <p:nvPr/>
        </p:nvCxnSpPr>
        <p:spPr>
          <a:xfrm>
            <a:off x="5196379" y="4488600"/>
            <a:ext cx="132715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56059B5-2F3A-D1EC-6834-0D3CAE7F78A5}"/>
              </a:ext>
            </a:extLst>
          </p:cNvPr>
          <p:cNvSpPr txBox="1"/>
          <p:nvPr/>
        </p:nvSpPr>
        <p:spPr>
          <a:xfrm>
            <a:off x="5069469" y="3879219"/>
            <a:ext cx="1649773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Sequentially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Assign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9E3E90-ED13-10ED-1E25-C26578B22716}"/>
              </a:ext>
            </a:extLst>
          </p:cNvPr>
          <p:cNvSpPr txBox="1"/>
          <p:nvPr/>
        </p:nvSpPr>
        <p:spPr>
          <a:xfrm>
            <a:off x="3950804" y="5970027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Sorting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1197E9-9C7B-5AC2-5E3F-3ED9356F3BA9}"/>
              </a:ext>
            </a:extLst>
          </p:cNvPr>
          <p:cNvSpPr txBox="1"/>
          <p:nvPr/>
        </p:nvSpPr>
        <p:spPr>
          <a:xfrm>
            <a:off x="7753357" y="5989881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Arrangement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38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Bucket Sort – 2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33337"/>
              </p:ext>
            </p:extLst>
          </p:nvPr>
        </p:nvGraphicFramePr>
        <p:xfrm>
          <a:off x="127651" y="803710"/>
          <a:ext cx="451200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200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01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&lt;vector&gt;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&lt;algorithm&gt;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(float*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std::vector&lt;float&gt;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=0, bi,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bi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b[bi].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push_back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std::sort(b[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].begin(),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].end());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for(j=0; j&lt;b[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].size();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 =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temp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float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{0.897, 0.565, 0.656, 0.1234, 0.665, 0.3434};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(float);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(temp &lt;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FLOATPRINT(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[temp++]);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74E5F9-F278-B392-F658-5D0E8A750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11117"/>
              </p:ext>
            </p:extLst>
          </p:nvPr>
        </p:nvGraphicFramePr>
        <p:xfrm>
          <a:off x="4884044" y="803710"/>
          <a:ext cx="7119891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989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01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CompareFunction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max = 0, min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max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&lt;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min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max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range = *(int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*(int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**b = (void **)malloc(range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 *)malloc(range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 //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버킷의 크기를 저장하는 배열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malloc(size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 //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free(b[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7D7EE4A-C40A-371B-FD81-531BEB225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076501"/>
              </p:ext>
            </p:extLst>
          </p:nvPr>
        </p:nvGraphicFramePr>
        <p:xfrm>
          <a:off x="1111859" y="4852737"/>
          <a:ext cx="3772185" cy="1986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18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86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int (*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CompareFunction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)(const void *, const void *);</a:t>
                      </a:r>
                      <a:b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(*(int *)a - *(int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CompareFloat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float diff = (*(float *)a - *(float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((diff &gt; 0) ? 1 : ((diff &lt; 0) ? -1 :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CompareDouble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double diff = (*(double *)a - *(double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(diff &gt; 0 ? 1 : (diff &lt; 0 ? -1 :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9A14748-11BD-7DEB-2974-E7D6EEBCF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65896"/>
              </p:ext>
            </p:extLst>
          </p:nvPr>
        </p:nvGraphicFramePr>
        <p:xfrm>
          <a:off x="9079545" y="5528110"/>
          <a:ext cx="292439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3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260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temp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{64, 25, 12, 22, 11};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n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(temp &lt;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INTPRINT(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[temp++]);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299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Bingo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95420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빙고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요소를 찾고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 정렬과 유사하게 동작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요소의 반복이 잦다면 효율적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 log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배열크기 일 때 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수 일 때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096587"/>
              </p:ext>
            </p:extLst>
          </p:nvPr>
        </p:nvGraphicFramePr>
        <p:xfrm>
          <a:off x="8084457" y="884448"/>
          <a:ext cx="371311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BingoSort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b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 = (b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 ? b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];//min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 ?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];//max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while(b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b){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else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759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26793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Insertion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변형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(variation)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먼 항목의 교환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주위 원소 교환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삽입 정렬 대체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 오버헤드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재귀가 특정 제한 초과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중대형 데이터 세트에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97852"/>
              </p:ext>
            </p:extLst>
          </p:nvPr>
        </p:nvGraphicFramePr>
        <p:xfrm>
          <a:off x="8084457" y="884448"/>
          <a:ext cx="371311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h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while(h&lt;size/3)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h = 3*h 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ShellSort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gap,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key,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//If not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use "gap = size/2; gap &gt; 0; gap/=2" in for()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//If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use "gap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(size); gap &gt; 0; gap /= 3" in for()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for(gap = size/2; gap &gt; 0; gap/=2){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=gap;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key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for(j=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j&gt;=gap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[j-gap] &gt; key; j -=gap)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[j-gap];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[j]=key;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7673FF3-73F9-E564-BC63-001FA7100E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4429" y="1363452"/>
            <a:ext cx="3858419" cy="24743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22285D-E0E8-6C4A-AD44-5E8077AB71F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690" y="4196472"/>
            <a:ext cx="4312672" cy="21194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7CD3A8-252C-D9CB-56A1-0F56E44788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12247" y="1601812"/>
            <a:ext cx="3789784" cy="211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45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35198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팀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병합 정렬과 삽입 정렬에서 파생된 하이브리드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python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사용되는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sorted(),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list.sort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순서를 활용하여 비교 및 교환 횟수를 최소화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넣는다고 가정할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r1, r2, r3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순으로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넣어짐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|r1| &gt; |r2|, |r1| &gt; |r2| + |r3|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만족시켜야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스택에 쌓이는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memory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최적화 트릭은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최소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최대를 기준으로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범위를 구분함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Galloping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299913"/>
              </p:ext>
            </p:extLst>
          </p:nvPr>
        </p:nvGraphicFramePr>
        <p:xfrm>
          <a:off x="8084457" y="884448"/>
          <a:ext cx="371311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left, mid,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+= THRESHOLD)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PartialInsertion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(i+THRESHOLD-1 &lt; size-1) ? (i+THRESHOLD-1) : (size-1),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(j = THRESHOLD; j &lt; size; j *= 2)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(left = 0; left &lt; size; left += 2 * j)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mid = left + j - 1;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right = (left+2*j-1 &lt; size-1) ? (left+2*j-1) : (size-1);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Merge(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left, mid, right);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656E3415-189E-BA9D-0A88-CF15942A7D04}"/>
              </a:ext>
            </a:extLst>
          </p:cNvPr>
          <p:cNvGrpSpPr/>
          <p:nvPr/>
        </p:nvGrpSpPr>
        <p:grpSpPr>
          <a:xfrm>
            <a:off x="3351390" y="2210328"/>
            <a:ext cx="4230510" cy="4420507"/>
            <a:chOff x="2176462" y="242887"/>
            <a:chExt cx="7839075" cy="813640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B8859B6-A84B-B699-00BB-07C9C2428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6462" y="242887"/>
              <a:ext cx="7839075" cy="637222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6557411-7641-3401-EE27-C7E10238C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6462" y="6588592"/>
              <a:ext cx="5410200" cy="1790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418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253338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큰 간격을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bubble sort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간격은 큰 값으로 시작하고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도달할 때까지 모든 반복에서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배로 감속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 이상의 반전 제거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858442"/>
              </p:ext>
            </p:extLst>
          </p:nvPr>
        </p:nvGraphicFramePr>
        <p:xfrm>
          <a:off x="8084457" y="884448"/>
          <a:ext cx="3713114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CombSort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gap = size;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bool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(gap &gt; 1 || swapped)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(gap &gt; 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gap = gap * 10 / 13;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gap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681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Pigeon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15712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비둘기집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수와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거의 동일한 요소 목록을 정렬하는데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Counting 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유사하지만 항목을 두 번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한번은 버킷 배열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한 번은 최종 대상으로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78187"/>
              </p:ext>
            </p:extLst>
          </p:nvPr>
        </p:nvGraphicFramePr>
        <p:xfrm>
          <a:off x="8084457" y="884448"/>
          <a:ext cx="3713114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PigeonholeSort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min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index;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min)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max - min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- min]++;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index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[index++]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AEB674F-9435-3210-AAC6-4C1CE7BF5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29" y="1551659"/>
            <a:ext cx="5782898" cy="26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58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491622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사이클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저장 공간이 필요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내부 정렬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 대한 최소 쓰기 횟수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어레이가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eeprom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flash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저장되어 있을 때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대부분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불안정한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스왑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작업에 비용이 많이 드는 상황에 가장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59470"/>
              </p:ext>
            </p:extLst>
          </p:nvPr>
        </p:nvGraphicFramePr>
        <p:xfrm>
          <a:off x="6527071" y="2079979"/>
          <a:ext cx="52705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item,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item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원소의 정확한 위치 찾기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(pos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제자리에 있는 경우 건너뛰기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원소를 올바른 위치로 이동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(pos !=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나머지 순환 도는 부분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DAD9069-EE85-D165-09DC-D46C1888B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24605"/>
              </p:ext>
            </p:extLst>
          </p:nvPr>
        </p:nvGraphicFramePr>
        <p:xfrm>
          <a:off x="394429" y="1744699"/>
          <a:ext cx="4718959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9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3}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 = 0 1 2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10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=pos+1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put 10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 and change item to old value of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 =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 now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5, 10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{2, 3, 5,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Above is one iteration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Repeat above steps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1, 2, ..n-2</a:t>
                      </a:r>
                      <a:endParaRPr lang="ko-KR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34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4A0C2887-66D7-1AA2-AECD-2DAD9C901068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4A541C-D700-B0FE-A1C6-4DD8B8443FE5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BBDDC9-3BA8-75B6-C953-D8DF2315A8F7}"/>
                </a:ext>
              </a:extLst>
            </p:cNvPr>
            <p:cNvSpPr txBox="1"/>
            <p:nvPr/>
          </p:nvSpPr>
          <p:spPr>
            <a:xfrm>
              <a:off x="0" y="171246"/>
              <a:ext cx="68326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 Structure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20E9BA3-5B7F-C44E-FD4D-E603AD6652C6}"/>
              </a:ext>
            </a:extLst>
          </p:cNvPr>
          <p:cNvSpPr txBox="1"/>
          <p:nvPr/>
        </p:nvSpPr>
        <p:spPr>
          <a:xfrm>
            <a:off x="182946" y="1513295"/>
            <a:ext cx="1200905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Data Structure</a:t>
            </a:r>
            <a:r>
              <a:rPr lang="en-US" altLang="ko-KR" sz="2600" b="1" dirty="0">
                <a:solidFill>
                  <a:srgbClr val="0000FF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∙ ∙ ∙ ∙ ∙ ∙ ∙ ∙ ∙ ∙ ∙ ∙ ∙ ∙ ∙ ∙ ∙ ∙ ∙ ∙ ∙ ∙ ∙ ∙ ∙ ∙ ∙ ∙ ∙ ∙ ∙ ∙ ∙ ∙ ∙ ∙ </a:t>
            </a: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Array  ∙ ∙ ∙ ∙ ∙ ∙ ∙ ∙ ∙ ∙ ∙ ∙ ∙ ∙ ∙ ∙ ∙ ∙ ∙ ∙ ∙ ∙ ∙ ∙ ∙ ∙ ∙ ∙ ∙ ∙ ∙ ∙ ∙ ∙ ∙ ∙ ∙ ∙ ∙ ∙ ∙ ∙ 4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String ∙ ∙ ∙ ∙ ∙ ∙ ∙ ∙ ∙ ∙ ∙ ∙ ∙ ∙ ∙ ∙ ∙ ∙ ∙ ∙ ∙ ∙ ∙ ∙ ∙ ∙ ∙ ∙ ∙ ∙ ∙ ∙ ∙ ∙ ∙ ∙ ∙ ∙ ∙ ∙ Skip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Linked List  ∙ ∙ ∙ ∙ ∙ ∙ ∙ ∙ ∙ ∙ ∙ ∙ ∙ ∙ ∙ ∙ ∙ ∙ ∙ ∙ ∙ ∙ ∙ ∙ ∙ ∙ ∙ ∙ ∙ ∙ ∙ ∙ ∙ ∙ ∙ ∙ ∙ ∙ 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Stack  ∙ ∙ ∙ ∙ ∙ ∙ ∙ ∙ ∙ ∙ ∙ ∙ ∙ ∙ ∙ ∙ ∙ ∙ ∙ ∙ ∙ ∙ ∙ ∙ ∙ ∙ ∙ ∙ ∙ ∙ ∙ ∙ ∙ ∙ ∙ ∙ ∙ ∙ ∙ ∙ ∙ ∙</a:t>
            </a:r>
          </a:p>
          <a:p>
            <a:pPr marL="1143000" indent="-1143000">
              <a:buFontTx/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Queue  ∙ ∙ ∙ ∙ ∙ ∙ ∙ ∙ ∙ ∙ ∙ ∙ ∙ ∙ ∙ ∙ ∙ ∙ ∙ ∙ ∙ ∙ ∙ ∙ ∙ ∙ ∙ ∙ ∙ ∙ ∙ ∙ ∙ ∙ ∙ ∙ ∙ ∙ ∙ ∙ ∙ </a:t>
            </a:r>
          </a:p>
          <a:p>
            <a:pPr marL="1143000" indent="-1143000">
              <a:buFontTx/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Tree ∙ ∙ ∙ ∙ ∙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Hashing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Graph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Set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Map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Advanced ∙ ∙ ∙ ∙ ∙ ∙ ∙ ∙ ∙ ∙ ∙ ∙ ∙ ∙ ∙ ∙ ∙ ∙ ∙ ∙ ∙ ∙ ∙ ∙ ∙ ∙ ∙ ∙ ∙ ∙ ∙ ∙ ∙ ∙ ∙ ∙ ∙</a:t>
            </a:r>
            <a:endParaRPr lang="ko-KR" altLang="en-US" sz="26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1210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Cocktail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65835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칵테일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bubble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variation(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배열을 양방향으로 교대로 탐색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대규모 배열에 효율적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37276"/>
              </p:ext>
            </p:extLst>
          </p:nvPr>
        </p:nvGraphicFramePr>
        <p:xfrm>
          <a:off x="6355597" y="1053814"/>
          <a:ext cx="527050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cocktailSort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bool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start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end = size - 1;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(swapped)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오른쪽 방향으로 배열을 통과하면서 큰 값들을 정렬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start;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end;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if(!swapped)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큰 값이 마지막에 위치하도록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감소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왼쪽 방향으로 배열을 통과하면서 작은 값들을 정렬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end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start;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값이 첫 번째에 위치하도록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증가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C5C0A0C-5BAB-98AB-D27B-ADF50BBEE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30" y="1648221"/>
            <a:ext cx="5596064" cy="304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42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Bitonic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78174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바이토닉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항상 미리 정의된 순서로 요소를 비교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정렬할 요소 개수가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2^n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 경우에만 수행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하드웨어 및 병렬 프로세스 어레이 구현에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증가한 다음 감소하는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538088"/>
              </p:ext>
            </p:extLst>
          </p:nvPr>
        </p:nvGraphicFramePr>
        <p:xfrm>
          <a:off x="6480503" y="1169719"/>
          <a:ext cx="5398593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5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low,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1)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low;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low + k;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k])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// Swap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and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i+k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if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int temp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 = temp;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k,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 + k, k,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1)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정렬하는 함수 호출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증가하는 순서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k,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정렬된 배열을 역순으로 정렬하는 함수 호출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감소하는 순서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 + k, k,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정렬된 두 배열을 합병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A79C267-7C42-80A6-5145-FDB9E93C26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2903" y="2285931"/>
            <a:ext cx="5929806" cy="258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34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700435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트리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Binary Search Tree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기반으로 하는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생성한 다음 생성된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순차 순회를 수행해 정렬된 순서로 요소를 가져옴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Splay tree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사용하는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적응형 정렬이라는 추가 속성이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 입력에 대한 작업 시간이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87768"/>
              </p:ext>
            </p:extLst>
          </p:nvPr>
        </p:nvGraphicFramePr>
        <p:xfrm>
          <a:off x="1438443" y="1795499"/>
          <a:ext cx="408124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2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Node{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Node* left;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Node*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}Node;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Node*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(Node*)malloc(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(Node));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-&gt;key =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-&gt;left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-&gt;right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Node* Insert(Node* root,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if(root == NULL)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if(key &lt; root-&gt;key)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root-&gt;left = Insert(root-&gt;left,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 if(key &gt; root-&gt;key)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root-&gt;right = Insert(root-&gt;right,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root;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03FC29-8210-40F0-83FD-F6FB82C31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41357"/>
              </p:ext>
            </p:extLst>
          </p:nvPr>
        </p:nvGraphicFramePr>
        <p:xfrm>
          <a:off x="6400800" y="1795499"/>
          <a:ext cx="408124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2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83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(Node* root,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if(root != NULL){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(root-&gt;left,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)++] = root-&gt;key;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(root-&gt;right,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TreeSort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0, index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Node* root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 = Insert(root,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&amp;index);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267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2411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(void* base,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num,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size, int (*comparator)(const void*,const void*));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Quick Sort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알고리즘을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Comparator()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두 인수를 사용하여 상대적 순서를 결정하는 논리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(return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값이 양수일 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(1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– 2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&gt;0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오름차순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(2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– 1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)&gt;0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내림차순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16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STL std</a:t>
            </a:r>
            <a:r>
              <a:rPr lang="en-US" altLang="ko-KR"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::sort()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530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#include &lt;algorithm&gt;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6527071" y="2079979"/>
          <a:ext cx="52705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item,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item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원소의 정확한 위치 찾기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(pos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제자리에 있는 경우 건너뛰기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원소를 올바른 위치로 이동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(pos !=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나머지 순환 도는 부분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445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Recursion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216753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함수가 자신을 직접 또는 간접적으로 호출하는 과정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복잡한 문제를 단순화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이해하기 쉬운 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성능 면에서 반복보다 효율성이 떨어짐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디버그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이해가 어려움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오버플로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발생 가능성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Tail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최적화 될 수 있어 더 나은 것으로 간주됨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top to bottom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Head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bottom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top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Tree 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함수가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이상 자신을 호출하는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Nested 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함수 인자에 재귀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Indirect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이상의 함수가 있을 수 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순환 방식으로 서로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971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순열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조합 공식 정리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9C266657-4740-8092-07AD-4F300A85A0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83866"/>
                  </p:ext>
                </p:extLst>
              </p:nvPr>
            </p:nvGraphicFramePr>
            <p:xfrm>
              <a:off x="177800" y="868119"/>
              <a:ext cx="11811000" cy="58615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1100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120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팩토리얼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n! = n(n-1)(n-2)…1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(Permutation):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조합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(Combination):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중복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𝝅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p>
                              </m:sSup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중복 가능한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중복 조합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중복 가능한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  <a:b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</a:b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같은 것이 있는 순열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같은 것이 포함된 원소들을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aaabb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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𝟑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𝟏𝟎</m:t>
                              </m:r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원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!</m:t>
                              </m:r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원 모양 테이블에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원소를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염주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서로 다른 종류의 구슬로 목걸이를 만드는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최단거리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𝒄𝒐𝒍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𝒓𝒐𝒘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𝒄𝒐𝒍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𝒓𝒐𝒘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집합의 분할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S(n,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똑같은 상자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개에 넣는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빈상자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ex) n=6, k=2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일때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𝟓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𝟒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𝟑𝟏</m:t>
                              </m:r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자연수의 분할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P(n,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똑같은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똑같이 생긴 상자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개에 넣는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빈상자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P(n, k) = P(n-k, 1) + P(n-k, 2) + … + P(n-k,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이항 정리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 … +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p>
                              </m:sSup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/>
                                    <m:sub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홀수 조합 또는 짝수 조합의 총합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0 = +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짝수 조합의 총합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–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홀수 조합의 총합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9C266657-4740-8092-07AD-4F300A85A0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83866"/>
                  </p:ext>
                </p:extLst>
              </p:nvPr>
            </p:nvGraphicFramePr>
            <p:xfrm>
              <a:off x="177800" y="868119"/>
              <a:ext cx="11811000" cy="58615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1100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615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5" t="-208" r="-258" b="-1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5749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7589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DFS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트리나 그래프를 순회하는데 사용되는 기술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Backtracking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Traversal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깊은 노드를 먼저 방문 후 형제 노드가 없으면 상위 노드로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역추적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Preorder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Posetorder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460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Data Structure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OS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ETC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782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73276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데이터를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구성하는데 사용되는 저장소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컴퓨터에서 데이터를 효율적으로 액세스하고 업데이트 할 수 있도록 배열하는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F97CAAA-DA73-1238-8437-38A20086FA4D}"/>
              </a:ext>
            </a:extLst>
          </p:cNvPr>
          <p:cNvSpPr txBox="1"/>
          <p:nvPr/>
        </p:nvSpPr>
        <p:spPr>
          <a:xfrm>
            <a:off x="8581039" y="4397074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데이터 구조 분류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46210D-8E4D-068A-B8A2-5DF3852F0D7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9744" y="1058632"/>
            <a:ext cx="5951603" cy="319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41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19976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씩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왼쪽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O(n * 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임시배열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 배열 크기만큼 임시 배열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[O(n), O(n)]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저글링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(Juggling)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(Reversal)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 및 회전된 배열에서 검색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게임 보드 회전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개체 방향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피치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시간  스트레칭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스테레오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패닝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텍스트 선택 및 삭제 작업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취소 및 다시 실행 기능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행렬 회전이나 데이터 방향 변경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감소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(size),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이동하는 횟수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(distance),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(direction)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이용한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direction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만큼 이동할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반대 방향으로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‘distance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만큼 이동한 결과와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+ ‘distance = size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만족함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&gt; (size/2)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역방향으로 회전하는 것이 더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따라서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다음과 같이 코드를 추가하면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감소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 (size/2)){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!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가지이므로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size -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194003"/>
              </p:ext>
            </p:extLst>
          </p:nvPr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533224"/>
              </p:ext>
            </p:extLst>
          </p:nvPr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190444"/>
              </p:ext>
            </p:extLst>
          </p:nvPr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E7E545D6-29A3-1C27-6015-CB4460BC7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767" y="2938508"/>
            <a:ext cx="3798887" cy="12123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97CAAA-DA73-1238-8437-38A20086FA4D}"/>
              </a:ext>
            </a:extLst>
          </p:cNvPr>
          <p:cNvSpPr txBox="1"/>
          <p:nvPr/>
        </p:nvSpPr>
        <p:spPr>
          <a:xfrm>
            <a:off x="8790045" y="4200770"/>
            <a:ext cx="1612330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Juggling</a:t>
            </a:r>
            <a:endParaRPr lang="ko-KR" altLang="en-US" b="1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2785E1A-7C9D-67EE-4715-C0FA8111841F}"/>
              </a:ext>
            </a:extLst>
          </p:cNvPr>
          <p:cNvGrpSpPr/>
          <p:nvPr/>
        </p:nvGrpSpPr>
        <p:grpSpPr>
          <a:xfrm>
            <a:off x="7580313" y="4720745"/>
            <a:ext cx="3798887" cy="1748293"/>
            <a:chOff x="7571591" y="3846599"/>
            <a:chExt cx="3798887" cy="174829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0195FFF-961F-DBA3-BB7D-7D6105DCEE3E}"/>
                </a:ext>
              </a:extLst>
            </p:cNvPr>
            <p:cNvGrpSpPr/>
            <p:nvPr/>
          </p:nvGrpSpPr>
          <p:grpSpPr>
            <a:xfrm>
              <a:off x="7571591" y="3846599"/>
              <a:ext cx="3798887" cy="1389518"/>
              <a:chOff x="4151313" y="3532187"/>
              <a:chExt cx="5276850" cy="1930113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837D3C6A-DC77-B5E5-683E-F9BF1A5741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943"/>
              <a:stretch/>
            </p:blipFill>
            <p:spPr>
              <a:xfrm>
                <a:off x="4151313" y="3532187"/>
                <a:ext cx="5236528" cy="1114425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58B1A2AB-654B-4978-0C7B-85A1951459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1313" y="4185950"/>
                <a:ext cx="5276850" cy="1276350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1170C9-EFDF-01EA-981C-67E71E017FFB}"/>
                </a:ext>
              </a:extLst>
            </p:cNvPr>
            <p:cNvSpPr txBox="1"/>
            <p:nvPr/>
          </p:nvSpPr>
          <p:spPr>
            <a:xfrm>
              <a:off x="8776969" y="5317893"/>
              <a:ext cx="1612330" cy="276999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b="1" dirty="0"/>
                <a:t>Reversal</a:t>
              </a:r>
              <a:endParaRPr lang="ko-KR" altLang="en-US" b="1" dirty="0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B23AD53C-1AEE-B602-6716-EDF271910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8178" y="921658"/>
            <a:ext cx="3561674" cy="13221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37E2644-95DC-45C5-7410-58949F346C66}"/>
              </a:ext>
            </a:extLst>
          </p:cNvPr>
          <p:cNvSpPr txBox="1"/>
          <p:nvPr/>
        </p:nvSpPr>
        <p:spPr>
          <a:xfrm>
            <a:off x="8433814" y="2392952"/>
            <a:ext cx="1970401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Temporary array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969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83929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포인터를 사용하여 연결되는 선형 데이터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필요한 이유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메모리 크기 할당 및 해제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용이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메모리 관리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이중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순환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Stack,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Queue, Tree, Graph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구현하는데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LRU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캐시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관리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프로세스 스케줄링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네트워크 경로 등에서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배열과의 차이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메모리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순회로 데이터 접근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37E2644-95DC-45C5-7410-58949F346C66}"/>
              </a:ext>
            </a:extLst>
          </p:cNvPr>
          <p:cNvSpPr txBox="1"/>
          <p:nvPr/>
        </p:nvSpPr>
        <p:spPr>
          <a:xfrm>
            <a:off x="7931608" y="2525090"/>
            <a:ext cx="1970401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Temporary array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29DDCE-2257-5200-B6A9-6C68D3431AF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FFE"/>
              </a:clrFrom>
              <a:clrTo>
                <a:srgbClr val="FD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00572" y="1023397"/>
            <a:ext cx="5832475" cy="132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31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85153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LIFO(Last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 First Out)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push()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isEmpty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 크기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하노이 타워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 순회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재고 범위 문제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히스토그램 문제 등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레지스터 스택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소량의 데이터만 처리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높이는 항상 제한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스택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많은 양의 데이터 처리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유연함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쉬움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메모리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액세스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backtracking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Compiler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설계에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제한된 용량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재귀 함수 호출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Random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Linked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이용한 구현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 필요에 따라 확장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축소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메모리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Random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Monotonic Stack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지속적 증가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감소 하는 스택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 8, 6, 3, 2,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Stack STL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&lt;stack&gt;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헤더 파일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Type, class Container = deque&lt;Type&gt; &gt; class stack;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CA7455-98B3-2432-8202-24DDE35A3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52075"/>
              </p:ext>
            </p:extLst>
          </p:nvPr>
        </p:nvGraphicFramePr>
        <p:xfrm>
          <a:off x="7855942" y="1137300"/>
          <a:ext cx="379311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311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60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&lt;stack&gt;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stack&lt;int&gt; stack;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(24);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num=0;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(num);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while (!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stack.empty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stack.top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&lt;&lt;"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C4432911-A9A8-C35F-1114-E8346F46F09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56307" y="4937701"/>
            <a:ext cx="4343551" cy="150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2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552661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FIFO(First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 First Out)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enqueue()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dequeue()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front()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rear()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isEmpty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isFull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BFS,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소비자들이 리소스 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(CPU, Disk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스케줄링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프로세스 간 비동기 통신 등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Circular Queue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Priority Queue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Deque(Double Ended Queue)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큐 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대용량 데이터 관리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용이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큐 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정적 크기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Deque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회문 검사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 순회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 스케줄러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다단계 실행 취소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다시 실행 등에 사용</a:t>
                      </a:r>
                      <a:endParaRPr lang="en-US" altLang="ko-KR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CA7455-98B3-2432-8202-24DDE35A3871}"/>
              </a:ext>
            </a:extLst>
          </p:cNvPr>
          <p:cNvGraphicFramePr>
            <a:graphicFrameLocks noGrp="1"/>
          </p:cNvGraphicFramePr>
          <p:nvPr/>
        </p:nvGraphicFramePr>
        <p:xfrm>
          <a:off x="7855942" y="1137300"/>
          <a:ext cx="379311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311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60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&lt;stack&gt;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stack&lt;int&gt; stack;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(24);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num=0;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(num);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while (!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stack.empty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stack.top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&lt;&lt;"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C4432911-A9A8-C35F-1114-E8346F46F09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56307" y="4937701"/>
            <a:ext cx="4343551" cy="150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9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8DCEC1-BCC6-4B21-E16F-5DC955F1B7CF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727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1901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Heap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우선 순위 키에 자주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우선 순위 키 중심으로 정렬된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활용할 때 유용한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완전 이진 트리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(Complete Binary Tree)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기본으로 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배열로 표현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1)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노드의 값은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자식노드의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값보다 크거나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(max heap),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(min heap)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이진 탐색 트리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(Binary Search Tree)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차이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오름차순 값이 왼쪽 자식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 노드 순으로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넣어짐ㅇ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최소값 또는 최대값이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 node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가도록 연산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Heap Build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갖는 부모 노드에서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상향식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왼쪽 요소부터 순차적으로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진행하면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증가함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size/2 -1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하는 이유는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줄이기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위함임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size/2 -1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시작하고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갖는 부모 노드에서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진행하기 때문임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3214E37-A6F1-EEF2-DE27-351670033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205700"/>
              </p:ext>
            </p:extLst>
          </p:nvPr>
        </p:nvGraphicFramePr>
        <p:xfrm>
          <a:off x="726498" y="1714804"/>
          <a:ext cx="2990536" cy="113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368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1112646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110552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부모 노드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 – 1) /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Index /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자식 노드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왼쪽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자식 노드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오른쪽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 * 2) + 2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 + 1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2444CF09-0268-9B57-9A0A-0681FE8507C8}"/>
              </a:ext>
            </a:extLst>
          </p:cNvPr>
          <p:cNvGrpSpPr/>
          <p:nvPr/>
        </p:nvGrpSpPr>
        <p:grpSpPr>
          <a:xfrm>
            <a:off x="1143000" y="4353179"/>
            <a:ext cx="3396344" cy="2236736"/>
            <a:chOff x="7263775" y="1260846"/>
            <a:chExt cx="4296743" cy="282971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578ADBC-3F04-DF9B-5FB5-CC2A0252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74169" y="1260846"/>
              <a:ext cx="3786349" cy="2829713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CB42FF5-5B4B-BDC2-B304-2414C280D4C7}"/>
                </a:ext>
              </a:extLst>
            </p:cNvPr>
            <p:cNvCxnSpPr>
              <a:cxnSpLocks/>
            </p:cNvCxnSpPr>
            <p:nvPr/>
          </p:nvCxnSpPr>
          <p:spPr>
            <a:xfrm>
              <a:off x="8852269" y="3171449"/>
              <a:ext cx="38501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09D34B-E0E8-90C7-BC3D-139F21F4F00F}"/>
                </a:ext>
              </a:extLst>
            </p:cNvPr>
            <p:cNvSpPr txBox="1"/>
            <p:nvPr/>
          </p:nvSpPr>
          <p:spPr>
            <a:xfrm>
              <a:off x="7263775" y="2950317"/>
              <a:ext cx="1588494" cy="35043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</a:rPr>
                <a:t>Build Heap</a:t>
              </a:r>
              <a:endParaRPr lang="ko-KR" altLang="en-US" b="1" dirty="0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783014"/>
              </p:ext>
            </p:extLst>
          </p:nvPr>
        </p:nvGraphicFramePr>
        <p:xfrm>
          <a:off x="8310534" y="1701671"/>
          <a:ext cx="34053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3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56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left = 2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right = 2*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if(left &lt; size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[left]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max = left;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if(right &lt; size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[right]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max =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if(max !=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max);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=size/2-1;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8564</TotalTime>
  <Words>6837</Words>
  <Application>Microsoft Office PowerPoint</Application>
  <PresentationFormat>와이드스크린</PresentationFormat>
  <Paragraphs>791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360</cp:revision>
  <dcterms:created xsi:type="dcterms:W3CDTF">2023-11-29T11:04:36Z</dcterms:created>
  <dcterms:modified xsi:type="dcterms:W3CDTF">2024-01-24T17:42:16Z</dcterms:modified>
</cp:coreProperties>
</file>