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93" r:id="rId3"/>
    <p:sldId id="299" r:id="rId4"/>
    <p:sldId id="300" r:id="rId5"/>
    <p:sldId id="301" r:id="rId6"/>
    <p:sldId id="302" r:id="rId7"/>
    <p:sldId id="266" r:id="rId8"/>
    <p:sldId id="277" r:id="rId9"/>
    <p:sldId id="261" r:id="rId10"/>
    <p:sldId id="259" r:id="rId11"/>
    <p:sldId id="256" r:id="rId12"/>
    <p:sldId id="296" r:id="rId13"/>
    <p:sldId id="274" r:id="rId14"/>
    <p:sldId id="290" r:id="rId15"/>
    <p:sldId id="289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63" r:id="rId25"/>
    <p:sldId id="264" r:id="rId26"/>
    <p:sldId id="267" r:id="rId27"/>
    <p:sldId id="268" r:id="rId28"/>
    <p:sldId id="269" r:id="rId29"/>
    <p:sldId id="270" r:id="rId30"/>
    <p:sldId id="271" r:id="rId31"/>
    <p:sldId id="275" r:id="rId32"/>
    <p:sldId id="272" r:id="rId33"/>
    <p:sldId id="276" r:id="rId34"/>
    <p:sldId id="258" r:id="rId35"/>
    <p:sldId id="257" r:id="rId36"/>
    <p:sldId id="295" r:id="rId37"/>
    <p:sldId id="297" r:id="rId38"/>
    <p:sldId id="291" r:id="rId39"/>
    <p:sldId id="292" r:id="rId40"/>
    <p:sldId id="294" r:id="rId41"/>
    <p:sldId id="298" r:id="rId42"/>
    <p:sldId id="278" r:id="rId43"/>
    <p:sldId id="279" r:id="rId44"/>
    <p:sldId id="273" r:id="rId45"/>
    <p:sldId id="262" r:id="rId46"/>
    <p:sldId id="265" r:id="rId4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 varScale="1">
        <p:scale>
          <a:sx n="66" d="100"/>
          <a:sy n="66" d="100"/>
        </p:scale>
        <p:origin x="70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DAC7682-D15A-B7D9-A461-B3484A607EAE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9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8394AC-380F-3DD5-09EC-50A259E3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5348-FF0B-472B-B42C-CD62F26E0287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A63C56-3B68-2174-0838-2DFD5B78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6ACEA0-12D0-D757-2418-20B44960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F50C62-FB70-032A-9213-C0DF2383A2E0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23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8DDB73-3BC8-B5E8-E6B8-0766246C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5EC38-2D3F-E611-7A79-21E1EFA84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0C5EE-3C41-5B04-0118-800A23ED5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85348-FF0B-472B-B42C-CD62F26E0287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824BD-786C-78C4-8791-95EA21D3A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5D307-EC51-2CDC-FF7F-FC497B2FA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47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ohgyun.com/410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7673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Constant vs Literal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Glossary of Terms – C1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581807"/>
              </p:ext>
            </p:extLst>
          </p:nvPr>
        </p:nvGraphicFramePr>
        <p:xfrm>
          <a:off x="514416" y="1454947"/>
          <a:ext cx="5251384" cy="2824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13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82495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%4d , 123 --&gt; _123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%4d, 12345 --&gt; 12345 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그대로 표시된다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%-4d , 123 --&gt; 123_ (m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음수이면 좌측 정렬된다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12E9263-E8B9-C615-128E-583C98C57657}"/>
              </a:ext>
            </a:extLst>
          </p:cNvPr>
          <p:cNvSpPr txBox="1"/>
          <p:nvPr/>
        </p:nvSpPr>
        <p:spPr>
          <a:xfrm>
            <a:off x="6292850" y="808289"/>
            <a:ext cx="7673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Conversion Specification 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556A6E2-4CAA-AC5C-6B00-3524450C8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166916"/>
              </p:ext>
            </p:extLst>
          </p:nvPr>
        </p:nvGraphicFramePr>
        <p:xfrm>
          <a:off x="6413500" y="1454947"/>
          <a:ext cx="5251384" cy="2824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13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82495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%4d , 123 --&gt; _123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%4d, 12345 --&gt; 12345 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그대로 표시된다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%-4d , 123 --&gt; 123_ (m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음수이면 좌측 정렬된다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9C76ED7-8197-9151-5B1F-AACD8D7892B0}"/>
              </a:ext>
            </a:extLst>
          </p:cNvPr>
          <p:cNvSpPr txBox="1"/>
          <p:nvPr/>
        </p:nvSpPr>
        <p:spPr>
          <a:xfrm>
            <a:off x="123824" y="4396907"/>
            <a:ext cx="7673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</a:t>
            </a: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lvalue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</a:t>
            </a: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rvalue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306286-8B4D-0B4B-AA28-DAF8B8ABE809}"/>
              </a:ext>
            </a:extLst>
          </p:cNvPr>
          <p:cNvSpPr txBox="1"/>
          <p:nvPr/>
        </p:nvSpPr>
        <p:spPr>
          <a:xfrm>
            <a:off x="0" y="6396335"/>
            <a:ext cx="70675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Aliasing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은 </a:t>
            </a:r>
            <a:r>
              <a:rPr lang="ko-KR" altLang="en-US" b="0" i="0" u="sng" dirty="0">
                <a:solidFill>
                  <a:srgbClr val="333333"/>
                </a:solidFill>
                <a:effectLst/>
                <a:latin typeface="-apple-system"/>
              </a:rPr>
              <a:t>같은 메모리 영역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에 대한 </a:t>
            </a:r>
            <a:r>
              <a:rPr lang="ko-KR" altLang="en-US" b="0" i="0" u="sng" dirty="0">
                <a:solidFill>
                  <a:srgbClr val="333333"/>
                </a:solidFill>
                <a:effectLst/>
                <a:latin typeface="-apple-system"/>
              </a:rPr>
              <a:t>두가지 서로 구별되는 참조하는 방법이나 이름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을 약하게 갖는 것을 말한다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프로그래밍에서 이것은 위험한 특징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08E8F8-C991-4520-F680-7B38AF5936CC}"/>
              </a:ext>
            </a:extLst>
          </p:cNvPr>
          <p:cNvSpPr txBox="1"/>
          <p:nvPr/>
        </p:nvSpPr>
        <p:spPr>
          <a:xfrm>
            <a:off x="3813175" y="4627739"/>
            <a:ext cx="7067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Noto Sans" panose="020B0502040204020203" pitchFamily="34" charset="0"/>
                <a:hlinkClick r:id="rId2"/>
              </a:rPr>
              <a:t>Parameter vs. Argument</a:t>
            </a:r>
            <a:endParaRPr lang="en-US" altLang="ko-KR" b="1" i="0" dirty="0">
              <a:solidFill>
                <a:srgbClr val="000000"/>
              </a:solidFill>
              <a:effectLst/>
              <a:latin typeface="Noto Sans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CB75CF-BE17-E2C7-B5DD-31A12ED5563D}"/>
              </a:ext>
            </a:extLst>
          </p:cNvPr>
          <p:cNvSpPr txBox="1"/>
          <p:nvPr/>
        </p:nvSpPr>
        <p:spPr>
          <a:xfrm>
            <a:off x="5895975" y="4972519"/>
            <a:ext cx="7067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https://ohgyun.com/410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FD0AE9-5268-2AB9-3ACB-2EE0F0DDEC2A}"/>
              </a:ext>
            </a:extLst>
          </p:cNvPr>
          <p:cNvSpPr txBox="1"/>
          <p:nvPr/>
        </p:nvSpPr>
        <p:spPr>
          <a:xfrm>
            <a:off x="123824" y="4831816"/>
            <a:ext cx="7067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https://velog.io/@mysprtlty/lvalue</a:t>
            </a:r>
          </a:p>
        </p:txBody>
      </p:sp>
    </p:spTree>
    <p:extLst>
      <p:ext uri="{BB962C8B-B14F-4D97-AF65-F5344CB8AC3E}">
        <p14:creationId xmlns:p14="http://schemas.microsoft.com/office/powerpoint/2010/main" val="3733959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52F0AB-F59C-EC39-AEC2-6695A5CBA2E9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FC52E4-937B-B62E-2217-27C90AB7E4E0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Constant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BB4C386-222B-2B7F-9243-80743AA9DA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473109"/>
              </p:ext>
            </p:extLst>
          </p:nvPr>
        </p:nvGraphicFramePr>
        <p:xfrm>
          <a:off x="530224" y="1306718"/>
          <a:ext cx="10163176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31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9233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1. 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리터럴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상수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1, 2, 3,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c와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같은 읽은 그대로의 의미가 있는 상수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① 정수형 상수 : 소수점이 포함되지 않은 상수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10진수 상수 : 10, 20, 30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16진수 상수 : 0x10, 0x20, 0x30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8진수 상수 : 010, 020, 030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 서식 문자 : %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%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%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② 실수형 상수 : 소수점이 포함된 상수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 서식 문자 : %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%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lf</a:t>
                      </a:r>
                      <a:endParaRPr lang="ko-KR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③ 문자 상수 : 작은 따옴표(' ')로 묶인 문자 하나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&amp;, *, +, - 와 같은 영문자, 숫자, 특수 기호 문자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 서식 문자 : %c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④ 문자열 상수 : 큰 따옴표(" ")로 묶은 하나 이상의 문자로 구성된 문자열. 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문자열 상수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마지막에 문자열의 끝을 알리는 종료 문자 \0을 자동으로 추가(NULL 문자)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 서식 문자 : %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2. 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심볼릭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상수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상수를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기호화하여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의미있는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이름으로 지어서 쓰는 상수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① 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키워드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7127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ECE240D-2CD6-7624-176D-659694468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353241"/>
              </p:ext>
            </p:extLst>
          </p:nvPr>
        </p:nvGraphicFramePr>
        <p:xfrm>
          <a:off x="339724" y="1418050"/>
          <a:ext cx="8251526" cy="2889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15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88920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엔디언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(Endianness) = 1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차원 공간에 여러 개의 연속된 대상을 배열하는 방법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720E8FB9-5ED9-4A86-8610-82E7BBBD1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087" y="1916479"/>
            <a:ext cx="2571750" cy="23622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6E22DDD-EEE7-B2C5-AB04-727F255F2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487" y="1916479"/>
            <a:ext cx="2676525" cy="23907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4D1C29-3409-2940-FF97-319E4A4108E6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Endianness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132751-DB40-B053-E414-CB044A54BEB9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Endian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3B07767-FC38-43F6-181F-14C6E8227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17494"/>
              </p:ext>
            </p:extLst>
          </p:nvPr>
        </p:nvGraphicFramePr>
        <p:xfrm>
          <a:off x="5594050" y="4586443"/>
          <a:ext cx="196245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245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7394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X86 architecture</a:t>
                      </a:r>
                    </a:p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Intel format</a:t>
                      </a:r>
                    </a:p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Desktop PC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5726D815-81B3-C972-F2CB-B186E3A96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152226"/>
              </p:ext>
            </p:extLst>
          </p:nvPr>
        </p:nvGraphicFramePr>
        <p:xfrm>
          <a:off x="123824" y="5863005"/>
          <a:ext cx="3749676" cy="625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96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2511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장점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디버그 편함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사람의 읽고 쓰는 방법과 동일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911F8BF0-5F8E-4203-7FFA-23B7CF6B6E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459547"/>
              </p:ext>
            </p:extLst>
          </p:nvPr>
        </p:nvGraphicFramePr>
        <p:xfrm>
          <a:off x="933150" y="4586443"/>
          <a:ext cx="252125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25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7394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Arm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processor</a:t>
                      </a:r>
                    </a:p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PowerPC architecture</a:t>
                      </a:r>
                    </a:p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Network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77C5518C-884A-6029-1376-7C3BCC1AD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309313"/>
              </p:ext>
            </p:extLst>
          </p:nvPr>
        </p:nvGraphicFramePr>
        <p:xfrm>
          <a:off x="5014612" y="5863005"/>
          <a:ext cx="6961488" cy="625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148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2511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장점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하위 바이트들만 사용할 때 별도의 계산이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필요없음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첫번째 값만 받아오면 되고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계산을 하위 바이트부터 하기 때문에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0CE6BF0-193F-666C-2548-48982190B5FC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2193775" y="4132841"/>
            <a:ext cx="0" cy="4536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551E983-D318-AB36-3D51-0F04875130F5}"/>
              </a:ext>
            </a:extLst>
          </p:cNvPr>
          <p:cNvCxnSpPr>
            <a:cxnSpLocks/>
          </p:cNvCxnSpPr>
          <p:nvPr/>
        </p:nvCxnSpPr>
        <p:spPr>
          <a:xfrm>
            <a:off x="2193775" y="5409403"/>
            <a:ext cx="0" cy="4536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D11EA57-DE8C-4C74-1976-A0169B4EDB44}"/>
              </a:ext>
            </a:extLst>
          </p:cNvPr>
          <p:cNvCxnSpPr>
            <a:cxnSpLocks/>
          </p:cNvCxnSpPr>
          <p:nvPr/>
        </p:nvCxnSpPr>
        <p:spPr>
          <a:xfrm>
            <a:off x="6575275" y="5409403"/>
            <a:ext cx="0" cy="453602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EDDD175-7EFA-7755-41B7-EC0847DBA7E5}"/>
              </a:ext>
            </a:extLst>
          </p:cNvPr>
          <p:cNvCxnSpPr>
            <a:cxnSpLocks/>
          </p:cNvCxnSpPr>
          <p:nvPr/>
        </p:nvCxnSpPr>
        <p:spPr>
          <a:xfrm>
            <a:off x="6555641" y="4132841"/>
            <a:ext cx="0" cy="453602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289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4D1C29-3409-2940-FF97-319E4A4108E6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 Priority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9A0CC2-C728-137E-6AA5-9F4E8E17D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394" y="834011"/>
            <a:ext cx="8065212" cy="597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43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381337"/>
              </p:ext>
            </p:extLst>
          </p:nvPr>
        </p:nvGraphicFramePr>
        <p:xfrm>
          <a:off x="506771" y="1164504"/>
          <a:ext cx="8853931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39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79553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number;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char name[NAME_LEN+1];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on_hand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  part1 = {528, "Disk drive", 10},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part2 = {914, "Printer cable", 5};</a:t>
                      </a: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Designator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마침표와 멤버 이름이 결합된 것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배열의 원소를 지정하는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designator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형태가 다름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장점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읽기 용이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변경 용이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 선언시와 순서 무관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모든 값 앞에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designator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오지 않아도 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Designated Initializers(C99)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{528, "Disk drive", 10}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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{.number = 528, .name = "Disk drive", .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on_hand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10}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 변수 사용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구조체이름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멤버이름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("Part number: %d\n", part1.number);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("Part name: %s\n", part1.name);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("Quantity on hand: %d\n", part1.on_hand);</a:t>
                      </a:r>
                    </a:p>
                    <a:p>
                      <a:pPr marL="0" algn="l" defTabSz="914400" rtl="0" eaLnBrk="1" latinLnBrk="1" hangingPunct="1"/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구조체의 멤버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lvalue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(Assignment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왼쪽에 올 수 있고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increment, decrement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operato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사용할 수 있음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멤버의 이름 앞에 오는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구둣점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(.)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postfix ++, --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연산자와 우선순위가 같음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연산자는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compatible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 구조체들 사이에서만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동시에 두 구조체는 호환 가능하고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"structure tag"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이용해 선언되었거나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같은 타입 이름을 가진 구조체들도 호환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{ int a[10]; } a1, a2;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a1 = a2;    // legal,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seince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a1 and a2 are structures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Struct (1)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8483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612112"/>
              </p:ext>
            </p:extLst>
          </p:nvPr>
        </p:nvGraphicFramePr>
        <p:xfrm>
          <a:off x="250257" y="1196855"/>
          <a:ext cx="5435974" cy="5049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597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04994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Naming structure types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"structure tag"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선언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  typedef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타입의 이름을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Declaring a Structure Tag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structure tag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특정한 종류의 구조체를 식별하기 위한 이름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part { // part = structure tag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number;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name[NAME_LEN+1];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on_hand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Defining a Structure Type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Typedef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써서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genuine type name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linked list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안에서 쓰이기 위해서는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structure tag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방식으로 선언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typedef struct {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number;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name[NAME_LEN+1];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on_hand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 Part;</a:t>
                      </a: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Compound Literals(C99)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함수에 전달될 구조체를 만들기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print_part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((struct part) {528, "Disk drive", 10});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변수로 할당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part1 = (struct part) {528, "Disk drive", 10};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Struct (2)</a:t>
            </a:r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6FEF181-05D6-2A1A-FF5F-63D902BEF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260016"/>
              </p:ext>
            </p:extLst>
          </p:nvPr>
        </p:nvGraphicFramePr>
        <p:xfrm>
          <a:off x="5824647" y="1196855"/>
          <a:ext cx="6197307" cy="5049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730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04994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Arrays of Structures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part inventory[100];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print_part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(inventory[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inventory[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].number = 883;  //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번째 부품의 번호를 수정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inventory[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].name = '\0'; //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번째 부품의 이름을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empty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수정</a:t>
                      </a:r>
                    </a:p>
                    <a:p>
                      <a:pPr marL="0" algn="l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Initializing an Array of Structures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dialing_code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*country;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code;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dialing_code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country_codes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{{"Argentina",    54},     {"Bangladesh",      880},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{"Brazil",       55},     {"Egypt",            20}};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(C99)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한 아이템에 대해 두개 이상의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designator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Part inventory[100] = { [0].number = 528,[0].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on_hand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=10, [0].name[0] = 'b'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5196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446724"/>
              </p:ext>
            </p:extLst>
          </p:nvPr>
        </p:nvGraphicFramePr>
        <p:xfrm>
          <a:off x="123824" y="954507"/>
          <a:ext cx="6309687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968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391653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struct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유사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가장 큰 자료형 크기가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union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struct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가장 큰 자료형 크기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*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 개수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(struct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대체 설계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 protocol, CPU register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 Device driver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 Product revision/version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 Linux kernel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 Multiplexing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통신 프로토콜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개만 사용하기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union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      struct 2g v2;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      struct 3g v3;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      struct 4g v5;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      struct 5g v5;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}</a:t>
                      </a:r>
                    </a:p>
                    <a:p>
                      <a:pPr marL="0" algn="l" defTabSz="914400" rtl="0" eaLnBrk="1" fontAlgn="t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Adding a "Tag Field" to a Union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Union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어떤 멤버가 마지막으로 바뀌었고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유의마한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값을 지니고 있는지 구별할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 안에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“Tag field”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“Discriminant"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함께 공용체를 집어넣는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INT_KIND 0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DOUBLE_KIND 1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typedef struct {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kind;    /* tag field */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union {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double d;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u;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 Number;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Union / Enum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2062C95-73F4-A37D-7EA4-D4408A0297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961482"/>
              </p:ext>
            </p:extLst>
          </p:nvPr>
        </p:nvGraphicFramePr>
        <p:xfrm>
          <a:off x="6702065" y="954507"/>
          <a:ext cx="5185135" cy="5391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513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391653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이름있는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상수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레지스터 이름에 대한 번호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상태 등 변수 정의할 때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가독성 좋음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{CLUBS, DIAMONDS, HEARTS, SPADES} s1, s2;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tag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suit {CLUBS, DIAMONDS, HEARTS, SPADES};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suit s1, s2;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typedef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typedef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{CLUBS, DIAMONDS, HEARTS, SPADES} Suit;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Suit s1, s2;</a:t>
                      </a:r>
                    </a:p>
                    <a:p>
                      <a:pPr marL="0" algn="l" defTabSz="914400" rtl="0" eaLnBrk="1" fontAlgn="t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6C0DD1B9-E250-6FD5-276A-106EAC910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8407" y="3321417"/>
            <a:ext cx="2667000" cy="15049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F41287A-EA3C-D6C5-CA3F-8086C6CD5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961" y="3321417"/>
            <a:ext cx="21145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456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Preprocessor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5699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609606"/>
              </p:ext>
            </p:extLst>
          </p:nvPr>
        </p:nvGraphicFramePr>
        <p:xfrm>
          <a:off x="241700" y="1392650"/>
          <a:ext cx="6861744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174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#define directive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주석을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single space character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대체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Macro definition, File inclusion, Conditional compilation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구분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Macro definition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directive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매크로를 정의한다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#undef directive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정의된 매크로를 제거한다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 identifier replacement-list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Simple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macro,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Parameterized Macros(function-like macro)</a:t>
                      </a:r>
                      <a:b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inclusion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directive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특정한 파일의 내용을 프로그램에 포함시킨다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Conditional compilation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#if, #ifdef, #ifndef, #elif, #else, #endif directive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PP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테스트하는 조건문의 결과에 따라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block of text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프로그램에 포함시키거나 또는 포함시키지 않는다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공백이나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horizontal tab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얼마든지 올 수 있다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directive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프로그램 어디에나 올 수 있다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 </a:t>
                      </a:r>
                    </a:p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11E0A993-7EEC-4EDB-FB61-05ABF6252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4847" y="1771750"/>
            <a:ext cx="2598053" cy="277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467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296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 – Macro Definitions (1)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A5656E0-A8B7-B12A-7648-B6557F3014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431050"/>
              </p:ext>
            </p:extLst>
          </p:nvPr>
        </p:nvGraphicFramePr>
        <p:xfrm>
          <a:off x="85724" y="874712"/>
          <a:ext cx="5324476" cy="3619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44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1954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Macro definition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#define identifier replacement-list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#define directive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매크로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#undef directive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정의된 매크로 제거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새롭게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Properties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macro name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제거될 때까지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replacement list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계속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rescan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scope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정의된 시점부터 파일의 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Replacement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operator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있으면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항상 괄호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Macro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있다면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항상 괄호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Ex)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#define TWO_PI 2*3.14159      // replacement list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괄호가 없음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cnv_factor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360/TWO_PI;      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cnv_factor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360/2*3.14159;   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실제 결과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cnv_factor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360/(2*3.14159);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원하는 결과</a:t>
                      </a:r>
                    </a:p>
                    <a:p>
                      <a:pPr marL="0" algn="l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#define scale(x) (x*10)       // 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괄호가 없음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j = SCALE(i+1);             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j = (i+1*10);                 //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실제 결과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j = (i+1)*10;                 //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원하는 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806B297-3945-D780-29F0-E110FED29D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692830"/>
              </p:ext>
            </p:extLst>
          </p:nvPr>
        </p:nvGraphicFramePr>
        <p:xfrm>
          <a:off x="5524866" y="874712"/>
          <a:ext cx="6425834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583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69118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Simple</a:t>
                      </a:r>
                      <a:r>
                        <a:rPr lang="ko-KR" altLang="en-US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macro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Ex) #define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TRUE 1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Parameterized Macros(= Function-like macro)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 호출이 없어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부하가 덜함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Context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인자 복사 등 부하가 없음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Macro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Inline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Macro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특정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없음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(Generic)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Compiled code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길이 증가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Argument type check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macro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가리킬 수 없음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함수는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연산을 더 하거나 원치 않는 결과 발생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# operator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Argument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 literal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변환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Ex)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#define PRINT_INT(n)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(#n " = %d\n", n)</a:t>
                      </a: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PRINT_INT(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/j);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/j" " = %d\n",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/j);  // Using # operator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/j = %d\n",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/j);     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위의 구문과 결과 동일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## operator(= token pasting)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두개의 토큰을 붙여서 하나의 토큰으로 만듦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피연산자 중 하나가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macro 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해당하는 부분 먼저 바뀜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Ex)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MK_ID(n)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##n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MK_ID(1), MK_ID(2), MK_ID(3);  //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먼저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대체된 후에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결합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i1, i2, i3;  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위의 구문과 동일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Ex)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#define GENERIC_MAX(type)        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type type##_max(type x, type y)   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                                              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    return x &gt; y ? x : y;                 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3519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296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 – Macro Definitions (2)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C0F1FC7-4824-67BD-4DB5-6F91B32A9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348141"/>
              </p:ext>
            </p:extLst>
          </p:nvPr>
        </p:nvGraphicFramePr>
        <p:xfrm>
          <a:off x="306704" y="1072100"/>
          <a:ext cx="6147882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788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Creating Longer Macros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콤마 연산자를 사용해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replacement list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expression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연속으로 넣어 매크로 생성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Ex) #define ECHO(s) (gets(s), puts(s))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Ex) 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#define ECHO(s)    \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   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 {           \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   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gets(s);   \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puts(s);   \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while(0)     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ECHO(str);    /* becomes do { gets(str); puts(str); } while (0);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 정의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while(0)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뒤에 세미콜론이 붙지 않음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BBCD675-C8B2-C1BE-7D93-3C2DCE2CB1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370871"/>
              </p:ext>
            </p:extLst>
          </p:nvPr>
        </p:nvGraphicFramePr>
        <p:xfrm>
          <a:off x="306704" y="3510824"/>
          <a:ext cx="7479611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961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85553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Predefined Macros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미리 정의된 매크로로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컴파일에 대한 정보 또는 컴파일러에 대한 정보 제공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CHECK_ZERO(divisor)  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divisior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0)       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(＂***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Atempt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to divide by zero on line %d ＂  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        ＂of file %s ***\n＂, __LINE__, __FILE__) // CHECK_ZERO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매크로를 나눗셈 전에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넣어줌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CHECK_ZERO(j);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k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j;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결과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*** Attempt to divide by zero on line 9 of file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foo.c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***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AAD9841E-2C65-BEF3-AD13-9384BD3EC6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80966"/>
              </p:ext>
            </p:extLst>
          </p:nvPr>
        </p:nvGraphicFramePr>
        <p:xfrm>
          <a:off x="663065" y="3985915"/>
          <a:ext cx="6013450" cy="914400"/>
        </p:xfrm>
        <a:graphic>
          <a:graphicData uri="http://schemas.openxmlformats.org/drawingml/2006/table">
            <a:tbl>
              <a:tblPr/>
              <a:tblGrid>
                <a:gridCol w="838385">
                  <a:extLst>
                    <a:ext uri="{9D8B030D-6E8A-4147-A177-3AD203B41FA5}">
                      <a16:colId xmlns:a16="http://schemas.microsoft.com/office/drawing/2014/main" val="3652484604"/>
                    </a:ext>
                  </a:extLst>
                </a:gridCol>
                <a:gridCol w="5175065">
                  <a:extLst>
                    <a:ext uri="{9D8B030D-6E8A-4147-A177-3AD203B41FA5}">
                      <a16:colId xmlns:a16="http://schemas.microsoft.com/office/drawing/2014/main" val="2386793111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__LINE__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Line number of file being compiled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99425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__FILE__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 of file being compiled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28910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__DATE__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 of compilation (in the form "Mmm dd yyyy")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47881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__TIME__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Time of compilation (in the form "hh:mm:ss")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6884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__STDC__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if the compiler conforms to the C standard(C89 or C99)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500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5331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296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 – Macro Definitions (3)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D3233B4-048B-34DA-0242-E0121832DD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071766"/>
              </p:ext>
            </p:extLst>
          </p:nvPr>
        </p:nvGraphicFramePr>
        <p:xfrm>
          <a:off x="296543" y="1005840"/>
          <a:ext cx="7220787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078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Empty Macro Arguments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C99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에선 매크로의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Argument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비어도 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콤마의 개수는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Argument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넣어 호출할 때와 같게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Argument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빈칸으로 두면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대응하는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에는 아무것도 들어가지 않음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ADD(x, y)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x+y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ADD(,k);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(+k); //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위의 구문과 동일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빈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argument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앞에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연산자가 오면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＂＂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비어있는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문자열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MK_STR(x) #x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char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empty_string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MK_STR();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char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empty_string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""; //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위의 구문과 동일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##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연산자의 피연산자 중 하나가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비어있는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보이지 않는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placemarker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토큰이 그 자리를 대체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 결과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비어있지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않은 다른 피연산자가 그대로 나옴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두 개의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placemarker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끼리 연산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결과는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placemarker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JOIN(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x,y,z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 x##y##z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JOIN(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a,b,c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JOIN(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a,b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,), JOIN(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a,,c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JOIN(,,c);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ab, ac, c;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8058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Memory</a:t>
            </a:r>
            <a:r>
              <a:rPr lang="ko-KR" altLang="en-US" dirty="0"/>
              <a:t> </a:t>
            </a:r>
            <a:r>
              <a:rPr lang="en-US" altLang="ko-KR" dirty="0"/>
              <a:t>Structure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556A6E2-4CAA-AC5C-6B00-3524450C8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758326"/>
              </p:ext>
            </p:extLst>
          </p:nvPr>
        </p:nvGraphicFramePr>
        <p:xfrm>
          <a:off x="7853549" y="1396944"/>
          <a:ext cx="4215198" cy="3383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519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33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영역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실행할 프로그램의 코드 저장 영역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CPU는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코드 영역에 저장된 명령어를 하나씩 가져가 처리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영역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전역 변수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정적(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변수 저장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프로그램 시작과 함께 할당, 프로그램 종료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소멸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스택(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영역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지역 변수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매개변수 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영역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 호출과 함께 할당, 함수 호출 완료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소멸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스택 프레임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스택 영역에 저장되는 함수의 호출 정보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메모리의 높은 주소에서 낮은 주소의 방향으로 할당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힙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영역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사용자에 의해 메모리 공간이 동적으로 할당되고 해제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메모리의 낮은 주소에서 높은 주소의 방향으로 할당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343448F7-C2C3-7802-6BD0-E9F7B82A416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241587"/>
            <a:ext cx="2904371" cy="473106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B26E34C-6BE6-7F3E-DA2C-8CB6D2EEA2E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66132" y="1593535"/>
            <a:ext cx="5403928" cy="402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03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296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 – Macro Definitions (4)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8AC21FC-19B3-F993-99EB-FCF93693A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386531"/>
              </p:ext>
            </p:extLst>
          </p:nvPr>
        </p:nvGraphicFramePr>
        <p:xfrm>
          <a:off x="250690" y="929640"/>
          <a:ext cx="7853782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78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Macros with a Variable Number of Arguments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C89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매크로의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argument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갯수는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고정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C99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argument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갯수가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무한대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매크로가 가변 인자를 가져야 하는 주된 이유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처럼 가변 인자를 받는 함수에 인자를 전달하기 위해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TEST(condition, ...) ((condition)?    \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("Passed test: %s\n", #condition):  \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(__VA_ARGS__))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Test(voltage &lt;=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max_voltage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"Voltage %d exceeds %d\n", voltage,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max_voltage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algn="l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... Token (ellipsis)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매크로의 다른 매개변수 뒤 맨 마지막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à"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__VA_ARGS__ </a:t>
                      </a:r>
                    </a:p>
                    <a:p>
                      <a:pPr marL="0" indent="0" algn="l" defTabSz="914400" rtl="0" eaLnBrk="1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가변 인자를 갖는 매크로에서만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replacement list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들어가는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identifier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ellipsis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대응하는 모든 인자들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indent="0" algn="l" defTabSz="914400" rtl="0" eaLnBrk="1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(ellipsis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대응하는 최소 하나의 인자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(empty argument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존재해야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BB4BD10-4ABF-EDB6-0B58-3045C48B1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283703"/>
              </p:ext>
            </p:extLst>
          </p:nvPr>
        </p:nvGraphicFramePr>
        <p:xfrm>
          <a:off x="250690" y="3945255"/>
          <a:ext cx="7853782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78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866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__</a:t>
                      </a:r>
                      <a:r>
                        <a:rPr lang="en-US" altLang="ko-KR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__ Identifier(C99)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__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 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와는 관계가 없지만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기능과 비슷하게 디버깅에 유용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모든 함수는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 identifier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접근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 실행되고 있는 함수의 이름이 들어있는 문자열 변수와 같음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FUNCTION_CALLED()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("%s called\n", __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FUNCTION_RETURNS()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("%s returns\n", __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f(void)    {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FUNCTION_CALLED();   /* displays "f called" */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FUNCTION_RETURNS();  /* displays "f returns" */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__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다른 용도로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내에서 함수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호출하면서 인자로 전달되면 함수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이름을 전달해줌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9673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296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 – Conditional Compilation (1)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8AC21FC-19B3-F993-99EB-FCF93693A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255763"/>
              </p:ext>
            </p:extLst>
          </p:nvPr>
        </p:nvGraphicFramePr>
        <p:xfrm>
          <a:off x="390391" y="1015779"/>
          <a:ext cx="4783322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33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0312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#if and #endif Directives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DEBUG 1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 DEBUG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("Value of i: %d\n",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("Value of j: %d\n", j);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#endif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BB4BD10-4ABF-EDB6-0B58-3045C48B1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702167"/>
              </p:ext>
            </p:extLst>
          </p:nvPr>
        </p:nvGraphicFramePr>
        <p:xfrm>
          <a:off x="390390" y="3476048"/>
          <a:ext cx="4783322" cy="2651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33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65175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#ifdef and #ifnef Directives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#ifdef identifier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#if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사용법이 유사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조건이 매크로의 이름이 정의된 지 만을 확인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#ifdef identifier = #if defined(identifier)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의미 동일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#ifndef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#ifdef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비슷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매크로의 이름이 정의되지 않았는지를 테스트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#ifndef identifier = #if !defined(identifier)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D2E9241-1430-1B99-7394-64BAD84E8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214333"/>
              </p:ext>
            </p:extLst>
          </p:nvPr>
        </p:nvGraphicFramePr>
        <p:xfrm>
          <a:off x="5507120" y="1015779"/>
          <a:ext cx="6296094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609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defined Operator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defined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에서만 사용되고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identifier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정의된 매크로라면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정의되지 않은 매크로라면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생성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defined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연산자는 매크로 이름이 정의되었는지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아닌지만을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확인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 이름에 값을 주지 않아도 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 defined(DEBUG)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#endif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 defined DEBUG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괄호를 사용하지 않아도 된다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DEBUG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0527AA4-D8A2-B859-C5CA-8DCEDBDE87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226311"/>
              </p:ext>
            </p:extLst>
          </p:nvPr>
        </p:nvGraphicFramePr>
        <p:xfrm>
          <a:off x="5507120" y="3476049"/>
          <a:ext cx="6296094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609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866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#elif and #else Directives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#if, #ifdef, #ifndef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평범한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문처럼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nested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형태로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#elif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#else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directiv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도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 expr1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Lines to be included if expr1 is nonzero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#elif expr2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Lines to be included if expr1 is zero but expr2 is nonzero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#else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Lines to be included otherwise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#endif</a:t>
                      </a: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#if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#ifdef, #ifndef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와도 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#elif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여러 개가 올 수 있으나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#else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#endif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사이에 단 하나만 올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47F1A3E1-A115-4DDF-AD9D-6CD612D053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273352"/>
              </p:ext>
            </p:extLst>
          </p:nvPr>
        </p:nvGraphicFramePr>
        <p:xfrm>
          <a:off x="2504509" y="6298434"/>
          <a:ext cx="6296094" cy="373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609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304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defined()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만 여러 항목을 비교할 수 있고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#ifdef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여러 항목 비교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29610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296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 – Conditional Compilation (2)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8AC21FC-19B3-F993-99EB-FCF93693A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211657"/>
              </p:ext>
            </p:extLst>
          </p:nvPr>
        </p:nvGraphicFramePr>
        <p:xfrm>
          <a:off x="268202" y="1126702"/>
          <a:ext cx="478332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33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0312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WIN32, MAC_OS, LINUX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중 어떤 것이 정의되어 있는 매크로인지에 따라 세 그룹 중 하나의 그룹만 프로그램에 포함된다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latinLnBrk="1" hangingPunct="1"/>
                      <a:b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 defined(WIN32)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#elif defined(MAC_OS)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#elif defined(LINUX)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#endif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BB4BD10-4ABF-EDB6-0B58-3045C48B1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74272"/>
              </p:ext>
            </p:extLst>
          </p:nvPr>
        </p:nvGraphicFramePr>
        <p:xfrm>
          <a:off x="5508490" y="1126702"/>
          <a:ext cx="478332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33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86512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#ifndef BUFFER_SIZE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BUFFER_SIZE 256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#endif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BUFFER_SIZE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정의되지 않으면 정의하기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 0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("#d", total);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#endif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주석 처리 방법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90951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296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 – Miscellaneous Directives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8AC21FC-19B3-F993-99EB-FCF93693A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424826"/>
              </p:ext>
            </p:extLst>
          </p:nvPr>
        </p:nvGraphicFramePr>
        <p:xfrm>
          <a:off x="318067" y="1068721"/>
          <a:ext cx="4783322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33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3099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#error Directive</a:t>
                      </a:r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#error message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에러 메시지를 출력한다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(VS, DEV-C++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에선 컴파일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BB4BD10-4ABF-EDB6-0B58-3045C48B1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031596"/>
              </p:ext>
            </p:extLst>
          </p:nvPr>
        </p:nvGraphicFramePr>
        <p:xfrm>
          <a:off x="318067" y="2412848"/>
          <a:ext cx="7758777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877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65175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#line Directive</a:t>
                      </a:r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프로그램 라인에 번호가 붙는 방법 변경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컴파일러에게 다른 프로그램을 읽는다고 요청 가능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#line n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n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32767(C99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에선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2147483647)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사이의 정수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지시문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다음 줄의 번호가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된다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#line n "file"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지시문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다음 줄 번호가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되며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＂file＂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온 것으로 간주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#line </a:t>
                      </a:r>
                      <a:r>
                        <a:rPr lang="ko-KR" altLang="en-US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지시문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사용 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__LINE__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매크로의 값이 바뀌며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__FILE__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매크로의 값도 바뀔 수 있음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대부분의 컴파일러들이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#line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지시문을 에러 메시지를 만드는 데 사용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#line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지시문은 주로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코드를 만들어내는 프로그램들이 사용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D2E9241-1430-1B99-7394-64BAD84E8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336769"/>
              </p:ext>
            </p:extLst>
          </p:nvPr>
        </p:nvGraphicFramePr>
        <p:xfrm>
          <a:off x="318067" y="5467108"/>
          <a:ext cx="7437043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70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3099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#pragma Directive</a:t>
                      </a:r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#pragma directive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컴파일러가 특별한 행동을 하도록 요청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#pragma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뒤에 오는 명령어들은 컴파일러에 따라 다름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#pragma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뒤에 알 수 없는 명령어가 오더라도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에러메시지를 출력하지 않고 무시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31267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Sample code (C)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5699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 Pasting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316099"/>
              </p:ext>
            </p:extLst>
          </p:nvPr>
        </p:nvGraphicFramePr>
        <p:xfrm>
          <a:off x="241700" y="1392650"/>
          <a:ext cx="686174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174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#include &lt;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stdio.h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  <a:p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#define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paster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)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printf_s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"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token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 #n " = %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",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token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##n )</a:t>
                      </a:r>
                    </a:p>
                    <a:p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token9 = 9;</a:t>
                      </a:r>
                    </a:p>
                    <a:p>
                      <a:endParaRPr lang="ko-KR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  <a:p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paster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(9);</a:t>
                      </a:r>
                    </a:p>
                    <a:p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7466295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Output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856349"/>
              </p:ext>
            </p:extLst>
          </p:nvPr>
        </p:nvGraphicFramePr>
        <p:xfrm>
          <a:off x="7574546" y="1392650"/>
          <a:ext cx="416827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827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25040"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token9 = 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432DE0D-0D25-F6B5-2325-9D557C8FB6F3}"/>
              </a:ext>
            </a:extLst>
          </p:cNvPr>
          <p:cNvSpPr txBox="1"/>
          <p:nvPr/>
        </p:nvSpPr>
        <p:spPr>
          <a:xfrm>
            <a:off x="3672572" y="3228633"/>
            <a:ext cx="3430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##: merging or combining operator</a:t>
            </a:r>
            <a:endParaRPr lang="ko-KR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BEC3D7-E567-6C41-15FC-8E5547740868}"/>
              </a:ext>
            </a:extLst>
          </p:cNvPr>
          <p:cNvSpPr txBox="1"/>
          <p:nvPr/>
        </p:nvSpPr>
        <p:spPr>
          <a:xfrm>
            <a:off x="1119295" y="6294831"/>
            <a:ext cx="10429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► </a:t>
            </a:r>
            <a:r>
              <a:rPr lang="ko-KR" altLang="en-US" b="0" i="0" dirty="0">
                <a:effectLst/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프로그래밍에서의 토큰</a:t>
            </a:r>
            <a:r>
              <a:rPr lang="en-US" altLang="ko-KR" b="0" i="0" dirty="0">
                <a:effectLst/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b="0" i="0" dirty="0">
                <a:effectLst/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 의미를 가진 </a:t>
            </a:r>
            <a:r>
              <a:rPr lang="ko-KR" altLang="en-US" b="0" i="0" u="sng" dirty="0">
                <a:effectLst/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가장 작은 단위의 코드 블록</a:t>
            </a:r>
            <a:r>
              <a:rPr lang="ko-KR" altLang="en-US" b="0" i="0" dirty="0">
                <a:effectLst/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이며 기계의 생성의 기본 단위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E692B28-DF82-AC4F-DA15-1A9965E7B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692723"/>
              </p:ext>
            </p:extLst>
          </p:nvPr>
        </p:nvGraphicFramePr>
        <p:xfrm>
          <a:off x="241700" y="3764527"/>
          <a:ext cx="686174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174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#include &lt;stdio.h&gt;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#define pseudo m##a##i##n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 pseudo(void)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printf("Hello World\n");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return 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9F66C095-C809-26CF-FED4-094634F6E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036316"/>
              </p:ext>
            </p:extLst>
          </p:nvPr>
        </p:nvGraphicFramePr>
        <p:xfrm>
          <a:off x="7574546" y="3765343"/>
          <a:ext cx="4168275" cy="2284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827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8436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Hello World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18610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Sample code (C)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Obfuscation using Token Pasting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520264"/>
              </p:ext>
            </p:extLst>
          </p:nvPr>
        </p:nvGraphicFramePr>
        <p:xfrm>
          <a:off x="241700" y="1392650"/>
          <a:ext cx="686174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174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#include &lt;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stdio.h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&gt;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#define pseudo(s, t, u, m, p, e, d) m##s##u##t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#define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nomain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pseudo(a, n,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m, a, t, e)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nomain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(void)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printf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("Hello World\n");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return 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7466295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Output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915548"/>
              </p:ext>
            </p:extLst>
          </p:nvPr>
        </p:nvGraphicFramePr>
        <p:xfrm>
          <a:off x="7574546" y="1392650"/>
          <a:ext cx="416827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827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86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Hello World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432DE0D-0D25-F6B5-2325-9D557C8FB6F3}"/>
              </a:ext>
            </a:extLst>
          </p:cNvPr>
          <p:cNvSpPr txBox="1"/>
          <p:nvPr/>
        </p:nvSpPr>
        <p:spPr>
          <a:xfrm>
            <a:off x="55612" y="4112430"/>
            <a:ext cx="121363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► token pasting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을 이용한 난독화</a:t>
            </a:r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(obfuscation)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방법</a:t>
            </a:r>
            <a:endParaRPr lang="en-US" altLang="ko-KR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►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번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(m), 1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번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(s), 3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번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(u), 2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번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순서로 디코딩 진행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► </a:t>
            </a:r>
            <a:r>
              <a:rPr lang="en-US" altLang="ko-KR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nomain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의 인자는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디코딩 방법과 같이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m, a,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순서로 읽혀져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nomian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(void)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에서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nomain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이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으로 변경됨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4923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415683"/>
              </p:ext>
            </p:extLst>
          </p:nvPr>
        </p:nvGraphicFramePr>
        <p:xfrm>
          <a:off x="287570" y="1466347"/>
          <a:ext cx="5581584" cy="4785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785358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A8B1DEC-C1E1-F7BE-8B84-E5CA027E64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139861"/>
              </p:ext>
            </p:extLst>
          </p:nvPr>
        </p:nvGraphicFramePr>
        <p:xfrm>
          <a:off x="8499107" y="1466347"/>
          <a:ext cx="3609474" cy="4785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947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785358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Gray 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 Binary</a:t>
                      </a:r>
                    </a:p>
                    <a:p>
                      <a:pPr marL="0" algn="l" defTabSz="914400" rtl="0" eaLnBrk="1" fontAlgn="t" latinLnBrk="1" hangingPunct="1"/>
                      <a:endParaRPr lang="en-US" altLang="ko-KR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long Gray2Bin (long n)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  long a, b, result=1,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long temp;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temp = n;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while(n!=0){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n /=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++;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}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temp =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ReverseNum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(temp)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while((i-1)&gt;0){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a = temp %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temp /=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b = temp %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result = result*10 + (b^(result % 10));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--;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}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return result;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AD75FC19-B3C9-DA43-E8D9-4E59B411F4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32" t="7535" r="4932" b="4650"/>
          <a:stretch/>
        </p:blipFill>
        <p:spPr>
          <a:xfrm>
            <a:off x="3596822" y="3088494"/>
            <a:ext cx="2201131" cy="14455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287570" y="906486"/>
            <a:ext cx="4429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Why using gray code?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Gray Code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6096000" y="906486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Source code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233FF69-50F2-204A-87EA-C2574345A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503660"/>
              </p:ext>
            </p:extLst>
          </p:nvPr>
        </p:nvGraphicFramePr>
        <p:xfrm>
          <a:off x="6096000" y="1466346"/>
          <a:ext cx="2326105" cy="4785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610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785359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Binary 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 Gray</a:t>
                      </a:r>
                    </a:p>
                    <a:p>
                      <a:pPr marL="0" algn="l" defTabSz="914400" rtl="0" eaLnBrk="1" fontAlgn="t" latinLnBrk="1" hangingPunct="1"/>
                      <a:endParaRPr lang="en-US" altLang="ko-KR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long Bin2Gray(long n)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long a, b, result = 0,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while( n != 0){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a = n %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n = n /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b = n %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if( a ^ b 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    result += pow(10,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); 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++;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return result;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0AAA1E6-DF2F-E0F3-D771-361C4C4E5C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728425"/>
              </p:ext>
            </p:extLst>
          </p:nvPr>
        </p:nvGraphicFramePr>
        <p:xfrm>
          <a:off x="359466" y="1697513"/>
          <a:ext cx="3123933" cy="2781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311">
                  <a:extLst>
                    <a:ext uri="{9D8B030D-6E8A-4147-A177-3AD203B41FA5}">
                      <a16:colId xmlns:a16="http://schemas.microsoft.com/office/drawing/2014/main" val="3933212762"/>
                    </a:ext>
                  </a:extLst>
                </a:gridCol>
                <a:gridCol w="1041311">
                  <a:extLst>
                    <a:ext uri="{9D8B030D-6E8A-4147-A177-3AD203B41FA5}">
                      <a16:colId xmlns:a16="http://schemas.microsoft.com/office/drawing/2014/main" val="1343334612"/>
                    </a:ext>
                  </a:extLst>
                </a:gridCol>
                <a:gridCol w="1041311">
                  <a:extLst>
                    <a:ext uri="{9D8B030D-6E8A-4147-A177-3AD203B41FA5}">
                      <a16:colId xmlns:a16="http://schemas.microsoft.com/office/drawing/2014/main" val="1123009705"/>
                    </a:ext>
                  </a:extLst>
                </a:gridCol>
              </a:tblGrid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Decimal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Binary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Gray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8652418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0001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0001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863801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0010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0011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300525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0011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0010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7997811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0110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32838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0101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063735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0110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0101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551413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0085495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1100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678222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ECF573A-788F-30FE-3D5B-49B38B9CD21A}"/>
              </a:ext>
            </a:extLst>
          </p:cNvPr>
          <p:cNvSpPr txBox="1"/>
          <p:nvPr/>
        </p:nvSpPr>
        <p:spPr>
          <a:xfrm>
            <a:off x="287570" y="4687908"/>
            <a:ext cx="558158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fontAlgn="t" latinLnBrk="1" hangingPunct="1"/>
            <a:r>
              <a:rPr lang="ko-KR" altLang="en-US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설명</a:t>
            </a:r>
            <a:endParaRPr lang="en-US" altLang="ko-KR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원인</a:t>
            </a:r>
            <a:r>
              <a:rPr lang="en-US" altLang="ko-KR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값의 증감은 </a:t>
            </a:r>
            <a:r>
              <a:rPr lang="ko-KR" altLang="en-US" sz="1400" b="1" kern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여러 </a:t>
            </a:r>
            <a:r>
              <a:rPr lang="ko-KR" altLang="en-US" sz="1400" b="1" kern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비트값이</a:t>
            </a:r>
            <a:r>
              <a:rPr lang="ko-KR" altLang="en-US" sz="1400" b="1" kern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바뀜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 </a:t>
            </a:r>
            <a:r>
              <a:rPr lang="ko-KR" alt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연산량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증가</a:t>
            </a:r>
            <a:endParaRPr lang="en-US" altLang="ko-KR" sz="14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결과</a:t>
            </a:r>
            <a:r>
              <a:rPr lang="en-US" altLang="ko-KR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Gray</a:t>
            </a: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를 이용하면 </a:t>
            </a:r>
            <a:r>
              <a:rPr lang="en-US" altLang="ko-KR" sz="1400" b="1" kern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1bit</a:t>
            </a:r>
            <a:r>
              <a:rPr lang="ko-KR" altLang="en-US" sz="1400" b="1" kern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만 변경되기 때문에</a:t>
            </a: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연산속도 </a:t>
            </a:r>
            <a:r>
              <a:rPr lang="ko-KR" altLang="en-US" sz="1400" b="1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빨라짐</a:t>
            </a:r>
            <a:endParaRPr lang="en-US" altLang="ko-KR" sz="14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특징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Binary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에서 바뀌는 최상위 비트 위치에 대응하여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gray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의 </a:t>
            </a:r>
            <a:r>
              <a:rPr lang="ko-KR" alt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비트값이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변함 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입출력에 유리</a:t>
            </a:r>
            <a:r>
              <a:rPr lang="en-US" altLang="ko-KR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연산 부적절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 ADC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에 사용</a:t>
            </a:r>
            <a:endParaRPr lang="en-US" altLang="ko-KR" sz="14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5ED14CF-4DF9-3FDE-AC3A-99440679F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683" y="1710060"/>
            <a:ext cx="2165186" cy="123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0498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768447"/>
              </p:ext>
            </p:extLst>
          </p:nvPr>
        </p:nvGraphicFramePr>
        <p:xfrm>
          <a:off x="287570" y="1466347"/>
          <a:ext cx="5581584" cy="2207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07295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287570" y="906486"/>
            <a:ext cx="4429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What is Complement?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Complement (</a:t>
            </a:r>
            <a:r>
              <a:rPr lang="ko-KR" altLang="en-US" dirty="0"/>
              <a:t>보수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6096000" y="906486"/>
            <a:ext cx="5358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1’s Complement and 2’s Complement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BDAD4D-5A37-F5D1-B8E6-F86FC5D18B7D}"/>
              </a:ext>
            </a:extLst>
          </p:cNvPr>
          <p:cNvSpPr txBox="1"/>
          <p:nvPr/>
        </p:nvSpPr>
        <p:spPr>
          <a:xfrm>
            <a:off x="326072" y="1620813"/>
            <a:ext cx="558158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fontAlgn="t" latinLnBrk="1" hangingPunct="1"/>
            <a:r>
              <a:rPr lang="ko-KR" altLang="en-US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설명</a:t>
            </a:r>
            <a:endParaRPr lang="en-US" altLang="ko-KR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보수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상호 보완하는 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임의의 수를 보완해주는 다른 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진법에서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(n-1)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보수와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보수로 정의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(n-1)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보수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(A+B) = (n-1)</a:t>
            </a:r>
          </a:p>
          <a:p>
            <a:pPr algn="l" defTabSz="914400" rtl="0" eaLnBrk="1" fontAlgn="t" latinLnBrk="1" hangingPunct="1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n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진법 임의의 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자릿수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로 구성 시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(n^T-1) –X</a:t>
            </a:r>
          </a:p>
          <a:p>
            <a:pPr algn="l" defTabSz="914400" rtl="0" eaLnBrk="1" fontAlgn="t" latinLnBrk="1" hangingPunct="1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10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진수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보수는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(9- 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각 자리 숫자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보수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A+B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를 했을 때 자리수가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이 될 경우</a:t>
            </a: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defTabSz="914400" rtl="0" eaLnBrk="1" fontAlgn="t" latinLnBrk="1" hangingPunct="1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n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진법 임의의 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자릿수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로 구성 시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(</a:t>
            </a:r>
            <a:r>
              <a:rPr lang="en-US" altLang="ko-K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n^T-X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EF241D8-C876-6AED-85DF-0553E7339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02997"/>
              </p:ext>
            </p:extLst>
          </p:nvPr>
        </p:nvGraphicFramePr>
        <p:xfrm>
          <a:off x="6096000" y="1466347"/>
          <a:ext cx="558158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07295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1’s complement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- 0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과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값을 서로 바꿈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(+10 = 1010, - 10=0101)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XOR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연산과 최대값을 통해  변환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(+10 = 1010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 1010 XOR 1111  -10 = 01010)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- 1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의 보수 연산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13 – 10 = 1101-1010 (XOR) 1101 + 0101 = 10010  0011 = 3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(Carry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발생 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캐리를 버리고 부호 표시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10 – 13 = 1010-1101 (XOR) 1010 + 0010 = 1100  -0011 = -3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(Carry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없을 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-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부호 표시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1B7E4F09-0D13-D6AA-493B-E9842CE1E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575379"/>
              </p:ext>
            </p:extLst>
          </p:nvPr>
        </p:nvGraphicFramePr>
        <p:xfrm>
          <a:off x="6096000" y="4020144"/>
          <a:ext cx="5581584" cy="2207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07295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2’s complement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- 2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의 보수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 1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의 보수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+ 1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- 2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의 보수 연산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13 – 10 = 1101-1010 (XOR+1) 1101+0110 = 10011  0011 = 3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(Carry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발생 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캐리를 버리고 부호 표시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10 – 13 = 1010-1101 (XOR+1)  1010+0011 = 1101 (XOR+1)   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0011  -0011 = -3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(Carry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없을 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추가적인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의 보수를 하고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부호 표시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A95F9025-ECBC-BBA7-BC1E-EC71E74F4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684726"/>
              </p:ext>
            </p:extLst>
          </p:nvPr>
        </p:nvGraphicFramePr>
        <p:xfrm>
          <a:off x="287570" y="4020144"/>
          <a:ext cx="5581584" cy="1551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51964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D1731F6D-A573-0C0B-F39F-B1662D713F9A}"/>
              </a:ext>
            </a:extLst>
          </p:cNvPr>
          <p:cNvSpPr txBox="1"/>
          <p:nvPr/>
        </p:nvSpPr>
        <p:spPr>
          <a:xfrm>
            <a:off x="297197" y="4174609"/>
            <a:ext cx="565644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fontAlgn="t" latinLnBrk="1" hangingPunct="1"/>
            <a:r>
              <a:rPr lang="en-US" altLang="ko-KR" b="1" kern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</a:t>
            </a:r>
            <a:r>
              <a:rPr lang="en-US" altLang="ko-KR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2’s complement?</a:t>
            </a:r>
            <a:endParaRPr lang="en-US" altLang="ko-KR" b="1" kern="1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컴퓨터는 덧셈만 사용하기 때문에 보수를 통해 음수를 양수로 표현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의 보수보다 더 많은 수 표현 가능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(+0, -0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구분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 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의 보수보다 저장 효율 좋음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표현 범위 넓음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논리회로적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측면에서 더 좋은 전기효율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전력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가짐</a:t>
            </a: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4216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Appendix - Complement</a:t>
            </a:r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7C87147-F42E-EE65-17FE-91AB7DB0D877}"/>
              </a:ext>
            </a:extLst>
          </p:cNvPr>
          <p:cNvGrpSpPr/>
          <p:nvPr/>
        </p:nvGrpSpPr>
        <p:grpSpPr>
          <a:xfrm>
            <a:off x="0" y="771525"/>
            <a:ext cx="12192000" cy="6086475"/>
            <a:chOff x="38502" y="6858000"/>
            <a:chExt cx="12192000" cy="6595377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43D65B4-6129-09B0-9973-97E4131E0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502" y="6858000"/>
              <a:ext cx="12192000" cy="6595377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1B4D5A7-64BE-D162-D96B-2B846A2CA038}"/>
                </a:ext>
              </a:extLst>
            </p:cNvPr>
            <p:cNvSpPr txBox="1"/>
            <p:nvPr/>
          </p:nvSpPr>
          <p:spPr>
            <a:xfrm>
              <a:off x="8561520" y="13084045"/>
              <a:ext cx="359197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https://devraphy.tistory.com/282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2966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02591"/>
              </p:ext>
            </p:extLst>
          </p:nvPr>
        </p:nvGraphicFramePr>
        <p:xfrm>
          <a:off x="420245" y="1385638"/>
          <a:ext cx="5808430" cy="5391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843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391653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287570" y="906486"/>
            <a:ext cx="6035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What is Fixed Point/Floating Point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Real Number (</a:t>
            </a:r>
            <a:r>
              <a:rPr lang="ko-KR" altLang="en-US" dirty="0"/>
              <a:t>실수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BDAD4D-5A37-F5D1-B8E6-F86FC5D18B7D}"/>
              </a:ext>
            </a:extLst>
          </p:cNvPr>
          <p:cNvSpPr txBox="1"/>
          <p:nvPr/>
        </p:nvSpPr>
        <p:spPr>
          <a:xfrm>
            <a:off x="552920" y="1368151"/>
            <a:ext cx="576992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fontAlgn="t" latinLnBrk="1" hangingPunct="1"/>
            <a:r>
              <a:rPr lang="ko-KR" altLang="en-US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설명</a:t>
            </a:r>
            <a:endParaRPr lang="en-US" altLang="ko-KR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실수 표현 방식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고정 소수점 방식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부동 소수점 방식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고정 소수점 방식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범위가 고정된 방식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부호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15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정수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16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소수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제한된 비트 환경에서 적합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연산속도 빠름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표현 범위 좁음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정밀도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/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정확도 떨어짐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컴퓨터 내부 제한적 사용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부동 소수점 방식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정규화 형태 사용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소수점 앞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이 하나인 형태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크기 비교가 쉬움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형태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가수 부호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8(11)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지수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23(52)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가수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)(32/64bit)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지수의 표현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초과표현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-Excess representation)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부호 판단을 하지 않고 지수부분만을 이용하여 크기 비교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연산속도 빠름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지수 표현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초과표현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2^(n-1) -1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ex)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지수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-3,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지수 비트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4bit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일 때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지수 비트는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0100=4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로 표현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</a:t>
            </a:r>
            <a:r>
              <a:rPr lang="ko-KR" alt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실제값과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오차가 발생하는데 이를 절삭오차라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함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(Truncation error = round-off error)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정규화 후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은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hidden bit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가 되어 사라지고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가수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1bit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를 더 표현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계산은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이 있는 것 처럼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표기는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없이 진행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(3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초과 표기법에서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0.0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은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1.000*2^(-3)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가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되어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0.125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가 됨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31 = 11111.0000(2) = 1.1111*2^(4)  8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0 111 1111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-31 = -11111.0000(2) = -1.1111*2^(4)  8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1 111 1111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0.1328125 = 0.0010001(2)  = 1.0001*2^(-3)    8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0 000 0001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-0.1328125 = -0.0010001(2) = -1.0001*2^(-3)  8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1 000 0001</a:t>
            </a:r>
          </a:p>
        </p:txBody>
      </p:sp>
    </p:spTree>
    <p:extLst>
      <p:ext uri="{BB962C8B-B14F-4D97-AF65-F5344CB8AC3E}">
        <p14:creationId xmlns:p14="http://schemas.microsoft.com/office/powerpoint/2010/main" val="443082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Declaration Syntax – Storage Class (1)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556A6E2-4CAA-AC5C-6B00-3524450C8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005978"/>
              </p:ext>
            </p:extLst>
          </p:nvPr>
        </p:nvGraphicFramePr>
        <p:xfrm>
          <a:off x="220848" y="1066744"/>
          <a:ext cx="8656452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645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33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declarations-specifiers declarators 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Storage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변수 및 더 작은 범위의 함수와 매개 변수에 대해 지정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Property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torage duration: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변수를 위한 메모리가 설정되고 해제되는 시점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Automatic storage duration: storage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block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실행되었을 때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block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종료될 때 해제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Static storage duration: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프로그램이 실행되는 동안 특정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storage location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있고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값을 무기한으로 저장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cope: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변수가 참조될 수 있는 범위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Block scope: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 선언 시점부터 변수가 속한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block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종료되는 지점까지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visible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File scope: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변수의 선언 시점부터 파일이 끝나는 곳까지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visible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Linkage: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프로그램의 다른 부분들과 공유될 수 있는 범위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External linkage: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변수가 프로그램 내의 여러 개의 파일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아마도 전부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공유될 수 있다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Internal linkage: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변수가 하나의 파일로 제한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안에 있는 함수들 사이에서는 공유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No linkage: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변수가 하나의 함수 내에만 속하며 공유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        // static storage duration, file scope, external linkage 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f(void) {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j;     // automatic storage duration, block scope, no linkage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DC678042-B233-3D29-BBE0-82F3E75C294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3730" y="1564250"/>
            <a:ext cx="7988880" cy="133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1352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Bitwise operator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Bitwise operator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827096"/>
              </p:ext>
            </p:extLst>
          </p:nvPr>
        </p:nvGraphicFramePr>
        <p:xfrm>
          <a:off x="266700" y="1408887"/>
          <a:ext cx="9620852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085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6707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 우선순위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~, &amp;, ^, |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&amp;(and)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&amp;(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원하는 비트 자리에 해당하는 값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bit seek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| (or)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SetBit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0x0000;           /*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now 0000000000000000 */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|= 0x0010;          /*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now 0000000000010000 */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ClearBit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0x00ff;           /*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now 0000000011111111 */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&amp;= ~0x0010;     /*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now 0000000011101111 */</a:t>
                      </a:r>
                    </a:p>
                    <a:p>
                      <a:pPr marL="0" algn="l" defTabSz="914400" rtl="0" eaLnBrk="1" fontAlgn="base" latinLnBrk="1" hangingPunct="1"/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29750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XOR Principle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Bitwise operator - XOR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A97F9569-BC7C-C6D2-0FDE-271C9451AF8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41699" y="1392650"/>
              <a:ext cx="1972111" cy="1554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72111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54305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0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1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1</a:t>
                          </a:r>
                        </a:p>
                        <a:p>
                          <a:pPr algn="ctr"/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1</a:t>
                          </a:r>
                        </a:p>
                        <a:p>
                          <a:pPr algn="ctr"/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1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0</a:t>
                          </a:r>
                          <a:endParaRPr lang="en-US" altLang="ko-KR" sz="12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en-US" altLang="ko-KR" sz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  <m:r>
                                <a:rPr lang="en-US" altLang="ko-KR" sz="1200" b="1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0</a:t>
                          </a:r>
                        </a:p>
                        <a:p>
                          <a:pPr algn="ctr"/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  <m:r>
                                <a:rPr lang="en-US" altLang="ko-KR" sz="1200" b="1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A</a:t>
                          </a:r>
                        </a:p>
                        <a:p>
                          <a:pPr algn="ctr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B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 C 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 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C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 B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A97F9569-BC7C-C6D2-0FDE-271C9451AF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9973425"/>
                  </p:ext>
                </p:extLst>
              </p:nvPr>
            </p:nvGraphicFramePr>
            <p:xfrm>
              <a:off x="241699" y="1392650"/>
              <a:ext cx="1972111" cy="1554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72111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5544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8" t="-391" r="-615" b="-27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5161847" y="824526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Where to use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/>
        </p:nvGraphicFramePr>
        <p:xfrm>
          <a:off x="5270098" y="1408887"/>
          <a:ext cx="4617454" cy="2116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745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6707"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Swap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함수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윤년구하기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(4, 100, 400)</a:t>
                      </a:r>
                    </a:p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직사각형 세 점의 좌표를 알 때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나머지 점 좌표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대소문자 전환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(^32)</a:t>
                      </a:r>
                    </a:p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연속된 숫자에서 없는 값 찾기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(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중복된 숫자들 중 개수가 다른 숫자 찾기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E692B28-DF82-AC4F-DA15-1A9965E7B08E}"/>
              </a:ext>
            </a:extLst>
          </p:cNvPr>
          <p:cNvGraphicFramePr>
            <a:graphicFrameLocks noGrp="1"/>
          </p:cNvGraphicFramePr>
          <p:nvPr/>
        </p:nvGraphicFramePr>
        <p:xfrm>
          <a:off x="241700" y="3063929"/>
          <a:ext cx="4830814" cy="461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08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61665"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Assume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⊕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⊕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⊕ . . . ⊕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= a and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⊕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⊕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⊕ . . . ⊕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n-1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= b</a:t>
                      </a:r>
                    </a:p>
                    <a:p>
                      <a:pPr fontAlgn="base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Then a ⊕ b =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</a:t>
                      </a:r>
                      <a:endParaRPr lang="en-US" altLang="ko-KR" sz="12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2">
                <a:extLst>
                  <a:ext uri="{FF2B5EF4-FFF2-40B4-BE49-F238E27FC236}">
                    <a16:creationId xmlns:a16="http://schemas.microsoft.com/office/drawing/2014/main" id="{AE6D1D21-AA00-C9FE-85DF-5675FA462C7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411394" y="1404075"/>
              <a:ext cx="2661120" cy="15430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61120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54305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N%2 == 0 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 N &amp; 1 == 0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N%4 == 0 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 N &amp; 3 == 0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N%8 == 0 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 N &amp; 7 == 0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∙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∙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∙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N%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ko-KR" sz="1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== 0 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 N &amp;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ko-KR" sz="12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𝑛</m:t>
                                  </m:r>
                                  <m:r>
                                    <a:rPr lang="en-US" altLang="ko-KR" sz="120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== 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2">
                <a:extLst>
                  <a:ext uri="{FF2B5EF4-FFF2-40B4-BE49-F238E27FC236}">
                    <a16:creationId xmlns:a16="http://schemas.microsoft.com/office/drawing/2014/main" id="{AE6D1D21-AA00-C9FE-85DF-5675FA462C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737183"/>
                  </p:ext>
                </p:extLst>
              </p:nvPr>
            </p:nvGraphicFramePr>
            <p:xfrm>
              <a:off x="2411394" y="1404075"/>
              <a:ext cx="2661120" cy="15430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61120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54305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28" t="-394" r="-457" b="-7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436424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Bitfield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134030"/>
              </p:ext>
            </p:extLst>
          </p:nvPr>
        </p:nvGraphicFramePr>
        <p:xfrm>
          <a:off x="301624" y="1091387"/>
          <a:ext cx="8623702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370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670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정수형 데이터를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단위로 나눠 사용할 수 있는 기능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(Bit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폭 측정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명시적으로 선언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주소 연산자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이름이 없는 비트 필드는 패딩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(padding)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이름없는 비트필드 길이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 경우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다음 비트필드를 다른 저장 단위에 저장하라는 의미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 s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    unsigned int a: 4;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    unsigned int : 0;     /* 0-length bit-field 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    unsigned int b: 8;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storage unit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크기가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비트인 경우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a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위해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비트를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할당하고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12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비트를 넘기고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b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위해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비트를 할당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fr-F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type_specifier declaration : contant_expression</a:t>
                      </a:r>
                    </a:p>
                    <a:p>
                      <a:pPr marL="0" algn="l" defTabSz="914400" rtl="0" eaLnBrk="1" latinLnBrk="1" hangingPunct="1"/>
                      <a:r>
                        <a:rPr lang="fr-F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struct bitfield{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unsigned char f1:1,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res1:1,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f2:2,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res2:1,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f3:3,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먼저 선언한 변수가 하위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전체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선언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bit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수 일 때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data type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크기만큼 증가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공간 제한이 있을 때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패키징에 유용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24676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64D6D6-BBE4-3169-F2A4-0E833384436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0AB337-ACD3-6C21-FA6D-BAC4D7A46B35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Array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263C60A-02A5-AAFC-82DA-2A60FC992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105765"/>
              </p:ext>
            </p:extLst>
          </p:nvPr>
        </p:nvGraphicFramePr>
        <p:xfrm>
          <a:off x="403224" y="1310850"/>
          <a:ext cx="9363076" cy="1745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30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- 2D array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declaration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첫번째 크기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제외 </a:t>
                      </a:r>
                      <a:r>
                        <a:rPr lang="ko-KR" altLang="en-US" sz="16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나머지 크기를 선언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해줘야 함 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ex. a[][3]  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도시의 이름 등을 저장할 때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빈 칸은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처리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%s,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배열이름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][2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==&gt;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출력은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번째 값만 출력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a[4][3][2]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a[3][1][0] = a[2][2][4]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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63 + 21 = 62 + 2*2 + 4 = 20 index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60567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64D6D6-BBE4-3169-F2A4-0E833384436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0AB337-ACD3-6C21-FA6D-BAC4D7A46B35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Pointer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263C60A-02A5-AAFC-82DA-2A60FC992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753604"/>
              </p:ext>
            </p:extLst>
          </p:nvPr>
        </p:nvGraphicFramePr>
        <p:xfrm>
          <a:off x="196848" y="1306718"/>
          <a:ext cx="8251526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15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 변수 크기는 항상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4(32bit system) / 8(64bit system)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바이트의 정해진 크기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 필요성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실시간은 동적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 kernel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process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항상 생성되고 종료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 runtime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동안 프로세스 메모리는 변경됨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 DB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계속 증가함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 사용 이점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메모리에 직접 접근이 가능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구조를 만들어 효율적 운영이 가능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 by reference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방식 이용 가능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 등의 복잡한 자료 구조와 함수에 쉽게 접근</a:t>
                      </a: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동적 할당이 가능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참고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0x ff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ff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ff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ff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1byte 4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(ff = 1byte)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3A8EF86-4BCB-0DD6-9F12-58BC42310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838843"/>
              </p:ext>
            </p:extLst>
          </p:nvPr>
        </p:nvGraphicFramePr>
        <p:xfrm>
          <a:off x="8659812" y="4652711"/>
          <a:ext cx="311308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308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1168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p[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p+i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*p++ or *(p++) =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++]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(*p)++ =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]++;</a:t>
                      </a: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(p = &amp;a[0]; p &lt; &amp;a[N]; p++)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sum += *p;</a:t>
                      </a: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대신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(p = a; p &lt; a + N; p++)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sum += *p;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969AAA4-1D34-247C-9C88-3F06A89A9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59965"/>
              </p:ext>
            </p:extLst>
          </p:nvPr>
        </p:nvGraphicFramePr>
        <p:xfrm>
          <a:off x="196848" y="4652711"/>
          <a:ext cx="8251526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15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625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배열의 한 행 전체에 접근하는 코드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pt-B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a[NUM_ROWS][NUM_COLS], *p, i;</a:t>
                      </a:r>
                    </a:p>
                    <a:p>
                      <a:pPr marL="0" algn="l" defTabSz="914400" rtl="0" eaLnBrk="1" latinLnBrk="1" hangingPunct="1"/>
                      <a:r>
                        <a:rPr lang="pt-B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(p = a[i]; p &lt; a[i] + NUM_COLS; p++)</a:t>
                      </a:r>
                    </a:p>
                    <a:p>
                      <a:pPr marL="0" algn="l" defTabSz="914400" rtl="0" eaLnBrk="1" latinLnBrk="1" hangingPunct="1"/>
                      <a:r>
                        <a:rPr lang="pt-B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*p = 0;</a:t>
                      </a: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배열의 한 열 전체에 접근하는 코드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pt-B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a[NUM_ROWS][NUM_COLS], (*p)[NUM_COLS], i;</a:t>
                      </a:r>
                    </a:p>
                    <a:p>
                      <a:pPr marL="0" algn="l" defTabSz="914400" rtl="0" eaLnBrk="1" latinLnBrk="1" hangingPunct="1"/>
                      <a:r>
                        <a:rPr lang="pt-B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(p = &amp;a[0]; p &lt; &amp;a[NUM_ROWS]; p++)</a:t>
                      </a:r>
                    </a:p>
                    <a:p>
                      <a:pPr marL="0" algn="l" defTabSz="914400" rtl="0" eaLnBrk="1" latinLnBrk="1" hangingPunct="1"/>
                      <a:r>
                        <a:rPr lang="pt-B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(*p)[i] = 0;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26254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689BC6-02E0-F5FA-B5BD-61A30824BD2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 of Pointer and Array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7943C72-A87B-7703-622D-4D356FAF9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7764"/>
              </p:ext>
            </p:extLst>
          </p:nvPr>
        </p:nvGraphicFramePr>
        <p:xfrm>
          <a:off x="364722" y="1425721"/>
          <a:ext cx="8403893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389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포인터는 고유 메모리 차지하고 다른 대상을 가리킬 수 있음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크기 변경 가능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배열은 선언할 때 위치가 고정되어 다른 대상을 가리킬 수 없음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크기 변경 불가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배열은 크기이기 때문에 함수인자로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전달할수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없지만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포인터는 대상체가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무엇이든간에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바이트와 크기밖에 없어 함수 전달 가능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포인터는 액세스 속도가 빠름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배열보다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배정도 빠름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ADAC5B8-86B0-C404-4FB8-2E0180D360DE}"/>
              </a:ext>
            </a:extLst>
          </p:cNvPr>
          <p:cNvSpPr txBox="1"/>
          <p:nvPr/>
        </p:nvSpPr>
        <p:spPr>
          <a:xfrm>
            <a:off x="123824" y="808289"/>
            <a:ext cx="501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Difference of Pointer &amp;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CEAC07-FF54-DFF3-6B56-DB192C4B8150}"/>
              </a:ext>
            </a:extLst>
          </p:cNvPr>
          <p:cNvSpPr txBox="1"/>
          <p:nvPr/>
        </p:nvSpPr>
        <p:spPr>
          <a:xfrm>
            <a:off x="123824" y="3633960"/>
            <a:ext cx="501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Ragged Array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041045F-6982-14BA-9313-B45D70D062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103362"/>
              </p:ext>
            </p:extLst>
          </p:nvPr>
        </p:nvGraphicFramePr>
        <p:xfrm>
          <a:off x="364722" y="4265699"/>
          <a:ext cx="8403893" cy="1745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389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Ragged array =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각각의 행이 서로 다른 길이를 가지고 있는 이차원 배열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planets[][8] = { "Mercury", "Venus", "Earth", "Mars", "Jupiter", "Saturn", "Uranus", "Neptune", "Pluto" };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*planets[] = { "Mercury", "Venus", "Earth", "Mars", "Jupiter", "Saturn", "Uranus", "Neptune", "Pluto" };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포인트를 사용함으로써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‘\0’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빈번한 사용을 줄임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공간 낭비 줄임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4182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64D6D6-BBE4-3169-F2A4-0E833384436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 – Void Pointer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263C60A-02A5-AAFC-82DA-2A60FC992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768040"/>
              </p:ext>
            </p:extLst>
          </p:nvPr>
        </p:nvGraphicFramePr>
        <p:xfrm>
          <a:off x="7280910" y="3489425"/>
          <a:ext cx="4062095" cy="1457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209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00355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 &amp;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 없애기 가능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fun(int a) {</a:t>
                      </a: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("Value of a is %d\n", a);}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main(){  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void (*</a:t>
                      </a: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fun_ptr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)(int) = &amp;fun;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(*</a:t>
                      </a: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fun_ptr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)(10);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3A8EF86-4BCB-0DD6-9F12-58BC42310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940381"/>
              </p:ext>
            </p:extLst>
          </p:nvPr>
        </p:nvGraphicFramePr>
        <p:xfrm>
          <a:off x="7280910" y="5029200"/>
          <a:ext cx="2658428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842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5689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fun1() {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("Fun1\n"); 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fun2() {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("Fun2\n"); 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wrapper(void (*fun)()) {fun();}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wrapper(fun1);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wrapper(fun2);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0;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E50AAC5-8A8E-0816-D1B6-EB76A9C67D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51218"/>
              </p:ext>
            </p:extLst>
          </p:nvPr>
        </p:nvGraphicFramePr>
        <p:xfrm>
          <a:off x="7274560" y="857350"/>
          <a:ext cx="4812032" cy="255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203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330562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add(int a, int b){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("Addition is %d\n",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a+b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subtract(int a, int b){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("Subtraction is %d\n", a-b);}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multiply(int a, int b){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("Multiplication is %d\n", a*b);}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void (*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fun_ptr_arr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[])(int, int) = {add, subtract, multiply};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unsigned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a = 15, b = 10;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("Enter Choice: 0 for add, 1 for subtract and 2 "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"for multiply\n");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("%d",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 2) return 0;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(*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fun_ptr_arr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])(a, b);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1DB5ABE-F2DE-58A6-042F-E0084600E5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005601"/>
              </p:ext>
            </p:extLst>
          </p:nvPr>
        </p:nvGraphicFramePr>
        <p:xfrm>
          <a:off x="105408" y="4577080"/>
          <a:ext cx="7091680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168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 *(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*)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 *(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*)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);}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()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5, 15, 12, 90, 80};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)/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[0]),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qsort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("%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",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D6CF096-8ADB-2D2F-B23E-228C3A3D5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212712"/>
              </p:ext>
            </p:extLst>
          </p:nvPr>
        </p:nvGraphicFramePr>
        <p:xfrm>
          <a:off x="105408" y="857350"/>
          <a:ext cx="7091680" cy="365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168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stdbool.h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 compare (const void * a, const void * b) {return ( *(int*)a == *(int*)b );} 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search(void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ele_size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void *x, bool compare (const void * , const void *))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(char *)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if (compare(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ele_size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x))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return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-1;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{2, 5, 7, 90, 70};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n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)/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x = 7;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("Returned index is %d ", search(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n,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(int), &amp;x, compare));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07844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64D6D6-BBE4-3169-F2A4-0E833384436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 – Restrict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D6CF096-8ADB-2D2F-B23E-228C3A3D5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430542"/>
              </p:ext>
            </p:extLst>
          </p:nvPr>
        </p:nvGraphicFramePr>
        <p:xfrm>
          <a:off x="407326" y="1278431"/>
          <a:ext cx="8635074" cy="508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507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형태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* restrict p;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restricted pointer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가리키면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object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제외한 어떤 방법으로도 접근될 수 없음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pointer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같은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가리키거나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pointer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어떤 변수를 가리키는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것 포함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Aliasing =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하나의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접근하는 방법이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 이상인 것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* restrict p;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* restrict q;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 = malloc(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q = p;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*q = 0;   /* Aliasing occurs. this statement causes undefined behavior 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restrict pointer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로부터 생성된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alias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legal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 경우도 존재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restrict pointer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함수의 지역 변수이고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restrict pointer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함수 몸체 안의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nested block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정의된 경우에는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복사 가능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*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(void * restrict s1, const void * restrict s2,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n);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*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memmove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(void *s1, const void *s2,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n);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memmove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다른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bytes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복사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s1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s2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모두에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restrict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사용한 것은 복사의 소스와 목적지가 겹쳐서는 안된다는 것을 의미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겹치지 않는 것을 보장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X)</a:t>
                      </a:r>
                      <a:b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 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컴파일러에게 더 효율적인 코드를 만들 수 있다는 정보를 줌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최적화 시도는 보장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X)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64519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149179"/>
              </p:ext>
            </p:extLst>
          </p:nvPr>
        </p:nvGraphicFramePr>
        <p:xfrm>
          <a:off x="123824" y="867794"/>
          <a:ext cx="6073776" cy="5634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37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63460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header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 함수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malloc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블록을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초기화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블록을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초기화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realloc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할당된 메모리 블록의 크기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void *malloc(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size);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char *p;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 = malloc(n + 1);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malloc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리턴하는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일반적인 포인터는 할당이 수행될 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형으로 변환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암묵적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 = (char *) malloc(n + 1);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sing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Dynamic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Storage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Allocation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Functions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동적 배열을 초기화하는 방법 중 하나는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strcpy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함수를 호출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concat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*s1,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*s2)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malloc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(s1) +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(s2) + 1);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NULL)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Error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malloc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failed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concat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exit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(EXIT_FAILURE);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strcpy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strcat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s2);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배열을 위한 공간을 할당할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항상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*a = malloc(n 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B58A8B29-BE0D-12C3-08E0-A1BD06746F9E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Storage Allocation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B29E3060-8FC6-BDB9-241B-14E72C194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220914"/>
              </p:ext>
            </p:extLst>
          </p:nvPr>
        </p:nvGraphicFramePr>
        <p:xfrm>
          <a:off x="6313603" y="867794"/>
          <a:ext cx="5754573" cy="5634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457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63460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Function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void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size);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size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크기의 변수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개를 저장할 수 있는 배열을 위한 공간 할당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공간 할당 실패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return null pointer)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calloc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그 메모리 공간의 모든 비트를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초기화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a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넣으면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타입 상관없이 공간을 할당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point { int x, y; } *p;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point));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point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구조체를 가리킴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realloc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Function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void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realloc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(void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size);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공간 할당 실패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return null pointer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추가된 바이트들 초기화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원래 있던 데이터는 유지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첫번째 인자가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 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malloc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 동일하게 작동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두번째 인자가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블록을 할당 해제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블록 연장 실패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메모리 공간에 새로운 블록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복사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모든 포인터 업데이트 필요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free Function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free(void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 = malloc(...);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q = malloc(...);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free(p);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 = q;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2616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914378"/>
              </p:ext>
            </p:extLst>
          </p:nvPr>
        </p:nvGraphicFramePr>
        <p:xfrm>
          <a:off x="530224" y="1261494"/>
          <a:ext cx="6073776" cy="4605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37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60590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"Dangling Pointer" Problem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해제된 메모리 영역을 가리키고 있는 포인터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접근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예측 불가능한 동작</a:t>
                      </a: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접근 불가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Segmentation fault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잠재적인 보안 위험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char *p = malloc(4);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...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free(p);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...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strcpy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(p, 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    /*** WRONG ***/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* p1 = (int *)malloc(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*pi = 5;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...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* p2 = p1;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...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free(p1);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...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*p2 = 10;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해결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설정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pointe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참고하고 있는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초기화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B58A8B29-BE0D-12C3-08E0-A1BD06746F9E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Dangling Pointer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520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Declaration Syntax – Storage Class (2)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556A6E2-4CAA-AC5C-6B00-3524450C8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247884"/>
              </p:ext>
            </p:extLst>
          </p:nvPr>
        </p:nvGraphicFramePr>
        <p:xfrm>
          <a:off x="347848" y="1168344"/>
          <a:ext cx="8656452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645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3392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 register Storage Class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 선언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변수를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register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저장하도록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compiler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요청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register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변수는 주소가 없어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연산자 사용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b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Storage Class of a Function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Storage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지정하지 않으면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기본값으로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external linkage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extern 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함수가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external linkage.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static 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함수가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internal linkage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선언해도 함수 포인터를 통한 간접적인 호출은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파일에서 사용되지 않을 모든 함수 선언 앞에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붙이는 것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더 쉬운 유지보수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파일에서 보이지 않는다는 것 보장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파일에 있는 이름들이 충돌하는 상황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(name space pollution)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감소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parameter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지정 가능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storage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register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a;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extern int b;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static int c;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f(int d, register int e)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  <a:b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auto int g;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h;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static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extern int j;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register int k;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86C51026-9F63-5E7B-7697-464800EBB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432418"/>
              </p:ext>
            </p:extLst>
          </p:nvPr>
        </p:nvGraphicFramePr>
        <p:xfrm>
          <a:off x="2865538" y="3680940"/>
          <a:ext cx="3916262" cy="2211916"/>
        </p:xfrm>
        <a:graphic>
          <a:graphicData uri="http://schemas.openxmlformats.org/drawingml/2006/table">
            <a:tbl>
              <a:tblPr/>
              <a:tblGrid>
                <a:gridCol w="623542">
                  <a:extLst>
                    <a:ext uri="{9D8B030D-6E8A-4147-A177-3AD203B41FA5}">
                      <a16:colId xmlns:a16="http://schemas.microsoft.com/office/drawing/2014/main" val="2110959437"/>
                    </a:ext>
                  </a:extLst>
                </a:gridCol>
                <a:gridCol w="1479462">
                  <a:extLst>
                    <a:ext uri="{9D8B030D-6E8A-4147-A177-3AD203B41FA5}">
                      <a16:colId xmlns:a16="http://schemas.microsoft.com/office/drawing/2014/main" val="2905681609"/>
                    </a:ext>
                  </a:extLst>
                </a:gridCol>
                <a:gridCol w="645252">
                  <a:extLst>
                    <a:ext uri="{9D8B030D-6E8A-4147-A177-3AD203B41FA5}">
                      <a16:colId xmlns:a16="http://schemas.microsoft.com/office/drawing/2014/main" val="2875163667"/>
                    </a:ext>
                  </a:extLst>
                </a:gridCol>
                <a:gridCol w="1168006">
                  <a:extLst>
                    <a:ext uri="{9D8B030D-6E8A-4147-A177-3AD203B41FA5}">
                      <a16:colId xmlns:a16="http://schemas.microsoft.com/office/drawing/2014/main" val="4104770465"/>
                    </a:ext>
                  </a:extLst>
                </a:gridCol>
              </a:tblGrid>
              <a:tr h="135061">
                <a:tc>
                  <a:txBody>
                    <a:bodyPr/>
                    <a:lstStyle/>
                    <a:p>
                      <a:pPr algn="ctr"/>
                      <a:r>
                        <a:rPr lang="en-US" sz="1300" b="1">
                          <a:effectLst/>
                        </a:rPr>
                        <a:t>Name </a:t>
                      </a:r>
                      <a:endParaRPr lang="en-US" sz="1300">
                        <a:effectLst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0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>
                          <a:effectLst/>
                        </a:rPr>
                        <a:t>Storage Duration </a:t>
                      </a:r>
                      <a:endParaRPr lang="en-US" sz="1300">
                        <a:effectLst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0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effectLst/>
                        </a:rPr>
                        <a:t>Scope </a:t>
                      </a:r>
                      <a:endParaRPr lang="en-US" sz="1300" dirty="0">
                        <a:effectLst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0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effectLst/>
                        </a:rPr>
                        <a:t>Linkage </a:t>
                      </a:r>
                      <a:endParaRPr lang="en-US" sz="1300" dirty="0">
                        <a:effectLst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331514"/>
                  </a:ext>
                </a:extLst>
              </a:tr>
              <a:tr h="135061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a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static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File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external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126984"/>
                  </a:ext>
                </a:extLst>
              </a:tr>
              <a:tr h="214418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b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static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file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effectLst/>
                        </a:rPr>
                        <a:t>? (external)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2599864"/>
                  </a:ext>
                </a:extLst>
              </a:tr>
              <a:tr h="135061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static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file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internal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382735"/>
                  </a:ext>
                </a:extLst>
              </a:tr>
              <a:tr h="135061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d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automatic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block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none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6233447"/>
                  </a:ext>
                </a:extLst>
              </a:tr>
              <a:tr h="135061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e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automatic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block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none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5743519"/>
                  </a:ext>
                </a:extLst>
              </a:tr>
              <a:tr h="135061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g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automatic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block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none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9908133"/>
                  </a:ext>
                </a:extLst>
              </a:tr>
              <a:tr h="135061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h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automatic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block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none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0819169"/>
                  </a:ext>
                </a:extLst>
              </a:tr>
              <a:tr h="135061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i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static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block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none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1022923"/>
                  </a:ext>
                </a:extLst>
              </a:tr>
              <a:tr h="214418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j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static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block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effectLst/>
                        </a:rPr>
                        <a:t>? (external)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169272"/>
                  </a:ext>
                </a:extLst>
              </a:tr>
              <a:tr h="135061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k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automatic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block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none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6922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47133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54560"/>
              </p:ext>
            </p:extLst>
          </p:nvPr>
        </p:nvGraphicFramePr>
        <p:xfrm>
          <a:off x="215263" y="971987"/>
          <a:ext cx="6844867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486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0964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int value;           /* data stored in the node 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struct node *next;   /* pointer to the next node 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malloc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(*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).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10;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// (==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10;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우선순위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 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*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CD10DC96-EBF2-19AF-A0F6-84D478887458}"/>
              </a:ext>
            </a:extLst>
          </p:cNvPr>
          <p:cNvGrpSpPr/>
          <p:nvPr/>
        </p:nvGrpSpPr>
        <p:grpSpPr>
          <a:xfrm>
            <a:off x="4891036" y="1170926"/>
            <a:ext cx="1990482" cy="990667"/>
            <a:chOff x="7301321" y="2920933"/>
            <a:chExt cx="2705100" cy="1346334"/>
          </a:xfrm>
        </p:grpSpPr>
        <p:pic>
          <p:nvPicPr>
            <p:cNvPr id="1027" name="Picture 3">
              <a:extLst>
                <a:ext uri="{FF2B5EF4-FFF2-40B4-BE49-F238E27FC236}">
                  <a16:creationId xmlns:a16="http://schemas.microsoft.com/office/drawing/2014/main" id="{6584F2E8-ED90-13CA-2578-1C64153A98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1321" y="2920933"/>
              <a:ext cx="2705100" cy="704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2012D683-41D9-1B75-C81B-CB1599D769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5608" y="3552892"/>
              <a:ext cx="2676525" cy="714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B58A8B29-BE0D-12C3-08E0-A1BD06746F9E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 - Linked List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B29E3060-8FC6-BDB9-241B-14E72C194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519402"/>
              </p:ext>
            </p:extLst>
          </p:nvPr>
        </p:nvGraphicFramePr>
        <p:xfrm>
          <a:off x="8068942" y="1163889"/>
          <a:ext cx="4092578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257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74771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추가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(Using * pointer)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add_to_list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node *list, int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struct node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node));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new_mode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NULL)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("Error: malloc failed in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add_to_list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exit(EXIT_FAILURE);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-&gt;value = n;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-&gt;next = list;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return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first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add_to_list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(first, 10);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first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add_to_list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(first, 20);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A13E95F-C418-96FB-64B8-FC8928833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102368"/>
              </p:ext>
            </p:extLst>
          </p:nvPr>
        </p:nvGraphicFramePr>
        <p:xfrm>
          <a:off x="30480" y="2725406"/>
          <a:ext cx="3757297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729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146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찾기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search_list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node *list, int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struct node *p;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for (p = list; p != NULL; p = p-&gt;next)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if (p-&gt;value ==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    return p;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return NULL;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search_list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node *list, int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for (; list != NULL; list = list-&gt;next)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if (list-&gt;value ==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    return list;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search_list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node *list, int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while (list != NULL &amp;&amp; list-&gt;value !=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list = list-&gt;next;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return list;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2316994-A01E-E1A4-A68E-55A6E3AEE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60928"/>
              </p:ext>
            </p:extLst>
          </p:nvPr>
        </p:nvGraphicFramePr>
        <p:xfrm>
          <a:off x="3824087" y="2725406"/>
          <a:ext cx="4211521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152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146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삭제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delete_from_list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node *list, int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struct node *cur,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for (cur = list,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NULL;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  cur != NULL &amp;&amp; cur-&gt;value != n;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cur, cur = cur-&gt;next);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if (cur == NULL)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return list;            /* n was not found 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NULL)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list = list-&gt;next;    /* n is in the first node 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else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-&gt;next = cur-&gt;next;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free(cur);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return list;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CE05C21-F809-E1F7-21CF-F1A9ADE11A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925342"/>
              </p:ext>
            </p:extLst>
          </p:nvPr>
        </p:nvGraphicFramePr>
        <p:xfrm>
          <a:off x="8068942" y="4062015"/>
          <a:ext cx="4092578" cy="2747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257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74771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추가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(Using ** pointer)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add_to_list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node **list, int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struct node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node));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NULL)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("Error: malloc failed in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add_to_list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exit(EXIT_FAILURE);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-&gt;value = n;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-&gt;next = *list;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*list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add_to_list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(&amp;first, 10);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74443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64D6D6-BBE4-3169-F2A4-0E833384436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 – Flexible Array Members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D6CF096-8ADB-2D2F-B23E-228C3A3D5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375911"/>
              </p:ext>
            </p:extLst>
          </p:nvPr>
        </p:nvGraphicFramePr>
        <p:xfrm>
          <a:off x="123824" y="1095551"/>
          <a:ext cx="5802974" cy="474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297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Flexible Array Members (C99)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동적 크기 배열을 포함하는 구조체를 정의할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배열의 길이는 구조체를 저장할 메모리가 할당되기 전까지 결정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연산자는 구조체의 크기를 계산할 때 배열을 무시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규칙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flexible array 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구조체의 가장 마지막 멤버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반드시 하나 이상의 다른 멤버 존재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 복사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배열을 제외한 다른 멤버만 복사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chars[];    /* flexible array member - C99 only */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*str = 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+ n);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str-&gt;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n;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Flexible Array Members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이전 사용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길이를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1(a dummy value)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선언하고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각각의 문자열을 동적 할당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chars[1];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...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*str = 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+ n - 1);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str-&gt;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n;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4575A46-23B9-484F-0990-41721F66F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159429"/>
              </p:ext>
            </p:extLst>
          </p:nvPr>
        </p:nvGraphicFramePr>
        <p:xfrm>
          <a:off x="6096000" y="1097638"/>
          <a:ext cx="5802974" cy="474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297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char chars[];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main(void) {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n;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("Enter n: ");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("%d", &amp;n);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*str = 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+ n);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str-&gt;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n;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strncpy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(str-&gt;chars, "original message", n-1);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str-&gt;chars[n-1] = 0; // Assign null character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copy_dest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+ n);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copy_dest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*str; //n-byte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할당 없으면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Segmentation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error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발생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원본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%d chars: %s\n", str-&gt;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str-&gt;chars);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복사본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%d chars: %s\n",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copy_dest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copy_dest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-&gt;chars);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Flexible array members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포함하는 구조체는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incomplete type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Incomplete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메모리 크기 정보 결여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구조체의 멤버 불가능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배열의 원소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불가능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구조체의 포인터를 원소로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62307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String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493348"/>
              </p:ext>
            </p:extLst>
          </p:nvPr>
        </p:nvGraphicFramePr>
        <p:xfrm>
          <a:off x="173187" y="1286893"/>
          <a:ext cx="11845626" cy="2116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56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670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("When you come to a fork in the road, take it. “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"--Yogi Berra");</a:t>
                      </a:r>
                    </a:p>
                    <a:p>
                      <a:pPr marL="0" indent="-285750" algn="l" defTabSz="914400" rtl="0" eaLnBrk="1" latinLnBrk="1" hangingPunct="1">
                        <a:buFont typeface="Wingdings" panose="05000000000000000000" pitchFamily="2" charset="2"/>
                        <a:buChar char="è"/>
                      </a:pP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문자열이 길 때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마지막에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작성하고 다음 줄 작성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반드시 문자로 시작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indent="0" algn="l" defTabSz="914400" rtl="0" eaLnBrk="1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(tab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사용한 것처럼 띄어져서 출력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indent="-285750" algn="l" defTabSz="914400" rtl="0" eaLnBrk="1" latinLnBrk="1" hangingPunct="1">
                        <a:buFont typeface="Wingdings" panose="05000000000000000000" pitchFamily="2" charset="2"/>
                        <a:buChar char="è"/>
                      </a:pP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닫힌 따옴표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 문장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뒤에 열린 따옴표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후 문장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있고 사이에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whitespace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문자만 있다면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컴파일러는 하나의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변경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-285750" algn="l" defTabSz="914400" rtl="0" eaLnBrk="1" latinLnBrk="1" hangingPunct="1">
                        <a:buFont typeface="Wingdings" panose="05000000000000000000" pitchFamily="2" charset="2"/>
                        <a:buChar char="è"/>
                      </a:pP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‘a’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“a”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“”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문자열 형태이므로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\0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존재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39A709FA-DB9F-CA62-6CDD-6F4ECAC5A0B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03795" y="1413934"/>
            <a:ext cx="2657475" cy="762000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3EC8444-753A-F3BC-BD76-6CCC125B9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657003"/>
              </p:ext>
            </p:extLst>
          </p:nvPr>
        </p:nvGraphicFramePr>
        <p:xfrm>
          <a:off x="346374" y="3841872"/>
          <a:ext cx="3590359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035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"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"[1];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ch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‘b’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18967C8-8828-ECD8-F1DC-DAE54CA32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601560"/>
              </p:ext>
            </p:extLst>
          </p:nvPr>
        </p:nvGraphicFramePr>
        <p:xfrm>
          <a:off x="346374" y="5007281"/>
          <a:ext cx="3590359" cy="1127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035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2765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digit_to_hex_char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digit)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 "0123456789ABCDEF"[digit];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817EFDB-F5C1-2B31-7668-D0F77EBAA8C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141553" y="4420992"/>
            <a:ext cx="0" cy="586289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05AE899-B044-80D3-4F1A-0814642132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398827"/>
              </p:ext>
            </p:extLst>
          </p:nvPr>
        </p:nvGraphicFramePr>
        <p:xfrm>
          <a:off x="4372810" y="3841872"/>
          <a:ext cx="706989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989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배열은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원소에 저장되어 있는 문자들이 수정 가능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포인터는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 literal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포인터이고 문자를 개별적으로 수정할 수 없음</a:t>
                      </a:r>
                    </a:p>
                    <a:p>
                      <a:pPr marL="0" indent="-285750" algn="l" defTabSz="914400" rtl="0" eaLnBrk="1" latinLnBrk="1" hangingPunct="1">
                        <a:buFont typeface="Wingdings" panose="05000000000000000000" pitchFamily="2" charset="2"/>
                        <a:buChar char="è"/>
                      </a:pP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중요한 점은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*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상수 가 불가능 한거지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상수는 가능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기존 상수 </a:t>
                      </a:r>
                      <a:r>
                        <a:rPr lang="ko-KR" altLang="en-US" sz="16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값을 수정하는 것이 아니라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새로운 </a:t>
                      </a:r>
                      <a:r>
                        <a:rPr lang="ko-KR" altLang="en-US" sz="16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상수의 주소를 받기 때문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b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*p = "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*p = "def";    /* WRONG 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“hello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world!”; /* SUCCESS */</a:t>
                      </a:r>
                    </a:p>
                    <a:p>
                      <a:pPr marL="0" indent="0" algn="l" defTabSz="914400" rtl="0" eaLnBrk="1" latinLnBrk="1" hangingPunct="1">
                        <a:buFont typeface="Wingdings" panose="05000000000000000000" pitchFamily="2" charset="2"/>
                        <a:buNone/>
                      </a:pP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2752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Function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String Function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866223"/>
              </p:ext>
            </p:extLst>
          </p:nvPr>
        </p:nvGraphicFramePr>
        <p:xfrm>
          <a:off x="173187" y="1286894"/>
          <a:ext cx="4741713" cy="1427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171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732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strcpy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(char *s1, const char *s2);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char *s);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strcat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(char *s1, const char *s2);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strncat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(str1, str2,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(str1) -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(str1) - 1);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strcmp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char *s1, const char *s2);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3EC8444-753A-F3BC-BD76-6CCC125B9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491634"/>
              </p:ext>
            </p:extLst>
          </p:nvPr>
        </p:nvGraphicFramePr>
        <p:xfrm>
          <a:off x="6065988" y="1346200"/>
          <a:ext cx="2676225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622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char *s)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 = 0;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(*s++)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n++;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n;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18967C8-8828-ECD8-F1DC-DAE54CA32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062037"/>
              </p:ext>
            </p:extLst>
          </p:nvPr>
        </p:nvGraphicFramePr>
        <p:xfrm>
          <a:off x="7298456" y="3150986"/>
          <a:ext cx="2887513" cy="377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751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751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*s!='\0’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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s!=0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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*s 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C145729-D900-E082-4BF9-FB6ADF72F92F}"/>
              </a:ext>
            </a:extLst>
          </p:cNvPr>
          <p:cNvSpPr txBox="1"/>
          <p:nvPr/>
        </p:nvSpPr>
        <p:spPr>
          <a:xfrm>
            <a:off x="5056770" y="808288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String Idioms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25A56B2D-6E05-589E-100F-AC0814F4B8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923396"/>
              </p:ext>
            </p:extLst>
          </p:nvPr>
        </p:nvGraphicFramePr>
        <p:xfrm>
          <a:off x="8742213" y="1346200"/>
          <a:ext cx="2676225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622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char *s)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char *p = s;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(*s)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s++;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s - p;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CD42318F-0DB0-F084-8389-F78E0FB0B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986121"/>
              </p:ext>
            </p:extLst>
          </p:nvPr>
        </p:nvGraphicFramePr>
        <p:xfrm>
          <a:off x="5391151" y="3748331"/>
          <a:ext cx="3313831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38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strcat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(char *s1, const char *s2)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char *p = s1;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(*p != '\0’)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p++;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(*s2 != '\0'){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*p = *s2;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p++;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s2++;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*p = '\0’;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s1;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307F61D7-F1AB-65F7-C372-1FD6C8171A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480324"/>
              </p:ext>
            </p:extLst>
          </p:nvPr>
        </p:nvGraphicFramePr>
        <p:xfrm>
          <a:off x="8704982" y="3748331"/>
          <a:ext cx="3313831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38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strcat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(char *s1, const char *s2)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char *p = s1;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(*p)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p++;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(*p++ = *s2++);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s1;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20197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Warning Message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Security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212072"/>
              </p:ext>
            </p:extLst>
          </p:nvPr>
        </p:nvGraphicFramePr>
        <p:xfrm>
          <a:off x="232075" y="1392650"/>
          <a:ext cx="7073500" cy="2116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35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6707"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보안관련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#pragma warning(disable:4996) 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scanf_s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대신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scanf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사용 가능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5334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D431A0-D6EA-3782-15BF-10518890E565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Snippet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F74FDA2-743A-F4E1-512A-94166B57F4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457079"/>
              </p:ext>
            </p:extLst>
          </p:nvPr>
        </p:nvGraphicFramePr>
        <p:xfrm>
          <a:off x="339724" y="1418050"/>
          <a:ext cx="8251526" cy="923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15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92333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스니펫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(snippet)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재사용 가능한 소스 코드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기계어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텍스트의 작은 부분을 일컫는 프로그래밍 용어이다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사용자가 루틴 편집 조작 중 반복 타이핑을 회피할 수 있게 도와준다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C475C98-F5B2-3286-B658-9003E3A93FC7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Snippet</a:t>
            </a:r>
          </a:p>
        </p:txBody>
      </p:sp>
    </p:spTree>
    <p:extLst>
      <p:ext uri="{BB962C8B-B14F-4D97-AF65-F5344CB8AC3E}">
        <p14:creationId xmlns:p14="http://schemas.microsoft.com/office/powerpoint/2010/main" val="14498315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Sample code (C)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Trick 1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772632"/>
              </p:ext>
            </p:extLst>
          </p:nvPr>
        </p:nvGraphicFramePr>
        <p:xfrm>
          <a:off x="241700" y="1277148"/>
          <a:ext cx="6861744" cy="1597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174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7768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void main()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if(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printf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(“%c“, 59))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7466295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Output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515509"/>
              </p:ext>
            </p:extLst>
          </p:nvPr>
        </p:nvGraphicFramePr>
        <p:xfrm>
          <a:off x="7574546" y="1277147"/>
          <a:ext cx="4168275" cy="1597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827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776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432DE0D-0D25-F6B5-2325-9D557C8FB6F3}"/>
              </a:ext>
            </a:extLst>
          </p:cNvPr>
          <p:cNvSpPr txBox="1"/>
          <p:nvPr/>
        </p:nvSpPr>
        <p:spPr>
          <a:xfrm>
            <a:off x="2879022" y="2165213"/>
            <a:ext cx="12136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► ;(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세미콜론</a:t>
            </a:r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없이 </a:t>
            </a:r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;(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세미콜론</a:t>
            </a:r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출력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BDD39B3-64B9-9B36-8F82-1C5E5E37F3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725914"/>
              </p:ext>
            </p:extLst>
          </p:nvPr>
        </p:nvGraphicFramePr>
        <p:xfrm>
          <a:off x="241700" y="3324995"/>
          <a:ext cx="6861744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174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#include &lt;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stdio.h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&gt;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 main()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FILE *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char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fopen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(__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FILE__,"r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do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getc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putchar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while 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!= EOF);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fclose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return 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8F07881-4A9C-9739-8E7A-70118CDC46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5644"/>
              </p:ext>
            </p:extLst>
          </p:nvPr>
        </p:nvGraphicFramePr>
        <p:xfrm>
          <a:off x="7574545" y="3324995"/>
          <a:ext cx="4168275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827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5052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소스코드 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11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Declaration Syntax – Declarator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556A6E2-4CAA-AC5C-6B00-3524450C8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804275"/>
              </p:ext>
            </p:extLst>
          </p:nvPr>
        </p:nvGraphicFramePr>
        <p:xfrm>
          <a:off x="347848" y="1168344"/>
          <a:ext cx="8656452" cy="3383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645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33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해독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항상 안에서 바깥으로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해독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[], ()가 *보다 우선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                     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Definitions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Simplify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Declarations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*(*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[10])(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// int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리턴 함수 포인터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Fcn_ptr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 포인터의 포인터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Fcn_ptr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Fcn_ptr_array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[10];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 타입 배열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Fcn_ptr_array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9E609034-77F3-2DFD-E516-33EE5DDA3E9F}"/>
              </a:ext>
            </a:extLst>
          </p:cNvPr>
          <p:cNvGrpSpPr/>
          <p:nvPr/>
        </p:nvGrpSpPr>
        <p:grpSpPr>
          <a:xfrm>
            <a:off x="5277125" y="1803856"/>
            <a:ext cx="3646198" cy="2244848"/>
            <a:chOff x="4949134" y="1756701"/>
            <a:chExt cx="3646198" cy="2244848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88F0DC11-CFA8-4F51-FE51-0925A846EB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9134" y="1756701"/>
              <a:ext cx="3620013" cy="1099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>
              <a:extLst>
                <a:ext uri="{FF2B5EF4-FFF2-40B4-BE49-F238E27FC236}">
                  <a16:creationId xmlns:a16="http://schemas.microsoft.com/office/drawing/2014/main" id="{9587FC9E-35A7-5F16-F0F1-3F5967AE98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9134" y="2672682"/>
              <a:ext cx="3646198" cy="13288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5903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9270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Declaration Syntax – Function Specifier (C99)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556A6E2-4CAA-AC5C-6B00-3524450C8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56424"/>
              </p:ext>
            </p:extLst>
          </p:nvPr>
        </p:nvGraphicFramePr>
        <p:xfrm>
          <a:off x="347848" y="1168344"/>
          <a:ext cx="8656452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645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33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inline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선언해도 컴파일러가 그 함수를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"inline"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하도록 강제하는 것은 아니고 요청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inline double average(double a, double b)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return (a + b) / 2;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다른 파일에서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average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호출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에러 발생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external linkage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이지만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average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정의는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inline definition)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해결방법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 정의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static keyword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호출 제한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static inline double average(double a, double b) {…}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2. average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external definition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호출 허용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#ifndef AVERAGE_H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#define AVERAGE_H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inline double average(double a, double b) {...}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#endif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#include 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average.h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extern double average(double a, double b);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Restrictions on Inline Functions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inline function with external linkage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제한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함수는 수정 가능한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static variable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정의할 수 없음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internal linkage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갖는 변수의 참조를 포함할 수 없음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3349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7673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Standard input function in C language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Standard Input Function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445768"/>
              </p:ext>
            </p:extLst>
          </p:nvPr>
        </p:nvGraphicFramePr>
        <p:xfrm>
          <a:off x="241700" y="1277147"/>
          <a:ext cx="5581584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717337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문자 입력함수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getchar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stdio.h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에 존재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enter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값도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\n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값으로 버퍼에 저장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(enter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가 입력될 때까지 버퍼에 저장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한 숫자만 받음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fflush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(stdin)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필요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getche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conio.h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에 존재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enter :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입력 종료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버퍼를 사용하지 않아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getchar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보다 빠름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입력 문자가 보이지 않음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3.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Getch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stdio.h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에 존재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입력 버퍼 사용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입력 문자 보이지 않음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반복문으로 입력을 받다가 </a:t>
                      </a:r>
                      <a:r>
                        <a:rPr lang="ko-KR" altLang="en-US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엔터가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들어오면 종료하는 조건일 경우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​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while( (input =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getchar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()) != '\n')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while( (input =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getche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()) != '\r')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while( (input =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getch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()) != ‘\r’)</a:t>
                      </a:r>
                    </a:p>
                    <a:p>
                      <a:pPr marL="0" algn="l" defTabSz="914400" rtl="0" eaLnBrk="1" fontAlgn="t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233FF69-50F2-204A-87EA-C2574345A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563114"/>
              </p:ext>
            </p:extLst>
          </p:nvPr>
        </p:nvGraphicFramePr>
        <p:xfrm>
          <a:off x="6096000" y="1277147"/>
          <a:ext cx="5581584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717337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문자열 입력함수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 gets()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stdio.h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에 존재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enter: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입력 종료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(enter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값을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null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값으로 변환하여 문자 끝에 저장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버퍼 포인터를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enter  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뒤로 이동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char*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사용 불가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크기가 정해진 배열만 가능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fflush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(stdin)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필요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scanf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stdio.h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에 존재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enter: 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숫자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문자열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입력종료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문자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입력 종료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\n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space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는 </a:t>
                      </a:r>
                      <a:r>
                        <a:rPr lang="ko-KR" altLang="en-US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구분자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처리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버퍼 포인터를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enter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뒤로 이동시키지 않으므로 주의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3.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Fgets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gets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대신 많이 사용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8194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7673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Standard output function in C language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Standard Output Function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138891"/>
              </p:ext>
            </p:extLst>
          </p:nvPr>
        </p:nvGraphicFramePr>
        <p:xfrm>
          <a:off x="241700" y="1277147"/>
          <a:ext cx="5581584" cy="2717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71733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%4d , 123 --&gt; _123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%4d, 12345 --&gt; 12345 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그대로 표시된다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%-4d , 123 --&gt; 123_ (m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음수이면 좌측 정렬된다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9036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C46D1AD-5FB1-F8BB-76CB-079FFED25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8605" y="808289"/>
            <a:ext cx="3833395" cy="219582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8056AC-DC8A-3634-C3F0-4C4422635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8605" y="3040881"/>
            <a:ext cx="3833395" cy="16340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80B4E43-72EC-ACEA-1D32-54EEE3D929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1901" y="4674916"/>
            <a:ext cx="4610100" cy="226958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94C05AE-343A-E59C-9012-558595020C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2449" y="1971587"/>
            <a:ext cx="2322702" cy="11979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1154095-7A1A-0E4B-52CE-A7E119A952A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type - Size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54A1B6E-5466-E08C-36FE-36C2F9CF5B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753200"/>
              </p:ext>
            </p:extLst>
          </p:nvPr>
        </p:nvGraphicFramePr>
        <p:xfrm>
          <a:off x="208851" y="3853884"/>
          <a:ext cx="6851851" cy="2795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185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0147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컴파일 시간 연산자 = 컴파일 동안만 평가, 런타임 동안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평가x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키워드 자체의 크기가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컴파일된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코드에 없기 때문에</a:t>
                      </a:r>
                    </a:p>
                    <a:p>
                      <a:pPr marL="0" algn="l" defTabSz="914400" rtl="0" eaLnBrk="1" latinLnBrk="1" hangingPunct="1"/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=1, c=1;</a:t>
                      </a:r>
                    </a:p>
                    <a:p>
                      <a:pPr marL="0" algn="l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 c=++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+1);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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=4,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=1, c= 1</a:t>
                      </a:r>
                    </a:p>
                    <a:p>
                      <a:pPr marL="0" algn="l" defTabSz="914400" rtl="0" eaLnBrk="1" latinLnBrk="1" hangingPunct="1"/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obj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파일은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링커에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의해 연결되고, 바이너리 실행 코드는 생성됨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9975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하드디스크(10gb) 파티션 크기에 적합한 데이터 타입 =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unsigned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8비트 마이크로프로세서나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마이크로컨트롤러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unsigned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unsigned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822344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0E76C445-7E9B-28F8-2A75-4FC493799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523840"/>
              </p:ext>
            </p:extLst>
          </p:nvPr>
        </p:nvGraphicFramePr>
        <p:xfrm>
          <a:off x="208851" y="1306718"/>
          <a:ext cx="6627987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798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389"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Data type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= 특정 메모리 주소에 저장하는 데이터 유형에 대한 정보</a:t>
                      </a:r>
                    </a:p>
                    <a:p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3가지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type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= 원시 타입, 사용자 정의, 파생 또는 종속 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E0C6ED8-4E16-B7E0-FB03-5B8334E0DE17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Data type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857771-757F-BE68-88FF-3BAD0242BC81}"/>
              </a:ext>
            </a:extLst>
          </p:cNvPr>
          <p:cNvSpPr txBox="1"/>
          <p:nvPr/>
        </p:nvSpPr>
        <p:spPr>
          <a:xfrm>
            <a:off x="123822" y="3306470"/>
            <a:ext cx="6200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Data size &amp; Data type declaration</a:t>
            </a:r>
          </a:p>
        </p:txBody>
      </p:sp>
    </p:spTree>
    <p:extLst>
      <p:ext uri="{BB962C8B-B14F-4D97-AF65-F5344CB8AC3E}">
        <p14:creationId xmlns:p14="http://schemas.microsoft.com/office/powerpoint/2010/main" val="452937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2706</TotalTime>
  <Words>9827</Words>
  <Application>Microsoft Office PowerPoint</Application>
  <PresentationFormat>와이드스크린</PresentationFormat>
  <Paragraphs>1308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4" baseType="lpstr">
      <vt:lpstr>-apple-system</vt:lpstr>
      <vt:lpstr>맑은 고딕</vt:lpstr>
      <vt:lpstr>Arial</vt:lpstr>
      <vt:lpstr>Cambria Math</vt:lpstr>
      <vt:lpstr>Noto Sans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성호 김</dc:creator>
  <cp:lastModifiedBy>성호 김</cp:lastModifiedBy>
  <cp:revision>131</cp:revision>
  <dcterms:created xsi:type="dcterms:W3CDTF">2023-11-29T11:04:36Z</dcterms:created>
  <dcterms:modified xsi:type="dcterms:W3CDTF">2024-01-02T07:55:44Z</dcterms:modified>
</cp:coreProperties>
</file>