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33" r:id="rId12"/>
    <p:sldId id="528" r:id="rId13"/>
    <p:sldId id="522" r:id="rId14"/>
    <p:sldId id="523" r:id="rId15"/>
    <p:sldId id="510" r:id="rId16"/>
    <p:sldId id="524" r:id="rId17"/>
    <p:sldId id="509" r:id="rId18"/>
    <p:sldId id="521" r:id="rId19"/>
    <p:sldId id="519" r:id="rId20"/>
    <p:sldId id="514" r:id="rId21"/>
    <p:sldId id="516" r:id="rId22"/>
    <p:sldId id="520" r:id="rId23"/>
    <p:sldId id="511" r:id="rId24"/>
    <p:sldId id="515" r:id="rId25"/>
    <p:sldId id="518" r:id="rId26"/>
    <p:sldId id="512" r:id="rId27"/>
    <p:sldId id="513" r:id="rId28"/>
    <p:sldId id="517" r:id="rId29"/>
    <p:sldId id="525" r:id="rId30"/>
    <p:sldId id="526" r:id="rId31"/>
    <p:sldId id="527" r:id="rId32"/>
    <p:sldId id="529" r:id="rId33"/>
    <p:sldId id="530" r:id="rId34"/>
    <p:sldId id="531" r:id="rId35"/>
    <p:sldId id="532" r:id="rId36"/>
    <p:sldId id="403" r:id="rId37"/>
    <p:sldId id="404" r:id="rId38"/>
    <p:sldId id="501" r:id="rId39"/>
    <p:sldId id="502" r:id="rId40"/>
    <p:sldId id="40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  <p14:sldId id="533"/>
          </p14:sldIdLst>
        </p14:section>
        <p14:section name="Kirchhoff's Law" id="{678337B1-BDC5-4A52-9780-1708EBACC5A0}">
          <p14:sldIdLst>
            <p14:sldId id="528"/>
          </p14:sldIdLst>
        </p14:section>
        <p14:section name="Capacitor" id="{2BADCDCE-6EEC-47DC-B4A0-2689F08CFB19}">
          <p14:sldIdLst>
            <p14:sldId id="522"/>
            <p14:sldId id="523"/>
          </p14:sldIdLst>
        </p14:section>
        <p14:section name="Capacitance" id="{2952E6EE-611F-42E6-9A14-B2ABA2F4DEF6}">
          <p14:sldIdLst>
            <p14:sldId id="510"/>
          </p14:sldIdLst>
        </p14:section>
        <p14:section name="Inductor" id="{A89B4A6B-1353-4458-93E5-77E4DB31A19F}">
          <p14:sldIdLst>
            <p14:sldId id="524"/>
          </p14:sldIdLst>
        </p14:section>
        <p14:section name="Inductance" id="{A0F44850-B087-48E8-8D96-C0CD37809C34}">
          <p14:sldIdLst>
            <p14:sldId id="509"/>
          </p14:sldIdLst>
        </p14:section>
        <p14:section name="Sinusoidal Wave" id="{BD3270BC-F64C-4C95-B1D7-53930E837520}">
          <p14:sldIdLst>
            <p14:sldId id="521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ttery" id="{C32777FE-312B-407A-95FE-5F93DE645C85}">
          <p14:sldIdLst>
            <p14:sldId id="525"/>
            <p14:sldId id="526"/>
          </p14:sldIdLst>
        </p14:section>
        <p14:section name="Fuse" id="{96F666D2-4111-4382-ABB7-CA0C9F656998}">
          <p14:sldIdLst>
            <p14:sldId id="527"/>
          </p14:sldIdLst>
        </p14:section>
        <p14:section name="Push Button" id="{44BD7A08-1EE7-4787-AB3A-9C8E57AEDE15}">
          <p14:sldIdLst>
            <p14:sldId id="529"/>
          </p14:sldIdLst>
        </p14:section>
        <p14:section name="Switch" id="{A1F815B4-2AE7-4451-BC5B-DC894E1E0CCB}">
          <p14:sldIdLst>
            <p14:sldId id="530"/>
          </p14:sldIdLst>
        </p14:section>
        <p14:section name="Rotary Encoder" id="{6A0EFC0A-4DE4-4B60-9F4A-30DCCAAC2D01}">
          <p14:sldIdLst>
            <p14:sldId id="531"/>
          </p14:sldIdLst>
        </p14:section>
        <p14:section name="Relay" id="{BB5E7E1A-36BC-4440-8BCD-F6BFBD40C1A0}">
          <p14:sldIdLst>
            <p14:sldId id="532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1" autoAdjust="0"/>
    <p:restoredTop sz="92672" autoAdjust="0"/>
  </p:normalViewPr>
  <p:slideViewPr>
    <p:cSldViewPr snapToGrid="0">
      <p:cViewPr>
        <p:scale>
          <a:sx n="75" d="100"/>
          <a:sy n="75" d="100"/>
        </p:scale>
        <p:origin x="200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https://namu.wiki/w/%EC%BB%A4%ED%8C%A8%EC%8B%9C%ED%84%B0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4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https://m.blog.naver.com/lagrange0115/221144510601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2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2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8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23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81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1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따른 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정확도가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과부하 조건에 덜 민감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미세한 노이즈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강인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작은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 측정기기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고급 오디오 등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소재보다 높은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잡음에 강함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급 대전력으로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Array: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다수 저항을 통해 연결하여 사용할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볼륨 조절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SMD: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 단순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제작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디지털 회로에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 저항의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코딩 내부에 나선형 홈이 있는데 홈의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길수록 저항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홈의 너비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클수록 저항 감소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215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6" r="-254" b="-8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025892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유도성 부하를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릴레이의 접점을 보호하기 위해 사용되며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Voltage Coefficient):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변화의 함수로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발생하는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변화를 서술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저항체가 탄소 기반일 때 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𝟏𝟎𝟎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정격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10%,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실제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025892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4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108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키르히호프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(Kirchhoff’s Law)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24267"/>
              </p:ext>
            </p:extLst>
          </p:nvPr>
        </p:nvGraphicFramePr>
        <p:xfrm>
          <a:off x="83626" y="868117"/>
          <a:ext cx="9862693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키르히호프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(Kirchhoff’s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KCL(Kirchhoff’s Current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노드에서 들어오는 전류의 합은 나가는 전류의 합과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전하의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KVL(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Kircchhoff’s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Voltage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폐회로에서 각 소자의 전압 강하의 합은 폐회로를 따라 순환할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1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85068"/>
                  </p:ext>
                </p:extLst>
              </p:nvPr>
            </p:nvGraphicFramePr>
            <p:xfrm>
              <a:off x="83626" y="868117"/>
              <a:ext cx="11994074" cy="5456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정전용량을 전기적 퍼텐셜 에너지로 저장하는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수동소자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1V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걸렸을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전하를 잡아 둘 수 있는 능력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𝝐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사이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용량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Conducrive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Plate):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금속 도체로 구성되고 전하를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(Dielectric):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 위치한 절연체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전기장을 강화하고 전하의 축적을 도움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특성과 용도가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높을 때 충전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낮을 때 방전하여 전원 전압과 동일한 크기의 전위차를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전원에 연결하면 충전 동안 전류 크기가 감소하다 전류가 흐르지 못하게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변화에 저항해 전압의 급격한 변화를 방지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전류 변화에 대해서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저장할 수 있는 전하의 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정격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Rating):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안전하게 견딜 수 있는 최대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내부의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낮을수록 좋은 성능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손실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(Dissipation Factor):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손실되는 에너지를 나타내며 낮을수록 효율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장치에서 일시적인 전력 공급에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차단하는 역할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통과 성질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타이머나 펄스 생성기에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평활화하여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일정한 전압을 유지하는데 도움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𝝉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𝝉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𝑹𝑪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증가할수록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85068"/>
                  </p:ext>
                </p:extLst>
              </p:nvPr>
            </p:nvGraphicFramePr>
            <p:xfrm>
              <a:off x="83626" y="868117"/>
              <a:ext cx="11994074" cy="5456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566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23" r="-203" b="-4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18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87267"/>
              </p:ext>
            </p:extLst>
          </p:nvPr>
        </p:nvGraphicFramePr>
        <p:xfrm>
          <a:off x="83626" y="868117"/>
          <a:ext cx="11994074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종류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유전체가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세라믹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전자 회로에서 주로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응답이 좋고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안정성 우수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노이즈를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통과시키는 용도로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적층 세라믹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특성과 주파수 특성이 양호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소형이기에 바이패스용으로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띠 부분 음극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 장치에 주로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큰 용량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극성을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주파수 특성을 가지고 있어 정류회로에서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평활회로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저주파 바이패스 용으로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필름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플라스틱 필름을 유전체로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안정성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고전압에서도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마일러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(Mylar)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저가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정밀도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고주파회로와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발진회로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폴리프로필렌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 커플링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띠 부분 양극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유전체로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안정성과 신뢰성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특성과 주파수 특성이 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우수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    spike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형상 전류가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변화에 의한 용량 변화가 엄격하거나 주파수가 높고 신호 파형이 중요한 회로에 쓰임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군사용 및 고성능 전자기기에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2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용량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= 0.5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총량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𝑼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차지하는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2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9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487369"/>
                  </p:ext>
                </p:extLst>
              </p:nvPr>
            </p:nvGraphicFramePr>
            <p:xfrm>
              <a:off x="83626" y="868117"/>
              <a:ext cx="12019474" cy="4302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에너지를 자기 에너지 형태로 저장하는 부품으로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(Coil)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형태로 제작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도선이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감겨있는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형태로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심재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내부에 위치한 자성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세기를 증가시키고 공기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 여러 재질로 만들어질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(Air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주파수에서 사용됨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성능 우수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(Iron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 같은 저주파 응용 분야에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(Ferrite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응용 분야에서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넓은 주파수 범위에서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토로이달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(Toroidal)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누설이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에너지를 저장하는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 재료의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감긴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재료와 길이에 의해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품질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(Q-Factor):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효율성을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높을수록 낮은 에너지 손실을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인덕턴스와 저항의 비율로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코어가 포화상태에 도달하는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초과 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급격히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차단하는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 전원 공급 장치에서 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변환하는데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급격한 변화를 방지해 회로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487369"/>
                  </p:ext>
                </p:extLst>
              </p:nvPr>
            </p:nvGraphicFramePr>
            <p:xfrm>
              <a:off x="83626" y="868117"/>
              <a:ext cx="12019474" cy="4302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30212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83" r="-253" b="-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855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097545"/>
                  </p:ext>
                </p:extLst>
              </p:nvPr>
            </p:nvGraphicFramePr>
            <p:xfrm>
              <a:off x="83626" y="868117"/>
              <a:ext cx="12019474" cy="6832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 = 1 Vs/A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증가할 때 인덕턴스는 전류가 증가하는 반대 방향으로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097545"/>
                  </p:ext>
                </p:extLst>
              </p:nvPr>
            </p:nvGraphicFramePr>
            <p:xfrm>
              <a:off x="83626" y="868117"/>
              <a:ext cx="12019474" cy="6832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8324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178" r="-253" b="-6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637178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평균값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교류에서 평균값은 전압 파형의 넓이를 시간으로 나눈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 동안 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값 넓이가 같아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적분값이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대안으로 반주기의 평균으로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𝒔𝒊𝒏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𝝎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(Effective value)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평균값 한계로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/RMS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𝒔𝒊𝒏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𝒄𝒐𝒔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𝒔𝒊𝒏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𝟒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637178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BC98B-C552-1C9E-C341-DD51B91F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4889500"/>
            <a:ext cx="2351614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58086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32614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32614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1745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1745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3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(Battery)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화학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(Electrochemical cells)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하나 이상 포함되며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안 화학 반응이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침지된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두 터미널 사이에 전위차 생성하고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전위차는 전류가 부하를 통과하면서 줄어듦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(Electrolytic cell)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외부 전원으로부터 전력을 공급받아 전기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촉진하고 화합물이 각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성분으로 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기호에서 막대 긴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+(Anode),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짧은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–(Cathode)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일회용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(Disposable Battery):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(Primary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내 화학 반응은 역반응이 쉽게 일어나지 않아 충전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충전식보다 에너지 밀도가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자체 방전율이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 긺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- 75 Ω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 미만인 애플리케이션에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탄소아연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알칼라인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주액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(Reserve battery)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(Rechargeable Battery):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(Secondary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충전을 반복하면서 전극이 화학적으로 서서히 분해되고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속도는 원료와 관리 방식에 영향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받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납 축전지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니켈카드뮴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니켈수소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 폴리머 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연료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(Fuel Cell):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활성 가스를 주입하여 전기화학적 반응을 오래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일부 작업은 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배터리를 대체할 수 있으나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밀도가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제조 단가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화학 반응이 일어나지 않아 배터리보다 충전과 방전이 빠르게 진행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배터리는 방전 사이클에서 전압을 대체로 잘 유지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아래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연결하고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부하와 측정기를 직렬로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사용시간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𝑨𝒉𝑴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∗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𝑯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테스트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𝒓𝒂𝒕𝒆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(C-rate: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Ahm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Peukert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number])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배터리는 시간 경과에 의해 화학적으로 성능이 저하되면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 증가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(Rated Voltage)/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개방 회로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(Open Circuit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 극단 사이에 부하가 없을 때 존재하는 전위차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배터리에 부하를 연결한 상태에서 전압을 측정하기 위해 부하와 병렬로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부하가 없으면 측정기로 바로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셀의 전압의 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셀과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각 셀의 용량의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장점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휴대 간편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스파이크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 고려사항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(current drain),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무게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누출이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100mA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사용이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1.5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직렬 연결 후 전압 조정기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regulator)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기타 유도성 부하는 전류의 몇 배에 이르는 초기 서지를 일으킬 수 있어 견딜 수 있는 배터리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428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114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내 화학반응은 온도가 낮을 때 느리게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겨울철 배터리 동작이 잘 안되는 이유는 낮은 온도로 인해 엔진 오일 점성이 높아져 모터는 엔진 동작을 위해 더 높은 전류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배터리 중 하나가 완전 방전될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역충전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차단기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(Circuit breaker)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포함해 회로를 구성해야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71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퓨즈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(Fuse)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991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회로를 만들 때 과도한 전류가 흐르면 금속을 끊어 회로와 장치 보호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전류에만 반응하고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전압에는 반응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 선택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50%(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스파이크 발생 가능성이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(I2t)=I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 (I: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지속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 계산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규격을 갖는 퓨즈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이상으로 오를 때 안정적으로 끊어져야 이상적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퓨즈에 걸리는 부하가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도에서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넘지 않도록 제조사에서 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정격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(Rated voltage):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과도 전류가 걸릴 때 안전하고 예측가능한 방식으로 녹을 수 있는 최대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차단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[Breaking capacity])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카트리지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가전제품용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속단형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중간형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지연형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달라도 규격이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퓨즈보다 온도에 덜 민감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자동차용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소켓에 꽂을 수 있는 플러그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스트립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차량용 고압 전류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가용성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디젤 차량에서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초소형 퓨즈로 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laptop, TV,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충전기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에어컨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가능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(PTC/PPTC)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과전류가 발생하면 저항이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없으면 원상태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시간 이상 소요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규격이 달라도 크기가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온도에 민감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컴퓨터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USB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카트리지 형태는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표면 장착형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리셋이 가능한 형태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납땜 시 열에 의해 퓨즈 내부 부품이 재배치되어 규격이 달라질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유입되는 곳에 가까이 배치해 회로 보호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C31567-6D6A-C2BA-B6EA-30692970B23A}"/>
              </a:ext>
            </a:extLst>
          </p:cNvPr>
          <p:cNvGrpSpPr/>
          <p:nvPr/>
        </p:nvGrpSpPr>
        <p:grpSpPr>
          <a:xfrm>
            <a:off x="11182589" y="1003584"/>
            <a:ext cx="702734" cy="1062283"/>
            <a:chOff x="11106389" y="868117"/>
            <a:chExt cx="702734" cy="106228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20FAA15-7A96-B44A-BDC9-9BEBA332C730}"/>
                </a:ext>
              </a:extLst>
            </p:cNvPr>
            <p:cNvGrpSpPr/>
            <p:nvPr/>
          </p:nvGrpSpPr>
          <p:grpSpPr>
            <a:xfrm>
              <a:off x="11228860" y="1092884"/>
              <a:ext cx="485346" cy="765922"/>
              <a:chOff x="8102600" y="967459"/>
              <a:chExt cx="1011144" cy="159568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7C6162-A11F-9C7F-D456-41BD2E4D1D82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092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B1C226-5243-BB9F-5E89-E3B66EF1BC5A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331F450-A2B2-491D-FD28-E40FD222B6C7}"/>
                  </a:ext>
                </a:extLst>
              </p:cNvPr>
              <p:cNvSpPr/>
              <p:nvPr/>
            </p:nvSpPr>
            <p:spPr>
              <a:xfrm>
                <a:off x="8102600" y="21590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E578B0B-CDA5-DB4B-D196-A5DF2C737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9B1EE5A-8916-7FCF-4706-7E8F09B2C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>
                <a:off x="8807450" y="1157684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>
                <a:off x="8807450" y="2235200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875E339D-81F4-293B-1804-BD4535765D10}"/>
                  </a:ext>
                </a:extLst>
              </p:cNvPr>
              <p:cNvSpPr/>
              <p:nvPr/>
            </p:nvSpPr>
            <p:spPr>
              <a:xfrm>
                <a:off x="8632390" y="1291167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2E0B9747-3093-BAA8-8930-BF2E7D6DEFE6}"/>
                  </a:ext>
                </a:extLst>
              </p:cNvPr>
              <p:cNvSpPr/>
              <p:nvPr/>
            </p:nvSpPr>
            <p:spPr>
              <a:xfrm rot="10800000">
                <a:off x="8632393" y="1759644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95834-B87E-42BB-F324-C2E32A1A127F}"/>
                </a:ext>
              </a:extLst>
            </p:cNvPr>
            <p:cNvSpPr/>
            <p:nvPr/>
          </p:nvSpPr>
          <p:spPr>
            <a:xfrm>
              <a:off x="11106390" y="1045765"/>
              <a:ext cx="702733" cy="88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4FFA3A-5FDD-B98A-C60B-FAA9076E4C76}"/>
                </a:ext>
              </a:extLst>
            </p:cNvPr>
            <p:cNvSpPr/>
            <p:nvPr/>
          </p:nvSpPr>
          <p:spPr>
            <a:xfrm>
              <a:off x="11106389" y="86811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38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푸시 버튼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(Push Button)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12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(Push 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접점이 포함되고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버튼을 눌렀을 때 개방되거나 폐쇄됨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스위치와 달리 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이라는 기본 접점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잠기는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열림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(Normally-open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닫힘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(Normally-close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(Double-throw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극과 접점에 따른 구분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SPST(=1P1T): Single pole, single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DPST(=2P1T): Double pole, single throw(2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SPDT(=1P2T): Single pole, double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3PST(=3P1T): Triple pole, single throw(3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OFF-(ON):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make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ON-(OFF):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break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ON-(ON):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F18D8012-3FD1-A01F-94A0-666918192D1C}"/>
              </a:ext>
            </a:extLst>
          </p:cNvPr>
          <p:cNvGrpSpPr/>
          <p:nvPr/>
        </p:nvGrpSpPr>
        <p:grpSpPr>
          <a:xfrm>
            <a:off x="11284132" y="1302259"/>
            <a:ext cx="541559" cy="1035479"/>
            <a:chOff x="11385732" y="955125"/>
            <a:chExt cx="541559" cy="103547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13C4B87-7996-9F94-E0BB-0435F115132A}"/>
                </a:ext>
              </a:extLst>
            </p:cNvPr>
            <p:cNvGrpSpPr/>
            <p:nvPr/>
          </p:nvGrpSpPr>
          <p:grpSpPr>
            <a:xfrm>
              <a:off x="11385732" y="955125"/>
              <a:ext cx="541558" cy="209148"/>
              <a:chOff x="8454572" y="1305645"/>
              <a:chExt cx="541558" cy="20914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F930241-9A39-AA04-3B3C-398BC40FC76C}"/>
                  </a:ext>
                </a:extLst>
              </p:cNvPr>
              <p:cNvGrpSpPr/>
              <p:nvPr/>
            </p:nvGrpSpPr>
            <p:grpSpPr>
              <a:xfrm>
                <a:off x="8845768" y="1453833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9DB8ABB-3DD4-4FB4-804B-B5A0B2A17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9071199-FCA7-6F9F-532E-B5FE79704421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243F96C-CC21-6DB4-E7B2-E249FB7C6690}"/>
                  </a:ext>
                </a:extLst>
              </p:cNvPr>
              <p:cNvGrpSpPr/>
              <p:nvPr/>
            </p:nvGrpSpPr>
            <p:grpSpPr>
              <a:xfrm>
                <a:off x="8454572" y="1453833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97907B3-2E7C-B952-BEED-35B75022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D5A161A0-AC61-4982-E583-3C50D883024D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506DC98-AA25-ED5C-6F5A-7A758266EC9E}"/>
                  </a:ext>
                </a:extLst>
              </p:cNvPr>
              <p:cNvGrpSpPr/>
              <p:nvPr/>
            </p:nvGrpSpPr>
            <p:grpSpPr>
              <a:xfrm>
                <a:off x="8575408" y="1305645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3681A57-17EB-2AD6-6C74-FCC6A660C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4768C85-98E8-2E1C-1B02-7F713B081D6D}"/>
                </a:ext>
              </a:extLst>
            </p:cNvPr>
            <p:cNvGrpSpPr/>
            <p:nvPr/>
          </p:nvGrpSpPr>
          <p:grpSpPr>
            <a:xfrm>
              <a:off x="11385733" y="1410699"/>
              <a:ext cx="541558" cy="104964"/>
              <a:chOff x="8454573" y="1737459"/>
              <a:chExt cx="541558" cy="10496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EFF5636-2D63-ACAD-01B3-35CBA5D463EA}"/>
                  </a:ext>
                </a:extLst>
              </p:cNvPr>
              <p:cNvGrpSpPr/>
              <p:nvPr/>
            </p:nvGrpSpPr>
            <p:grpSpPr>
              <a:xfrm>
                <a:off x="8845769" y="173745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0CBF14A-49CA-CCBF-D087-5E97ADEFB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C6BE4883-8793-15BC-3744-26E648E4DACC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A0DFDE2-5740-0FAD-4C29-9ABFF5BF2D62}"/>
                  </a:ext>
                </a:extLst>
              </p:cNvPr>
              <p:cNvGrpSpPr/>
              <p:nvPr/>
            </p:nvGrpSpPr>
            <p:grpSpPr>
              <a:xfrm>
                <a:off x="8454573" y="173745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97D570D-4FAD-35E0-68C5-FD6F8DE1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B79085A7-B504-A2F8-8F96-B87D7A78F194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A4879E4-C930-4866-1D8C-0BA2853F8D04}"/>
                  </a:ext>
                </a:extLst>
              </p:cNvPr>
              <p:cNvGrpSpPr/>
              <p:nvPr/>
            </p:nvGrpSpPr>
            <p:grpSpPr>
              <a:xfrm>
                <a:off x="8575409" y="174167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2BFF0C0-6360-0245-1093-E50815073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4A388CB8-2E5C-EFBC-DDB5-6BFAA3106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F9EC8E0-0B24-2941-CB87-A10696FD80F5}"/>
                </a:ext>
              </a:extLst>
            </p:cNvPr>
            <p:cNvGrpSpPr/>
            <p:nvPr/>
          </p:nvGrpSpPr>
          <p:grpSpPr>
            <a:xfrm>
              <a:off x="11385732" y="1762089"/>
              <a:ext cx="541558" cy="228515"/>
              <a:chOff x="8454572" y="2112609"/>
              <a:chExt cx="541558" cy="228515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3497AA2-C99D-9E7C-B214-AA661362D1E5}"/>
                  </a:ext>
                </a:extLst>
              </p:cNvPr>
              <p:cNvGrpSpPr/>
              <p:nvPr/>
            </p:nvGrpSpPr>
            <p:grpSpPr>
              <a:xfrm>
                <a:off x="8845768" y="211260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08CFA8D-939A-66E4-DB9F-BEA882CFB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8B5C67A8-6349-EC86-879E-5BAC32A75740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A79BF49-86E4-CE5B-A4F4-24DD97AA30B7}"/>
                  </a:ext>
                </a:extLst>
              </p:cNvPr>
              <p:cNvGrpSpPr/>
              <p:nvPr/>
            </p:nvGrpSpPr>
            <p:grpSpPr>
              <a:xfrm>
                <a:off x="8454572" y="211260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E65109E-594B-1897-B21F-F3CBEDE69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536EEFED-2F22-BADC-0BEB-78BD1A2021BB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24145CEE-89FF-8E69-6F5C-9C21A11B190D}"/>
                  </a:ext>
                </a:extLst>
              </p:cNvPr>
              <p:cNvGrpSpPr/>
              <p:nvPr/>
            </p:nvGrpSpPr>
            <p:grpSpPr>
              <a:xfrm>
                <a:off x="8575408" y="211682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B6A79E8-45B3-076C-0C68-E0BBCB3D1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0619881A-35F7-291C-F2E1-4B18FC75F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89AC490-23EC-78C6-446F-B5878BFEC2C1}"/>
                  </a:ext>
                </a:extLst>
              </p:cNvPr>
              <p:cNvGrpSpPr/>
              <p:nvPr/>
            </p:nvGrpSpPr>
            <p:grpSpPr>
              <a:xfrm>
                <a:off x="8845768" y="2280164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0ED9D06-D7E8-4AF7-7268-689D161B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20D7DAA7-4DEF-AEB0-1150-B4CF04E930B9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144650A7-F0C8-E2F8-F462-57509F9C7833}"/>
                  </a:ext>
                </a:extLst>
              </p:cNvPr>
              <p:cNvGrpSpPr/>
              <p:nvPr/>
            </p:nvGrpSpPr>
            <p:grpSpPr>
              <a:xfrm>
                <a:off x="8454572" y="2280164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007975A5-10C0-3934-5A8A-5FB7C8953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678AF8E-3F2F-FF77-8612-DD5C8A5E8CA7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11192934" y="1219201"/>
            <a:ext cx="702733" cy="121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11192933" y="1041553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66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스위치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(Switch)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85766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접점을 가지고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손잡이를 움직이면 열리거나 닫힘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플로트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수은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압력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슬라이드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DIP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패들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제어 스위치 납땜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인두를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[Dry joint]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스위치를 누를 때 미세한 진동으로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bounce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현상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(debounce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스위치는 로터리 인코더와 달리 완전한 수동 소자로 추가적인 부품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같이 사용하면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비슷한 저항 사다리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(Resistor ladder)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이동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상태를 방지하기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(Shorting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이전 접점과 연결을 끊기 전 순간적으로 다음 접점과 연결되는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Nonshorting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다음 접점과 연결할 때 연결 사이에 시간 간격이 있는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6009814-8AC6-D7F3-21F9-D9787811DCC3}"/>
              </a:ext>
            </a:extLst>
          </p:cNvPr>
          <p:cNvGrpSpPr/>
          <p:nvPr/>
        </p:nvGrpSpPr>
        <p:grpSpPr>
          <a:xfrm>
            <a:off x="11252951" y="1788311"/>
            <a:ext cx="702734" cy="634847"/>
            <a:chOff x="11192933" y="1041553"/>
            <a:chExt cx="702734" cy="6348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930241-9A39-AA04-3B3C-398BC40FC76C}"/>
                </a:ext>
              </a:extLst>
            </p:cNvPr>
            <p:cNvGrpSpPr/>
            <p:nvPr/>
          </p:nvGrpSpPr>
          <p:grpSpPr>
            <a:xfrm>
              <a:off x="11675328" y="1450447"/>
              <a:ext cx="150362" cy="60960"/>
              <a:chOff x="8845768" y="1453833"/>
              <a:chExt cx="150362" cy="6096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935713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 rot="5400000">
                <a:off x="884481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43F96C-CC21-6DB4-E7B2-E249FB7C6690}"/>
                </a:ext>
              </a:extLst>
            </p:cNvPr>
            <p:cNvGrpSpPr/>
            <p:nvPr/>
          </p:nvGrpSpPr>
          <p:grpSpPr>
            <a:xfrm>
              <a:off x="11284132" y="1450447"/>
              <a:ext cx="157411" cy="60960"/>
              <a:chOff x="8454572" y="1453833"/>
              <a:chExt cx="157411" cy="60960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14990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 rot="5400000">
                <a:off x="855197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B39E609-7E90-8808-99EE-B34B4542704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 flipV="1">
              <a:off x="11468100" y="1333500"/>
              <a:ext cx="215877" cy="125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11192934" y="1219201"/>
              <a:ext cx="702733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11192933" y="1041553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31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로터리 인코더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(Rotary Encoder)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6697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인코더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(Rotary Encoder)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두 쌍의 접점이 있어 샤프트가 회전할 때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해제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방향은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들어오는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신호의 시간 차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비교해 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입력핀에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저항을 추가해 접점 연결이 끊어질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상태가 되는 것을 방지할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연결 시 접점 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(Contact bounce)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문제가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정착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(2~5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동안 신호를 무시하는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debouncing routine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포함해 반동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인코더 출력단자에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처리해야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(Sliding noise):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접점이 연결되며 지나갈 때 순간적 연결이 끊기는 현상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이전 상태와 현재 상태 값을 유지하는 방법 사용해 해결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846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릴레이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(Relay)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3038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(Relay)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Electromagnetic Armature Relay / Electromechanical Relay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하며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(Solid State Relay)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구별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별도로 분리되어 흐르는 전기를 스위칭 할 수 있는 신호 또는 펄스를 만들어 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높은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제어할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릴레이가 더 빠르고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신뢰도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(Armature),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물질로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철심을 둘러싸고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전자석처럼 작용해 자기장을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자기장으로 인해 스위치 형태의 접점이 접촉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(Non-latching): Single side stable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유형으로 알려져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없으면 기본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(Latching):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 상태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(Neutral)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극성과 상관없이 동일하게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(Polarized)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직렬로 다이오드를 연결해 한쪽 방향의 전류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(Biased)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자석이 철심 근처에 들어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코일을 통해 한쪽 방향으로 흐를 때는 릴레이 동작 극대화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반대 방향이면 철심의 반응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모든 릴레이는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스위칭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릴레이로 규정된 것은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전류만 코일에 흐를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(chatter)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접점에 손상을 입히고 전기 잡음도 발생시켜 간섭을 일으킬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부족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요동으로 인한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교정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34B43D0-1D6C-B68C-D21A-838D77CCB159}"/>
              </a:ext>
            </a:extLst>
          </p:cNvPr>
          <p:cNvGrpSpPr/>
          <p:nvPr/>
        </p:nvGrpSpPr>
        <p:grpSpPr>
          <a:xfrm>
            <a:off x="11150272" y="1095043"/>
            <a:ext cx="702734" cy="1340986"/>
            <a:chOff x="330951" y="2029611"/>
            <a:chExt cx="702734" cy="134098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330952" y="2207259"/>
              <a:ext cx="702733" cy="1163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330951" y="2029611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42B7998-28C2-E25E-477A-C625202FF541}"/>
                </a:ext>
              </a:extLst>
            </p:cNvPr>
            <p:cNvGrpSpPr/>
            <p:nvPr/>
          </p:nvGrpSpPr>
          <p:grpSpPr>
            <a:xfrm>
              <a:off x="534785" y="2254748"/>
              <a:ext cx="337726" cy="541559"/>
              <a:chOff x="597792" y="2303972"/>
              <a:chExt cx="337726" cy="541559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2875C2A3-4C06-225A-CF2C-EE078313C0A3}"/>
                  </a:ext>
                </a:extLst>
              </p:cNvPr>
              <p:cNvGrpSpPr/>
              <p:nvPr/>
            </p:nvGrpSpPr>
            <p:grpSpPr>
              <a:xfrm rot="16200000">
                <a:off x="580901" y="2490913"/>
                <a:ext cx="541558" cy="167677"/>
                <a:chOff x="422150" y="2438505"/>
                <a:chExt cx="541558" cy="167677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F930241-9A39-AA04-3B3C-398BC40FC76C}"/>
                    </a:ext>
                  </a:extLst>
                </p:cNvPr>
                <p:cNvGrpSpPr/>
                <p:nvPr/>
              </p:nvGrpSpPr>
              <p:grpSpPr>
                <a:xfrm>
                  <a:off x="813346" y="2438505"/>
                  <a:ext cx="150362" cy="60960"/>
                  <a:chOff x="8845768" y="1453833"/>
                  <a:chExt cx="150362" cy="60960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9DB8ABB-3DD4-4FB4-804B-B5A0B2A177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935713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19071199-FCA7-6F9F-532E-B5FE797044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4481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243F96C-CC21-6DB4-E7B2-E249FB7C6690}"/>
                    </a:ext>
                  </a:extLst>
                </p:cNvPr>
                <p:cNvGrpSpPr/>
                <p:nvPr/>
              </p:nvGrpSpPr>
              <p:grpSpPr>
                <a:xfrm>
                  <a:off x="422150" y="2438505"/>
                  <a:ext cx="157411" cy="60960"/>
                  <a:chOff x="8454572" y="1453833"/>
                  <a:chExt cx="157411" cy="60960"/>
                </a:xfrm>
              </p:grpSpPr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197907B3-2E7C-B952-BEED-35B750227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514990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D5A161A0-AC61-4982-E583-3C50D88302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118" y="2480308"/>
                  <a:ext cx="215877" cy="1258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F6EECE-B6CD-9669-1067-E33E17594797}"/>
                  </a:ext>
                </a:extLst>
              </p:cNvPr>
              <p:cNvGrpSpPr/>
              <p:nvPr/>
            </p:nvGrpSpPr>
            <p:grpSpPr>
              <a:xfrm>
                <a:off x="597792" y="2303972"/>
                <a:ext cx="100745" cy="534509"/>
                <a:chOff x="453865" y="2303972"/>
                <a:chExt cx="100745" cy="534509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ECD2FE4B-3D66-B963-5DFF-4E1AF9B6A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9E6460DF-FF70-B9A0-C92F-2E0467F2C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원호 7">
                  <a:extLst>
                    <a:ext uri="{FF2B5EF4-FFF2-40B4-BE49-F238E27FC236}">
                      <a16:creationId xmlns:a16="http://schemas.microsoft.com/office/drawing/2014/main" id="{52A03D14-F508-42C0-627E-086447FB0D87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원호 14">
                  <a:extLst>
                    <a:ext uri="{FF2B5EF4-FFF2-40B4-BE49-F238E27FC236}">
                      <a16:creationId xmlns:a16="http://schemas.microsoft.com/office/drawing/2014/main" id="{7D353C13-06B2-9229-4DF4-F042F441EC9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C80F7CDF-BCFC-01E8-38BE-65A120E7F043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68A34774-3DC9-4588-D0CE-5799C5E13DA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FFB7DA2-007F-D17C-B15F-98E62ED80462}"/>
                </a:ext>
              </a:extLst>
            </p:cNvPr>
            <p:cNvGrpSpPr/>
            <p:nvPr/>
          </p:nvGrpSpPr>
          <p:grpSpPr>
            <a:xfrm>
              <a:off x="534785" y="2936037"/>
              <a:ext cx="273794" cy="367635"/>
              <a:chOff x="1266701" y="2935832"/>
              <a:chExt cx="273794" cy="3676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0EF5DAB-9865-ABF4-09E2-25B684F52B9E}"/>
                  </a:ext>
                </a:extLst>
              </p:cNvPr>
              <p:cNvGrpSpPr/>
              <p:nvPr/>
            </p:nvGrpSpPr>
            <p:grpSpPr>
              <a:xfrm>
                <a:off x="1266701" y="2935832"/>
                <a:ext cx="238252" cy="60960"/>
                <a:chOff x="8845768" y="1453833"/>
                <a:chExt cx="238252" cy="60960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3BC7416-B7A7-0408-6917-9362FEB79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75296" y="1484313"/>
                  <a:ext cx="208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C78F4F3F-8C76-0F14-8071-788B523C4CAE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75E858F-789D-0DDA-1BE7-79B47378FC3E}"/>
                  </a:ext>
                </a:extLst>
              </p:cNvPr>
              <p:cNvGrpSpPr/>
              <p:nvPr/>
            </p:nvGrpSpPr>
            <p:grpSpPr>
              <a:xfrm>
                <a:off x="1266702" y="3018793"/>
                <a:ext cx="238251" cy="77103"/>
                <a:chOff x="1266702" y="3050504"/>
                <a:chExt cx="238251" cy="77103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FCC29DE-CCF2-DEE6-3DE5-8A35C1598B22}"/>
                    </a:ext>
                  </a:extLst>
                </p:cNvPr>
                <p:cNvGrpSpPr/>
                <p:nvPr/>
              </p:nvGrpSpPr>
              <p:grpSpPr>
                <a:xfrm rot="10800000">
                  <a:off x="1266702" y="3066647"/>
                  <a:ext cx="238251" cy="60960"/>
                  <a:chOff x="8373732" y="1453833"/>
                  <a:chExt cx="238251" cy="60960"/>
                </a:xfrm>
              </p:grpSpPr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B769E613-997C-AA8F-1A4F-8062D07AB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373732" y="1484312"/>
                    <a:ext cx="2016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1AEB21-77DB-690C-3131-490AC4E5EA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733C3BA7-8C68-EFD8-7460-D1C7C30C64D7}"/>
                    </a:ext>
                  </a:extLst>
                </p:cNvPr>
                <p:cNvSpPr/>
                <p:nvPr/>
              </p:nvSpPr>
              <p:spPr>
                <a:xfrm>
                  <a:off x="1447073" y="3050504"/>
                  <a:ext cx="57880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CA500A0-12DF-D368-73CD-DC128BD73EFB}"/>
                  </a:ext>
                </a:extLst>
              </p:cNvPr>
              <p:cNvGrpSpPr/>
              <p:nvPr/>
            </p:nvGrpSpPr>
            <p:grpSpPr>
              <a:xfrm>
                <a:off x="1325757" y="3126378"/>
                <a:ext cx="214738" cy="177089"/>
                <a:chOff x="1291390" y="3153758"/>
                <a:chExt cx="214738" cy="17708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22A9E2F-EF0F-C97F-7CD8-0DCAA8FEB911}"/>
                    </a:ext>
                  </a:extLst>
                </p:cNvPr>
                <p:cNvSpPr/>
                <p:nvPr/>
              </p:nvSpPr>
              <p:spPr>
                <a:xfrm rot="16200000">
                  <a:off x="1290438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4C601D4D-6D25-BA7F-8C1C-561D25E77FF9}"/>
                    </a:ext>
                  </a:extLst>
                </p:cNvPr>
                <p:cNvSpPr/>
                <p:nvPr/>
              </p:nvSpPr>
              <p:spPr>
                <a:xfrm rot="16200000">
                  <a:off x="1446121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D084B65-6FD7-9874-EFCF-8D943D30C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13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3960C2-7033-B3A1-3940-CF9093B1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18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A8291CDF-CF98-E86E-1D1C-9D128B16323D}"/>
                    </a:ext>
                  </a:extLst>
                </p:cNvPr>
                <p:cNvSpPr/>
                <p:nvPr/>
              </p:nvSpPr>
              <p:spPr>
                <a:xfrm rot="10800000" flipV="1">
                  <a:off x="1371373" y="3153758"/>
                  <a:ext cx="59055" cy="58266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EE1FDB5F-F500-C464-7609-0862A9AC7209}"/>
                    </a:ext>
                  </a:extLst>
                </p:cNvPr>
                <p:cNvSpPr/>
                <p:nvPr/>
              </p:nvSpPr>
              <p:spPr>
                <a:xfrm rot="10800000" flipV="1">
                  <a:off x="1417545" y="3153758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06F01B3C-CBE7-A12C-EAFD-E2209DB27C8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320918" y="3155853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263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[J],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[C])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독립전원과 종속전원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원으로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종속전원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마름모로 표시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다른 전원에 의해 값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9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4" r="-254" b="-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[J/s])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688299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에너지를 흡수해 열로 방출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Array[=Resistor network/Resistor ladder])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[Potentiometer],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[Trimmer]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Transistor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보호하기 위해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풀다운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floating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상태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톤 제어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연결하고 고주파 신호를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흘려보냄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(=Low pass filter)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네트워크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시간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사이에서 측정한 전압은 공급 전압에 가까워질 때까지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Divider):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쪽에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분배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읽기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해석이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 저항은 띠의 색과 개수에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- 0~9: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검갈빨주노초파보회흰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0.01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(Tolerance,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(0.05%),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(0.25%),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1,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승수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 검 빨 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(95~105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688299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771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8" r="-253" b="-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36266</TotalTime>
  <Words>9689</Words>
  <Application>Microsoft Office PowerPoint</Application>
  <PresentationFormat>와이드스크린</PresentationFormat>
  <Paragraphs>808</Paragraphs>
  <Slides>40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1274</cp:revision>
  <dcterms:created xsi:type="dcterms:W3CDTF">2023-11-29T11:04:36Z</dcterms:created>
  <dcterms:modified xsi:type="dcterms:W3CDTF">2024-06-16T13:38:53Z</dcterms:modified>
</cp:coreProperties>
</file>