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317" r:id="rId3"/>
    <p:sldId id="319" r:id="rId4"/>
    <p:sldId id="320" r:id="rId5"/>
    <p:sldId id="32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>
        <p:scale>
          <a:sx n="66" d="100"/>
          <a:sy n="66" d="100"/>
        </p:scale>
        <p:origin x="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DAC7682-D15A-B7D9-A461-B3484A607EAE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9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394AC-380F-3DD5-09EC-50A259E3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5348-FF0B-472B-B42C-CD62F26E028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A63C56-3B68-2174-0838-2DFD5B78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6ACEA0-12D0-D757-2418-20B44960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F50C62-FB70-032A-9213-C0DF2383A2E0}"/>
              </a:ext>
            </a:extLst>
          </p:cNvPr>
          <p:cNvSpPr/>
          <p:nvPr userDrawn="1"/>
        </p:nvSpPr>
        <p:spPr>
          <a:xfrm>
            <a:off x="0" y="0"/>
            <a:ext cx="12192000" cy="771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232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8DDB73-3BC8-B5E8-E6B8-0766246C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C5EC38-2D3F-E611-7A79-21E1EFA84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0C5EE-3C41-5B04-0118-800A23ED5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85348-FF0B-472B-B42C-CD62F26E0287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824BD-786C-78C4-8791-95EA21D3A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5D307-EC51-2CDC-FF7F-FC497B2FA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80471-3823-4F1B-AEB4-6A0ECA417D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3BF28E-3AFF-C552-FAE2-309559E95E58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of C++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C266657-4740-8092-07AD-4F300A85A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58500"/>
              </p:ext>
            </p:extLst>
          </p:nvPr>
        </p:nvGraphicFramePr>
        <p:xfrm>
          <a:off x="126230" y="882633"/>
          <a:ext cx="5969770" cy="2546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9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5463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Feature of C++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OOP(Object-Oriented Programming)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Class, Object, Encapsulation, Polymorphism, Inheritance, Abstraction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Machine Independent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실행 파일은 플랫폼 의존적이지만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어느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OS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C++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코드 작성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Simple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High-Level Language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Popular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Case-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Sensitve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Compiler Based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Dynamic Memory Allocation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Memory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Manament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Multi-threading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E8CB96-1DF7-9BF7-9503-AB685E99D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060806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6D9B6CF-332F-6678-D991-C49DF49EF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84944"/>
              </p:ext>
            </p:extLst>
          </p:nvPr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7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EE3A-D03E-ECCC-DB98-21E13AF2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1D934E-EA29-6AF0-91ED-356E12C6FAF2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(1)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E9D905-4AB9-E0E6-D10E-9A29A56BE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47574"/>
              </p:ext>
            </p:extLst>
          </p:nvPr>
        </p:nvGraphicFramePr>
        <p:xfrm>
          <a:off x="126230" y="882633"/>
          <a:ext cx="5516863" cy="512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686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1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메소드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정의하는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영역을 제공하는데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 간 이름 충동 방지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namespace_name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// Code declarations like ‘int a’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method (void add();)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classes ( class student{};)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내부에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정의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Namespcae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선언은 전역 범위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 중첩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액세스 지정자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(public, private)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없음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내부에 선언하고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정의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using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안하면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resolution operator(::)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사용해서 호출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Extending namespace(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동일한 이름 사용하는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는 실제로 동일하고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부분적으로 정의되었을 뿐임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Unnamed namespace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이름은 컴파일러에 의해 생성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파일 내에서만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변수의 정적 선언 대체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- Alias(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별칭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namespace al = name1::name2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형식으로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al::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1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을 호출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A6882C-B306-B109-8094-08344E45B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860609"/>
              </p:ext>
            </p:extLst>
          </p:nvPr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2607A98-0D79-E36E-DEB1-F3E768EE5B66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E01FF3A-4543-27C2-F7A1-0FC600610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6877"/>
              </p:ext>
            </p:extLst>
          </p:nvPr>
        </p:nvGraphicFramePr>
        <p:xfrm>
          <a:off x="8591637" y="929914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5ED4D86-C2D7-D22C-573C-B348EAF4D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410907"/>
              </p:ext>
            </p:extLst>
          </p:nvPr>
        </p:nvGraphicFramePr>
        <p:xfrm>
          <a:off x="8591637" y="3710283"/>
          <a:ext cx="349576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76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void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 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"Inside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 &lt;&lt;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namespace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 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      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D6B34BA8-E774-F54F-99A6-D75F8E007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868" y="929914"/>
            <a:ext cx="2565816" cy="2269470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DC3BC7-F2AE-3242-8E66-B32E2957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522640"/>
              </p:ext>
            </p:extLst>
          </p:nvPr>
        </p:nvGraphicFramePr>
        <p:xfrm>
          <a:off x="10802219" y="5956575"/>
          <a:ext cx="1285180" cy="435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15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1550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15" marR="80815" marT="40407" marB="4040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5449E1B-8A80-6D39-ED1A-96141B692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649916"/>
              </p:ext>
            </p:extLst>
          </p:nvPr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FA6A458-C87C-D2DD-8F61-F78A12B0F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83949"/>
              </p:ext>
            </p:extLst>
          </p:nvPr>
        </p:nvGraphicFramePr>
        <p:xfrm>
          <a:off x="10913547" y="3152798"/>
          <a:ext cx="1173852" cy="459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852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296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9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229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6129" marR="86129" marT="43065" marB="430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48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7FCF-874B-DD82-6B5D-495BF41D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5E5914-F69A-A727-96FB-67C4657AF499}"/>
              </a:ext>
            </a:extLst>
          </p:cNvPr>
          <p:cNvSpPr txBox="1"/>
          <p:nvPr/>
        </p:nvSpPr>
        <p:spPr>
          <a:xfrm>
            <a:off x="123824" y="-22708"/>
            <a:ext cx="74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 – (2)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7C98346-4B8E-FCB5-4A14-6FBBCBD0805D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943D12-2393-F511-464A-BB71FC9DCC0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6D9B7B0-C8B1-AF9D-3D67-E44B8D578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5192"/>
              </p:ext>
            </p:extLst>
          </p:nvPr>
        </p:nvGraphicFramePr>
        <p:xfrm>
          <a:off x="3927612" y="890883"/>
          <a:ext cx="8159787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978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620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test_space3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"(test_space3::string) from both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nmspaces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test_space3 &amp;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test_space2::string&amp;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s.getScopestr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test_space1::string&amp; s1){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s1.get_str();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test_space2::string&amp; s2){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operator&lt;&lt;(std::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ostream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const test_space3::string&amp; s3){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s3.get_str();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 main(){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str("This is a standard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str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sample1("This is a test_space1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test_space1::string s2(sample1);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s2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sample2("This is a test_space2 namespace string");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test_space2::string s3(sample2);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s3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test_space3::string s4(s3);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&lt;&lt; s4 &lt;&lt; std::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endl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return 0;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E810339-A22E-0C39-5EF1-9CE72308F237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1A62460A-1C19-B5E9-D500-31E801D16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9488"/>
              </p:ext>
            </p:extLst>
          </p:nvPr>
        </p:nvGraphicFramePr>
        <p:xfrm>
          <a:off x="6945958" y="5737203"/>
          <a:ext cx="514144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144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is a standard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(test_space1::string) This is a test_space1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(test_space2::string) This is a test_space2 namespace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(test_space3::string) Accessing from both namespaces test_space3 and test_space2!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AAEAAEC-ED5F-F7F3-1F68-73CE6A25A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47355"/>
              </p:ext>
            </p:extLst>
          </p:nvPr>
        </p:nvGraphicFramePr>
        <p:xfrm>
          <a:off x="139700" y="890883"/>
          <a:ext cx="3708400" cy="573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0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573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#include &lt;string&gt;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test_space1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"(test_space1::string)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namespace test_space2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"(test_space2::string) 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 string 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private: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str = "";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const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= "test_space2!";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public: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string(const std::string&amp; s) : str(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const_prefix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+ s) {}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get_str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str;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std::string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getScopestr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() const{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return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check_scope</a:t>
                      </a: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19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41E3-C2DE-8712-B20C-847C4D19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5EB447-EAC0-2197-9E34-71A6B95FD530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of C++: Token, Constant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00C5D81-7995-48C6-CA85-B9B084C0C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513887"/>
              </p:ext>
            </p:extLst>
          </p:nvPr>
        </p:nvGraphicFramePr>
        <p:xfrm>
          <a:off x="126230" y="882633"/>
          <a:ext cx="63507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07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Token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Identifier(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식별자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Entity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부여된 고유 이름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명명 규칙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문자나 밑줄로 시작 가능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숫자 불가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공백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특수문자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예약어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(keyword)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사용 불가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namespace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고유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대소문자 구별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Keyword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항상 소문자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language’s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keyword(int, float,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etc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mutable, namespace, new, delete, operator, protected, virtual, public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이 추가됨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String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STL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Library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에서 사용 가능한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Special Symbol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; () [] {} . = “ 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Operator(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연산자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3BC1FD-24B2-C5E8-FE13-F739868984DB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3D4228-1B25-88A5-094D-2084C8318903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5891CE5-4E5C-8732-3584-064B95A6624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9B0CFB3-3BD7-83FB-3871-790A1B8E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893329"/>
              </p:ext>
            </p:extLst>
          </p:nvPr>
        </p:nvGraphicFramePr>
        <p:xfrm>
          <a:off x="6679430" y="882633"/>
          <a:ext cx="347422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22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8884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Constant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const: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런타임 및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컴타일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constexpr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컴파일 타임에 초기화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#define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A9F21-BE72-2ADB-F0C6-E313D7D9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1576-19D3-D0D9-AFB1-BD103420EDCC}"/>
              </a:ext>
            </a:extLst>
          </p:cNvPr>
          <p:cNvSpPr txBox="1"/>
          <p:nvPr/>
        </p:nvSpPr>
        <p:spPr>
          <a:xfrm>
            <a:off x="123824" y="-22708"/>
            <a:ext cx="1174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 Class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E9D6DA8-2FCC-1990-B6D7-A1EA32DEC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139351"/>
              </p:ext>
            </p:extLst>
          </p:nvPr>
        </p:nvGraphicFramePr>
        <p:xfrm>
          <a:off x="126230" y="882633"/>
          <a:ext cx="9246370" cy="36322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6370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6322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함수의 특성을 설명하는데 사용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 실행 중 특정 변수의 존재를 추적하는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Lifetime, visibility, initial value, storage location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Auto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블록 내부 선언된 모든 변수의 기본 클래스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Register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변수를 레지스터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메모리에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(CPU/RAM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Extern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변수가 사용된 동일한 블록이 아닌 다른 곳에 정의되어 있음을 알려줌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(RAM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 저장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Static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내 선언된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변수는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외부에서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class_name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::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이용해서 명시적 초기화 해야 함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변수와 다른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static function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에만 접근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Mutable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const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객체의 멤버를 수정할 때 수정할 변수의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data type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앞에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mutable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표기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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storage class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       - class specifier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를 이용해 객체를 </a:t>
                      </a:r>
                      <a:r>
                        <a:rPr lang="en-US" altLang="ko-KR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thread_local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로 정의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, storage specifier(static,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extern)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과 결합 가능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25E7336-6500-80B1-D87B-9004E1C0D85F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524883"/>
          <a:ext cx="545417" cy="246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417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246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0B328DC-81D4-5F9F-EC12-DD516923EC39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037849"/>
          <a:ext cx="920803" cy="338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0803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338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내용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C7C5288-FF2E-344E-6966-DB5DF62CD7DE}"/>
              </a:ext>
            </a:extLst>
          </p:cNvPr>
          <p:cNvGraphicFramePr>
            <a:graphicFrameLocks noGrp="1"/>
          </p:cNvGraphicFramePr>
          <p:nvPr/>
        </p:nvGraphicFramePr>
        <p:xfrm>
          <a:off x="12487189" y="1963720"/>
          <a:ext cx="124623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31">
                  <a:extLst>
                    <a:ext uri="{9D8B030D-6E8A-4147-A177-3AD203B41FA5}">
                      <a16:colId xmlns:a16="http://schemas.microsoft.com/office/drawing/2014/main" val="1427386122"/>
                    </a:ext>
                  </a:extLst>
                </a:gridCol>
              </a:tblGrid>
              <a:tr h="1630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ko-KR" sz="1000" b="1" kern="1200" dirty="0">
                          <a:solidFill>
                            <a:srgbClr val="0070C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198778"/>
                  </a:ext>
                </a:extLst>
              </a:tr>
              <a:tr h="1958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Inside </a:t>
                      </a: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first_space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6319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5FAA286-A3FD-2527-06F9-C4D17E87D1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52986" y="4697960"/>
            <a:ext cx="5639228" cy="21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36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1343</Words>
  <Application>Microsoft Office PowerPoint</Application>
  <PresentationFormat>와이드스크린</PresentationFormat>
  <Paragraphs>215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성호 김</dc:creator>
  <cp:lastModifiedBy>성호 김</cp:lastModifiedBy>
  <cp:revision>299</cp:revision>
  <dcterms:created xsi:type="dcterms:W3CDTF">2023-11-29T11:04:36Z</dcterms:created>
  <dcterms:modified xsi:type="dcterms:W3CDTF">2024-02-05T15:44:52Z</dcterms:modified>
</cp:coreProperties>
</file>