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93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401" r:id="rId19"/>
    <p:sldId id="359" r:id="rId20"/>
    <p:sldId id="402" r:id="rId21"/>
    <p:sldId id="403" r:id="rId22"/>
    <p:sldId id="344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81" r:id="rId34"/>
    <p:sldId id="384" r:id="rId35"/>
    <p:sldId id="38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0" r:id="rId50"/>
    <p:sldId id="331" r:id="rId51"/>
    <p:sldId id="333" r:id="rId52"/>
    <p:sldId id="370" r:id="rId53"/>
    <p:sldId id="334" r:id="rId54"/>
    <p:sldId id="371" r:id="rId55"/>
    <p:sldId id="387" r:id="rId56"/>
    <p:sldId id="388" r:id="rId57"/>
    <p:sldId id="389" r:id="rId58"/>
    <p:sldId id="400" r:id="rId59"/>
    <p:sldId id="390" r:id="rId60"/>
    <p:sldId id="391" r:id="rId61"/>
    <p:sldId id="392" r:id="rId62"/>
    <p:sldId id="394" r:id="rId63"/>
    <p:sldId id="395" r:id="rId64"/>
    <p:sldId id="396" r:id="rId65"/>
    <p:sldId id="397" r:id="rId66"/>
    <p:sldId id="398" r:id="rId67"/>
    <p:sldId id="399" r:id="rId68"/>
    <p:sldId id="372" r:id="rId69"/>
    <p:sldId id="386" r:id="rId70"/>
    <p:sldId id="404" r:id="rId71"/>
    <p:sldId id="405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35" r:id="rId81"/>
    <p:sldId id="336" r:id="rId82"/>
    <p:sldId id="345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66" d="100"/>
          <a:sy n="66" d="100"/>
        </p:scale>
        <p:origin x="14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3BE1F-6651-A12E-1D47-BD91A603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5D2B6D-9042-77F7-FACA-B365111047C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79F1A3-3F01-00D7-FC45-9DF6AC9CB55A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E4AE41-CB66-3B5F-D2A9-5E10346943E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75C7C5C-1F4A-EB4B-FEAE-A124C63DBBA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D45A0-2530-BD1A-2FDF-F2063179DC6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7D27C-87BF-C098-9D11-A3026F2777D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18FA47-0ABC-5BA2-578C-1C8FE59347F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03B8F53-48FD-96C0-AE9F-B9C00D1D1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812A1AF-B04A-6A36-0E74-53A998C5B12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48DFEE-AA83-4AC9-423F-B87FE8042578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33699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9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Multistage Graph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7D81BE-9179-C16E-FC3C-7CA7A577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64429"/>
              </p:ext>
            </p:extLst>
          </p:nvPr>
        </p:nvGraphicFramePr>
        <p:xfrm>
          <a:off x="125129" y="868118"/>
          <a:ext cx="682431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3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Multistage Graph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한 단계에서 다음 단계로만 연결되도록 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directed weighted graph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 동일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Start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Destination 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cardinality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destination 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가까운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최단 거리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수를 감소하면서 최단 거리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num of vertex,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max_index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graph[v]  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[v]{stage,{vertex, weight}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vertex=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도착 정점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for(auto u : graph[v].second)  u = (vertex, weight)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graph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번호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){stage, {{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}, {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}, ...}}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[k: stage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Cardinality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행에 대한 특정 컬럼의 중복 수치를 나타내는 지표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데이터 집합의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unique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값 개수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Cardinality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높으면 중복도가 낮음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(Selectivity) = Cardinality/Num of total record *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 Selectivity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효율이 높아짐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레코드를 잘 걸러낼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16E414-0224-BD3F-21D0-1E4EA262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00506"/>
              </p:ext>
            </p:extLst>
          </p:nvPr>
        </p:nvGraphicFramePr>
        <p:xfrm>
          <a:off x="7052347" y="868118"/>
          <a:ext cx="485877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7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MultistageShortestPath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(vector&lt;pair&lt;int,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&gt;&gt;&gt;&amp; graph,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stage){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INF);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cur_stage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=stage;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cur_stage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cur_stage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vertex=0; vertex&lt;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vertex++){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if(graph[vertex].first !=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cur_stage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for(auto&amp; u : graph[vertex].second)//second = (vertex, weight)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[vertex] = min(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[vertex],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u.second+dist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u.first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vector&lt;pair&lt;int,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int&gt;&gt;&gt;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{{1,1},{2,2},{3,5}}},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{2, {{4,4},{5,11}}},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{2, {{4,9},{5,5}}},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{2, {{6,2}}},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{3, {{7,18}}},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{3, {{7,13}}},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{3, {{7,2}}},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{4, {}}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MultistageShortestPath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0,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()-1,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if(res != INF)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"Result: " &lt;&lt; res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A369B6-09DB-673D-1824-6E8728E1C481}"/>
              </a:ext>
            </a:extLst>
          </p:cNvPr>
          <p:cNvGrpSpPr/>
          <p:nvPr/>
        </p:nvGrpSpPr>
        <p:grpSpPr>
          <a:xfrm>
            <a:off x="3688770" y="4630702"/>
            <a:ext cx="3363577" cy="2227298"/>
            <a:chOff x="3186001" y="4247164"/>
            <a:chExt cx="3907306" cy="2587345"/>
          </a:xfrm>
        </p:grpSpPr>
        <p:pic>
          <p:nvPicPr>
            <p:cNvPr id="1026" name="Picture 2" descr="라이트박스">
              <a:extLst>
                <a:ext uri="{FF2B5EF4-FFF2-40B4-BE49-F238E27FC236}">
                  <a16:creationId xmlns:a16="http://schemas.microsoft.com/office/drawing/2014/main" id="{4F248763-A46C-2F18-684C-A5E417445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001" y="4479998"/>
              <a:ext cx="3907306" cy="2354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03A3FD-5D3B-B087-C497-09D29D02BAB6}"/>
                </a:ext>
              </a:extLst>
            </p:cNvPr>
            <p:cNvCxnSpPr/>
            <p:nvPr/>
          </p:nvCxnSpPr>
          <p:spPr>
            <a:xfrm>
              <a:off x="3429000" y="4832350"/>
              <a:ext cx="0" cy="60960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419AE1D-F0AC-C511-589E-85130CA9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600" y="5817658"/>
              <a:ext cx="0" cy="232834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F7E1B45-AFEA-5DF7-27CF-2C8028B14784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4917017"/>
              <a:ext cx="0" cy="459316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5E8BC8-EB70-6985-D846-4EF55501E2D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5780617"/>
              <a:ext cx="0" cy="366183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912A2D5-3418-5C9B-7C8C-A4B175F00FB2}"/>
                </a:ext>
              </a:extLst>
            </p:cNvPr>
            <p:cNvCxnSpPr>
              <a:cxnSpLocks/>
            </p:cNvCxnSpPr>
            <p:nvPr/>
          </p:nvCxnSpPr>
          <p:spPr>
            <a:xfrm>
              <a:off x="5469466" y="4963583"/>
              <a:ext cx="0" cy="41275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6F87961-136B-78F9-F6EE-4B41299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5469466" y="5844117"/>
              <a:ext cx="0" cy="41275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1F015A2-903F-8C0E-84CE-DE72339C35BC}"/>
                </a:ext>
              </a:extLst>
            </p:cNvPr>
            <p:cNvCxnSpPr>
              <a:cxnSpLocks/>
            </p:cNvCxnSpPr>
            <p:nvPr/>
          </p:nvCxnSpPr>
          <p:spPr>
            <a:xfrm>
              <a:off x="6527799" y="4963583"/>
              <a:ext cx="0" cy="41275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BFFA674-B30A-E81A-7994-4E5D6BAC2E3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4247164"/>
              <a:ext cx="0" cy="232834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952617-1417-1476-CBB6-DF47B16109F4}"/>
              </a:ext>
            </a:extLst>
          </p:cNvPr>
          <p:cNvCxnSpPr>
            <a:cxnSpLocks/>
          </p:cNvCxnSpPr>
          <p:nvPr/>
        </p:nvCxnSpPr>
        <p:spPr>
          <a:xfrm>
            <a:off x="5669359" y="4649921"/>
            <a:ext cx="0" cy="200434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18F5CE0-09F5-4480-0F93-1B006C9CC652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C333378-2C62-1EA2-882A-94B8E3A9F62D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2E9DA-ADD5-916C-077C-6B9ADF003FD5}"/>
              </a:ext>
            </a:extLst>
          </p:cNvPr>
          <p:cNvSpPr txBox="1"/>
          <p:nvPr/>
        </p:nvSpPr>
        <p:spPr>
          <a:xfrm>
            <a:off x="3447714" y="4883668"/>
            <a:ext cx="85674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Stage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C1D00-C2E1-1157-A059-67D4A486CC4F}"/>
              </a:ext>
            </a:extLst>
          </p:cNvPr>
          <p:cNvSpPr txBox="1"/>
          <p:nvPr/>
        </p:nvSpPr>
        <p:spPr>
          <a:xfrm>
            <a:off x="4256734" y="4409859"/>
            <a:ext cx="85674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0AE2B5-BCE9-6053-C03D-70A0477414B7}"/>
              </a:ext>
            </a:extLst>
          </p:cNvPr>
          <p:cNvSpPr txBox="1"/>
          <p:nvPr/>
        </p:nvSpPr>
        <p:spPr>
          <a:xfrm>
            <a:off x="5216390" y="4417870"/>
            <a:ext cx="85674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Stage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EE68E-01A1-2EED-6C71-624739BEA6B7}"/>
              </a:ext>
            </a:extLst>
          </p:cNvPr>
          <p:cNvSpPr txBox="1"/>
          <p:nvPr/>
        </p:nvSpPr>
        <p:spPr>
          <a:xfrm>
            <a:off x="6137158" y="4976001"/>
            <a:ext cx="85674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Stage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EC79-4B25-F568-BF78-E6D77AB6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BB8C83-98B0-787A-DE87-D87620B1E8C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719D5D-FDDA-F33B-8FEE-72863529DDD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475F30C-F077-AD8A-24E1-A6CD6932727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B4120F9-D348-1E70-9D96-E92D14CE627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6325F-A78F-897C-7D41-12D3AB9796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Shortest Path in Unweighted Graph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7C582-C464-120F-4D62-DF4DAA6C181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441768-45A5-376F-517C-802E1287AF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BEBE547-EAD5-9EB3-6917-4AA8A5CD68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13D9826-40D4-AA93-B7F5-E48A60EDA73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07E1ED-2173-15D5-A598-AAF56FBE5DB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E8054A-EA64-DAED-2CE5-F1BC2657B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88636"/>
              </p:ext>
            </p:extLst>
          </p:nvPr>
        </p:nvGraphicFramePr>
        <p:xfrm>
          <a:off x="125129" y="868118"/>
          <a:ext cx="68243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3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Shortest Path in Unweighted Graph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가중치없는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그래프에서 최단 경로 찾는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array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정점을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distance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source vertex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정점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거리 저장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distance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최단 거리만 저장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O(V+E) [V: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542E145-09DC-BF68-DDBB-1076E60CA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67"/>
              </p:ext>
            </p:extLst>
          </p:nvPr>
        </p:nvGraphicFramePr>
        <p:xfrm>
          <a:off x="125129" y="2446323"/>
          <a:ext cx="32009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9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BFS_Shortest_Path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graph,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deque&lt;int&gt;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INF);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v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dq.front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dq.pop_front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k: graph[v]){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(k) ==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 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[v]+1){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[v]+1;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{1,2}, {2, 3}, {3}, {4},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start_v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BFS_Shortest_Path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start_v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d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d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9A68D28-0872-5743-1E0F-3D015B8896B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D15B1B3-4277-FC3B-35DB-5EEFE78035A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</p:spTree>
    <p:extLst>
      <p:ext uri="{BB962C8B-B14F-4D97-AF65-F5344CB8AC3E}">
        <p14:creationId xmlns:p14="http://schemas.microsoft.com/office/powerpoint/2010/main" val="43966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644B-6E18-4543-1022-22C65EDB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0B95B5-2D6D-CADB-BF69-19DD7FD241CC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ADF272-40D1-ADD0-0204-5DF778655B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3D1F497-03DB-BB96-1FC0-0DF3CC8590D9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78AC70E-CBA1-9E43-B218-130C6CBEA76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B4769-56C8-F5C5-E00A-944E7B145021}"/>
              </a:ext>
            </a:extLst>
          </p:cNvPr>
          <p:cNvSpPr txBox="1"/>
          <p:nvPr/>
        </p:nvSpPr>
        <p:spPr>
          <a:xfrm>
            <a:off x="-1" y="-577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Karp’s Minimum Mean Weight Cycle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139363-C7CE-6BB6-7048-4329EF8837D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788776-03F2-6487-AE79-F412F11C11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9E2B528-FA1C-8C66-C51A-F6614B4A0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E916975-F013-AD03-93C6-4A23E20F1E6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A4EC13-0B45-87A6-7D0E-93200FAFDA2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991280-2D85-2471-1490-05128C1EE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10388"/>
              </p:ext>
            </p:extLst>
          </p:nvPr>
        </p:nvGraphicFramePr>
        <p:xfrm>
          <a:off x="125129" y="868118"/>
          <a:ext cx="886322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2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Karp’s Minimum Mean/Average Weight Cycle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directed and strongly connected graph(with non-negative weight)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주어질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mean weight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Mean Weight: cycle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가중치 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edge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O(V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Strongly Connected 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요소의 모든 정점에서 다른 모든 정점까지의 경로가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Directed graph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구성 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간선과 같이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  B / B  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모두 가능해야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355326-37BF-1A16-0059-F8E17C56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171"/>
              </p:ext>
            </p:extLst>
          </p:nvPr>
        </p:nvGraphicFramePr>
        <p:xfrm>
          <a:off x="125129" y="2952529"/>
          <a:ext cx="32009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9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BFS_Shortest_Path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graph,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deque&lt;int&gt;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INF);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v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dq.front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dq.pop_front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k: graph[v]){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(k) ==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 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[v]+1){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[v]+1;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dq.push_back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{1,2}, {2, 3}, {3}, {4},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start_v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BFS_Shortest_Path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start_v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d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d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B0FD71-20C4-7BC2-1F77-48CAA1675A16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EAC0283-7488-CED5-33E6-4798EF651F3A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BC6A59-7899-D8F5-D67A-D6B1F7C659B5}"/>
              </a:ext>
            </a:extLst>
          </p:cNvPr>
          <p:cNvSpPr/>
          <p:nvPr/>
        </p:nvSpPr>
        <p:spPr>
          <a:xfrm>
            <a:off x="406397" y="1316303"/>
            <a:ext cx="11379201" cy="4811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추후 예정</a:t>
            </a:r>
          </a:p>
        </p:txBody>
      </p:sp>
    </p:spTree>
    <p:extLst>
      <p:ext uri="{BB962C8B-B14F-4D97-AF65-F5344CB8AC3E}">
        <p14:creationId xmlns:p14="http://schemas.microsoft.com/office/powerpoint/2010/main" val="373884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93787-08E9-6995-8908-79AFD18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E105A5-CD20-DB07-D167-BC89BD2854A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43C97F-4DCE-A4B5-C377-1C40E8836CC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D55AB6-7E21-43D7-3F35-A42432C2B95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10FB37-B2A7-8374-F8AA-346A8A1668A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A56EF-EA04-D69A-F1A5-C74F1C829E6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C0CFF-8D87-39D6-FDAA-03F1E730DAF3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292566-60B6-0873-2C85-D1DF968DC0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C2662F8-77C2-43E7-3F08-B3C06A71E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D6D677-8F15-78FE-10B7-DD0270BE0E0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E6A9C5-9F1C-A646-33D8-2FD6D104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921658"/>
            <a:ext cx="5258876" cy="28761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8CD27-39C3-3963-F7EF-38FA2848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172" y="1006618"/>
            <a:ext cx="6449875" cy="3906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399745-AFEF-BBFE-91FB-84A79F16E1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3377762"/>
            <a:ext cx="5903843" cy="3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5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6538-7A29-3C0C-3121-ECA33B90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7A7C62-29C9-88F9-4C26-7CF779A3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57585"/>
              </p:ext>
            </p:extLst>
          </p:nvPr>
        </p:nvGraphicFramePr>
        <p:xfrm>
          <a:off x="9283813" y="932712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056CA3-DE97-B686-97DE-E95190C7C6C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Knight Tour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BB1B3B-A47A-1A57-5BF5-644C7B8A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1924"/>
              </p:ext>
            </p:extLst>
          </p:nvPr>
        </p:nvGraphicFramePr>
        <p:xfrm>
          <a:off x="177799" y="868119"/>
          <a:ext cx="68390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 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M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모든 점을 지나가는지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이동할 다음 좌표를 검사해서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좌표이면 이동 횟수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방향으로 이동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표 참고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사이트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https://en.wikipedia.org/wiki/Knight%27s_tour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4C558-23AA-9B66-3ECD-4195CC1E9C7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7C61-5C08-1E80-A10C-308A30BACD9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3491D0-3A2C-929D-EAFD-EC7D1EB7243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9C46B88-3298-7A26-3485-2EE28E37BA3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58D1D7-23EF-15D9-4ABD-69B80E4EA44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E0D1384-83EE-6426-299C-9C7BCE063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B1AD9-BC31-7A99-B696-1925ECFDB4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ECD403-DC89-2BB1-75F5-F6C075DA7B7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8BF61B-DC32-2DC4-D2A4-D47ED43A42B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601EF-7357-F06C-96B4-4BD165F03DB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B67E502-CD89-0E87-9518-4A2FB237B9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272CF-727B-AA2F-77B3-1279588F9E92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Knight’s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94714B-40A5-4F7E-FF14-F1B2019063A2}"/>
              </a:ext>
            </a:extLst>
          </p:cNvPr>
          <p:cNvGrpSpPr/>
          <p:nvPr/>
        </p:nvGrpSpPr>
        <p:grpSpPr>
          <a:xfrm>
            <a:off x="9709202" y="1284580"/>
            <a:ext cx="1600148" cy="676828"/>
            <a:chOff x="9709202" y="1284580"/>
            <a:chExt cx="1600148" cy="67682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E85E18-DA10-2276-692A-F99745717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EF77A7-6B59-34D4-15D2-E4971D337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8F37D2-3B7E-2A96-5245-B7A13AA0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E3DEFB-DBBF-23F4-6A58-A063DD71A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D18445-F488-6DFD-0E8D-01FE4A2CFB68}"/>
              </a:ext>
            </a:extLst>
          </p:cNvPr>
          <p:cNvGrpSpPr/>
          <p:nvPr/>
        </p:nvGrpSpPr>
        <p:grpSpPr>
          <a:xfrm flipV="1">
            <a:off x="9696493" y="2334950"/>
            <a:ext cx="1600148" cy="676828"/>
            <a:chOff x="9709202" y="1284580"/>
            <a:chExt cx="1600148" cy="676828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FCDE9C0-9F55-B01D-8515-215B8B39C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30ABC31-40B8-9CA1-FB59-DD0AEAB8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C5435B-1F22-7C66-E9B5-93E6E9505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4973F1-EAAD-17F6-55DE-32E17536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E9CFDCC-4DD0-B832-6DA6-128D57C8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986"/>
              </p:ext>
            </p:extLst>
          </p:nvPr>
        </p:nvGraphicFramePr>
        <p:xfrm>
          <a:off x="177799" y="2848700"/>
          <a:ext cx="49043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33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int SIZE = 6;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(x&gt;=0 &amp;&amp; x&lt;SIZE &amp;&amp; y&gt;=0 &amp;&amp; y&lt;SIZE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[x][y] ==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PrintKnightTourArr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 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move,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[SIZE][SIZE], int dx[8],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if(move == SIZE *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8;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 + dx[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move;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move+1,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dx,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93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05-6257-C6E2-DA0D-575F5C88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7AE03-D27A-BC3D-DBE7-F371E5C8FB2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2B220-3FA5-ABE5-1BC0-0CEF3C17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6005"/>
              </p:ext>
            </p:extLst>
          </p:nvPr>
        </p:nvGraphicFramePr>
        <p:xfrm>
          <a:off x="177799" y="868119"/>
          <a:ext cx="6839017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 in Maze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(size-1, size-1)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경로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 Tour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통한 다음 이동할 좌표에 대한 검사를 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52437C-B890-78A4-6B03-049EFB41DD1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1738B-A2F9-06AD-94F0-0279D45D574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0694FC-9C60-6B18-9954-3719D943B72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68890A-0AAB-D8B9-036D-5F2836D7C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F1192D-964D-ECF4-8F40-90B17965DB8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3BD285B-07B4-2BD8-2CCD-B6A3B19E8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18C637-DDA7-5AEB-5B7D-ACD0FCCE2C6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BAD1C7-56B7-91DF-0A02-808DA2EFF89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4E2407E-94A2-C4BE-8C35-0A9C27122B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D8C87C-BB02-C3CA-EE6C-44C2FC7652B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0A7E4D-1385-73EC-802E-D5422CA4ACA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39C896-06B7-DCE1-D785-B6D22A91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435"/>
              </p:ext>
            </p:extLst>
          </p:nvPr>
        </p:nvGraphicFramePr>
        <p:xfrm>
          <a:off x="9290139" y="917428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8749-AAFD-AE6A-0286-F270BD2A2449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Rat’s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B26DF2-4D61-5A1E-FC46-8B879EF4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646"/>
              </p:ext>
            </p:extLst>
          </p:nvPr>
        </p:nvGraphicFramePr>
        <p:xfrm>
          <a:off x="177799" y="1971318"/>
          <a:ext cx="7237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sol){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maze[r][c] = 0,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sol))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sol.pop_back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path[r][c]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sol;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({0,0});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sol)){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"("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i.first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", 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i.second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"Can't find solution\n";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Path to text image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A896F1-16B3-1478-DC0D-5BA0E679A449}"/>
              </a:ext>
            </a:extLst>
          </p:cNvPr>
          <p:cNvCxnSpPr>
            <a:cxnSpLocks/>
          </p:cNvCxnSpPr>
          <p:nvPr/>
        </p:nvCxnSpPr>
        <p:spPr>
          <a:xfrm>
            <a:off x="10713756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FC6194-F20A-0956-9EC7-574B88CDA710}"/>
              </a:ext>
            </a:extLst>
          </p:cNvPr>
          <p:cNvCxnSpPr>
            <a:cxnSpLocks/>
          </p:cNvCxnSpPr>
          <p:nvPr/>
        </p:nvCxnSpPr>
        <p:spPr>
          <a:xfrm flipH="1">
            <a:off x="10146490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6BE38A-9999-F9A6-C479-C4B8FD0E8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0124" y="2414962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C621E3-E9B9-1B08-A5B4-ED74C44B6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4217" y="1864629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708C-20A5-2B84-418C-EE03FAF6068A}"/>
              </a:ext>
            </a:extLst>
          </p:cNvPr>
          <p:cNvSpPr txBox="1"/>
          <p:nvPr/>
        </p:nvSpPr>
        <p:spPr>
          <a:xfrm>
            <a:off x="2183893" y="3949179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Single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72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2BB9-2183-329C-539C-FE9480E1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F2390-64E9-8720-C1E6-26696AB1A699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2642447-0D1C-3B3D-71A8-7A411D6C2ABC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805127-C21A-3B7A-4643-7C869E7BB0E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D6BFC7-CFC9-ED67-1175-61E5C2A4971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0BEBE42-95CA-84A5-E916-D83F3C55DB6A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FC6E77-0AB5-3B27-40AB-89A1EDE661B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D286915-F40D-4B1C-7D3E-D31592325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E94876B-3208-F319-5044-56C2AF3493D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368BF9B-FE66-CD04-272D-4452E692A28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554967-130E-D3F0-5675-76DD65C7442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5F1C34-8FE8-0054-037C-DBBAEB8C97BD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A42C9A9-BD6C-420B-3E85-6084F2815EF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0B5FC1-7558-A32D-C1CB-2662FD07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9057"/>
              </p:ext>
            </p:extLst>
          </p:nvPr>
        </p:nvGraphicFramePr>
        <p:xfrm>
          <a:off x="155100" y="868118"/>
          <a:ext cx="1024466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8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032777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 &amp;&amp; path[r][c]!=1;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vector&lt;vector&lt;vector&lt;int&gt;&gt;&gt;&amp; all){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all)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vector&lt;vector&lt;vector&lt;int&gt;&gt;&gt;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res)){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k=0; k&lt;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size_res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k++){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res[k][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94BC268-93B7-8876-594E-F27AE221C116}"/>
              </a:ext>
            </a:extLst>
          </p:cNvPr>
          <p:cNvSpPr txBox="1"/>
          <p:nvPr/>
        </p:nvSpPr>
        <p:spPr>
          <a:xfrm>
            <a:off x="5147879" y="3166136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All Path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CFA32-0F16-3791-60F0-E5B0D24044A8}"/>
              </a:ext>
            </a:extLst>
          </p:cNvPr>
          <p:cNvSpPr txBox="1"/>
          <p:nvPr/>
        </p:nvSpPr>
        <p:spPr>
          <a:xfrm>
            <a:off x="155100" y="4897013"/>
            <a:ext cx="4195519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pPr algn="l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 3D vector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- 1D vector: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단일 원소 저장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ex) 1D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{1}, {2}, {3} 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- 2D vector: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원소의 집합 저장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ex) 2D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{1,2,3}, {1, 3}, {4, 5}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- 3D vector: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2D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원소로 가짐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ex) 3D vector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원소는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{{1,2,3},{1,3},{4,5}}, {{1,3,5},{4,6}}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3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684-43E1-49DE-1839-89526591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818B3-ED36-837C-55D9-CE08411B1BE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85C2D3-9881-7A8B-7645-C70ED0F2B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6261"/>
              </p:ext>
            </p:extLst>
          </p:nvPr>
        </p:nvGraphicFramePr>
        <p:xfrm>
          <a:off x="177799" y="868119"/>
          <a:ext cx="6725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N-Queen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N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서로 잡아먹지 못하게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놓기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대각선을 이동할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다 지우고 다음 행으로 이동한 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지워지지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놓고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놓을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Left diagonal/Right diagonal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특징을 이용하면 대각선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빠르게 처리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대각선을 확인하면 대각선에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놓을 수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1(true),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0(false)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short-circuit evaluation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주의해야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Short Circuit Evaluation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예를 들어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y, x = true;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y = x || Function();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fucntion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실행이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Why?  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연산에서 왼쪽 피연산자가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결과도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오른쪽 피연산자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E33256-38B0-A6BD-3C24-BDCC002047D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7912C9-093E-911A-0E1B-C82E4372F7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8FFF3-EA11-1349-0442-D7FA4BA5A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8E2DF50-418A-6C56-0B6D-44D79E2CC00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DD2E2-1BAF-D251-2D8B-72BD547384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808D682-F4AB-85DD-1001-18345B5ED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D8A365-190E-0D87-F9F4-DF15013B966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750CE-D570-C344-9926-37D1C716E08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2F75CF-65BE-50F6-C6C1-404FDC62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89165"/>
              </p:ext>
            </p:extLst>
          </p:nvPr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50A5-F790-A699-FA8C-C60995215CB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E54FF0C-333F-8ACD-7FAE-20A26B0F8B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405899-1552-5826-A1A6-51E4880A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0731"/>
              </p:ext>
            </p:extLst>
          </p:nvPr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8377DDB-2823-E9DA-A911-A424B0CB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2071"/>
              </p:ext>
            </p:extLst>
          </p:nvPr>
        </p:nvGraphicFramePr>
        <p:xfrm>
          <a:off x="7006258" y="868118"/>
          <a:ext cx="489932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vector&lt;vector&lt;int&gt;&gt;&amp;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(const auto &amp;solution :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 (int j = 0; j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(j == solution[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? "Q" : ".");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col,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j=0;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 &amp;&amp;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!= 1 &amp;&amp;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c+1)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vector&lt;int&gt;(n,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2*n-1;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0)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0795-2FF1-5F54-9054-0E18753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B32DC-8D71-CF8B-6780-D65CD379F75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27C040-2631-B55D-7E31-B0ECE51F071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387B2C-E25D-053B-3D48-C12C5D6ADC7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7D6C54-E061-A95D-D2B9-464BA9116D0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595F403-CDCB-A688-7687-E8E0635DA0C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6C4DBE-02CA-F67F-81B7-3D9280C613C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24715A-5E04-C5CB-1BCD-429EDFD9B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EE5164-462E-40A8-3ECA-62DD284E17F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DB9CD5-2BA3-2F2D-20A4-D96827D9DA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D11E3D3-C177-92BB-BBDB-FFA2A560E8D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555207-DC7B-0511-701D-6D73F6E9A57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F4A855-4DEB-470A-8779-4101A836D62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0E6EF-BB1B-4D56-1076-1A2CCE34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9949"/>
              </p:ext>
            </p:extLst>
          </p:nvPr>
        </p:nvGraphicFramePr>
        <p:xfrm>
          <a:off x="12884135" y="4981771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2EDD36-61FE-7A61-E9A0-A0FF8A6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5088"/>
              </p:ext>
            </p:extLst>
          </p:nvPr>
        </p:nvGraphicFramePr>
        <p:xfrm>
          <a:off x="1333056" y="1581333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6794F6-2C7F-76E8-7F6A-B49D53BB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1145"/>
              </p:ext>
            </p:extLst>
          </p:nvPr>
        </p:nvGraphicFramePr>
        <p:xfrm>
          <a:off x="5643107" y="1593846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5CD483-F36E-A995-7F67-FDA91B430403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898080" cy="89808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5E02A4-ECAD-AA64-2518-962E706D6B5A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334827" cy="13348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DF31E1-E369-4AC2-4B51-8EFBA4609AF1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843456" cy="1843456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9D12A7-81B9-0D63-B3A4-A6127D063F2C}"/>
              </a:ext>
            </a:extLst>
          </p:cNvPr>
          <p:cNvCxnSpPr>
            <a:cxnSpLocks/>
          </p:cNvCxnSpPr>
          <p:nvPr/>
        </p:nvCxnSpPr>
        <p:spPr>
          <a:xfrm flipH="1" flipV="1">
            <a:off x="6450989" y="1374416"/>
            <a:ext cx="1760247" cy="176024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4DAF4A-8D27-9D9D-3EAB-E99F26919F93}"/>
              </a:ext>
            </a:extLst>
          </p:cNvPr>
          <p:cNvCxnSpPr>
            <a:cxnSpLocks/>
          </p:cNvCxnSpPr>
          <p:nvPr/>
        </p:nvCxnSpPr>
        <p:spPr>
          <a:xfrm flipH="1" flipV="1">
            <a:off x="6874552" y="1374416"/>
            <a:ext cx="1336684" cy="1336684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9382921-5E6C-B232-A48E-31ED27B9BE9F}"/>
              </a:ext>
            </a:extLst>
          </p:cNvPr>
          <p:cNvCxnSpPr>
            <a:cxnSpLocks/>
          </p:cNvCxnSpPr>
          <p:nvPr/>
        </p:nvCxnSpPr>
        <p:spPr>
          <a:xfrm flipH="1" flipV="1">
            <a:off x="7356609" y="1374416"/>
            <a:ext cx="854627" cy="8546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E3DFFA-D6B9-2C7F-0960-8884DF0CC211}"/>
              </a:ext>
            </a:extLst>
          </p:cNvPr>
          <p:cNvSpPr txBox="1"/>
          <p:nvPr/>
        </p:nvSpPr>
        <p:spPr>
          <a:xfrm>
            <a:off x="1192611" y="4093042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Left Diagonal: 2N-1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218B0D-12D4-7D02-1781-41702BE58716}"/>
              </a:ext>
            </a:extLst>
          </p:cNvPr>
          <p:cNvCxnSpPr>
            <a:cxnSpLocks/>
          </p:cNvCxnSpPr>
          <p:nvPr/>
        </p:nvCxnSpPr>
        <p:spPr>
          <a:xfrm rot="5400000">
            <a:off x="261830" y="1840063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4E1B6C-8DC2-5676-E71C-F7FE00D47DA9}"/>
              </a:ext>
            </a:extLst>
          </p:cNvPr>
          <p:cNvCxnSpPr>
            <a:cxnSpLocks/>
          </p:cNvCxnSpPr>
          <p:nvPr/>
        </p:nvCxnSpPr>
        <p:spPr>
          <a:xfrm>
            <a:off x="873134" y="1210152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52AD0E-7865-6551-EA9E-951E09031702}"/>
              </a:ext>
            </a:extLst>
          </p:cNvPr>
          <p:cNvSpPr txBox="1"/>
          <p:nvPr/>
        </p:nvSpPr>
        <p:spPr>
          <a:xfrm>
            <a:off x="970730" y="86811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DC3C4-ABBC-F69A-3FF8-7A40728A1358}"/>
              </a:ext>
            </a:extLst>
          </p:cNvPr>
          <p:cNvSpPr txBox="1"/>
          <p:nvPr/>
        </p:nvSpPr>
        <p:spPr>
          <a:xfrm>
            <a:off x="0" y="163652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8F349-6290-44A3-DF0B-A675CB6561A2}"/>
              </a:ext>
            </a:extLst>
          </p:cNvPr>
          <p:cNvSpPr txBox="1"/>
          <p:nvPr/>
        </p:nvSpPr>
        <p:spPr>
          <a:xfrm>
            <a:off x="5496659" y="4093042"/>
            <a:ext cx="306067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Right Diagonal: 2N-1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92C6ED-1D73-1214-4323-A2705B440A1B}"/>
              </a:ext>
            </a:extLst>
          </p:cNvPr>
          <p:cNvSpPr txBox="1"/>
          <p:nvPr/>
        </p:nvSpPr>
        <p:spPr>
          <a:xfrm>
            <a:off x="2620167" y="868118"/>
            <a:ext cx="264694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N X N matrix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092E6-D666-53AB-AF9C-336917E53606}"/>
              </a:ext>
            </a:extLst>
          </p:cNvPr>
          <p:cNvSpPr txBox="1"/>
          <p:nvPr/>
        </p:nvSpPr>
        <p:spPr>
          <a:xfrm>
            <a:off x="536687" y="4733908"/>
            <a:ext cx="425187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</a:t>
            </a:r>
            <a:r>
              <a:rPr lang="en-US" altLang="ko-KR" b="1" dirty="0" err="1">
                <a:solidFill>
                  <a:srgbClr val="FF0000"/>
                </a:solidFill>
              </a:rPr>
              <a:t>row+col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 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7EA19-E8F4-AD73-C70B-9F6BC02FDE1B}"/>
              </a:ext>
            </a:extLst>
          </p:cNvPr>
          <p:cNvSpPr txBox="1"/>
          <p:nvPr/>
        </p:nvSpPr>
        <p:spPr>
          <a:xfrm>
            <a:off x="5080954" y="4733908"/>
            <a:ext cx="362542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row-col+N-1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CB4C3-2734-642A-F722-F79C8D9E3F87}"/>
              </a:ext>
            </a:extLst>
          </p:cNvPr>
          <p:cNvCxnSpPr>
            <a:cxnSpLocks/>
          </p:cNvCxnSpPr>
          <p:nvPr/>
        </p:nvCxnSpPr>
        <p:spPr>
          <a:xfrm rot="5400000">
            <a:off x="4718668" y="1874069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F32A-E000-F519-2BE5-C85A34CABD86}"/>
              </a:ext>
            </a:extLst>
          </p:cNvPr>
          <p:cNvCxnSpPr>
            <a:cxnSpLocks/>
          </p:cNvCxnSpPr>
          <p:nvPr/>
        </p:nvCxnSpPr>
        <p:spPr>
          <a:xfrm>
            <a:off x="5329972" y="1244158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D6C1A-635A-C690-B8CB-4D792B06DF89}"/>
              </a:ext>
            </a:extLst>
          </p:cNvPr>
          <p:cNvSpPr txBox="1"/>
          <p:nvPr/>
        </p:nvSpPr>
        <p:spPr>
          <a:xfrm>
            <a:off x="5427568" y="90212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A583F-2666-99BA-8AA7-644D48D252E3}"/>
              </a:ext>
            </a:extLst>
          </p:cNvPr>
          <p:cNvSpPr txBox="1"/>
          <p:nvPr/>
        </p:nvSpPr>
        <p:spPr>
          <a:xfrm>
            <a:off x="4456838" y="167053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54588A-20C6-F57C-DE1E-3B1E6A5B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157447" y="2504311"/>
            <a:ext cx="3553929" cy="498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A384C4-DDB9-A4AA-3E8E-C9DA00B35FAA}"/>
              </a:ext>
            </a:extLst>
          </p:cNvPr>
          <p:cNvSpPr txBox="1"/>
          <p:nvPr/>
        </p:nvSpPr>
        <p:spPr>
          <a:xfrm>
            <a:off x="8928850" y="2229043"/>
            <a:ext cx="3419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Max index(2N-2)</a:t>
            </a:r>
            <a:r>
              <a:rPr lang="ko-KR" altLang="en-US" b="1" dirty="0"/>
              <a:t> 배열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en-US" altLang="ko-KR" b="1" dirty="0"/>
              <a:t>col[N] </a:t>
            </a:r>
            <a:r>
              <a:rPr lang="ko-KR" altLang="en-US" b="1" dirty="0"/>
              <a:t>배열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공간 복잡도 감소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(O(N</a:t>
            </a:r>
            <a:r>
              <a:rPr lang="en-US" altLang="ko-KR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  O(N))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688C-A54F-D6A9-100C-11C259F1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FCC34-C8FC-546D-9EC9-B3459736DC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Sum of Subset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5C5F6C-5FC3-4631-6BCE-9D350BE9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75806"/>
              </p:ext>
            </p:extLst>
          </p:nvPr>
        </p:nvGraphicFramePr>
        <p:xfrm>
          <a:off x="177799" y="868119"/>
          <a:ext cx="672555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of Subset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요소의 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만족시킬 수 있는지 확인하는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subset’s element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만족하는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하는 방법임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(sum-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2F518-BF2F-E9A3-55E3-F1B749506A4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0EA69-B7C2-1911-4B20-87FFB9C74B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AF4355-DA67-F7A2-CB33-B2830471B62E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E2428F1-C419-0C71-A254-0707FD960D6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B749DD-F377-FBCD-B2BC-089B1E27B5C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3EB0A6A-BE8B-3084-E4A1-F1632978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CCD6D5-EFFA-8B85-63FB-45E93A78B16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74B184-22D4-D48C-6683-90F308585CA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9D0518B-784E-113A-0145-6A9ABF4B7B56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05BD0B-8627-0CCE-478B-496069EC1AE3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2A5F789-6E76-68C2-B261-BE4B80C697D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179E52-9E32-874B-F3FF-0E71DE2F1808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5618428-3D43-DB2C-CC95-BDE39175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1945"/>
              </p:ext>
            </p:extLst>
          </p:nvPr>
        </p:nvGraphicFramePr>
        <p:xfrm>
          <a:off x="7472152" y="868118"/>
          <a:ext cx="449994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9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sum, vector&lt;int&gt;&amp; sub,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set&lt;vector&lt;int&gt;&gt;&amp;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if(sum ==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i+1, subset);//Exclude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sum){//Include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sum-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sub, i+1,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sub.pop_back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{2, 3, 5, 5, 8, 12, 15, 17, 19};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sum = 18;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sub;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set&lt;vector&lt;int&gt;&gt; subset;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0,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k: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 t : 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5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F9CC-2687-4EFB-A1FF-487EBC4B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46936-1805-3046-BD43-0D58B064CF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M Coloring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704436-45DB-27CC-EB27-E4B99ACB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3310"/>
              </p:ext>
            </p:extLst>
          </p:nvPr>
        </p:nvGraphicFramePr>
        <p:xfrm>
          <a:off x="177799" y="868119"/>
          <a:ext cx="5470940" cy="229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4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M-Coloring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undirected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주어질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정점을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색상으로 칠하기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인접한 두 정점이 동일한 색상으로 칠해지지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Coloring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가능한지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 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가능한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통해 모든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C547B7-55EA-8F46-9C77-BBC19862EC7E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509F05-FAE7-C316-DB4A-32E820693C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686A7A-BFE8-5605-77BD-EA511A4655A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FC366A-292B-6BDD-18A4-A13C59CF461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BF6689-758A-60A6-8C31-E5F614E70A7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DC3495D-BF34-46C8-BE42-0A43D3FAA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65D69A-6078-9570-FCE4-0A86CB2483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95FCF1-C414-D549-00A4-8743EB82B1E8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BF4A43-002D-79AF-7203-6905F8166DDF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A2AF6B-3CEC-9031-4113-96EE36E747A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95545-BB4A-BC99-DE65-0EC9E5147A7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5E798-4DAF-05A2-FBF3-A4EF49F4188D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1FEC893-5238-B6E3-CD7E-44516C6C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6871"/>
              </p:ext>
            </p:extLst>
          </p:nvPr>
        </p:nvGraphicFramePr>
        <p:xfrm>
          <a:off x="5997634" y="868118"/>
          <a:ext cx="555266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6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x :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y : 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y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vertex, vector&lt;vector&lt;bool&gt;&gt;&amp; graph, vector&lt;int&gt;&amp; color,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if(graph[vertex][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&amp;&amp; 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color[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int m, vector&lt;int&gt;&amp; color, int vertex, 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if(vertex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(color);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(vertex, graph, color,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vertex+1, result)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color(size,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0, result))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6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3EDD-0404-B737-7868-9C02937E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9C842-8B8C-3FC4-ECA6-DDEB7A46CB9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Hamiltonian Cycle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92759-3193-93FB-ACC7-E3756915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32637"/>
              </p:ext>
            </p:extLst>
          </p:nvPr>
        </p:nvGraphicFramePr>
        <p:xfrm>
          <a:off x="177798" y="868118"/>
          <a:ext cx="63500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7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 Cycle(=circuit)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방문하고 시작 정점으로 돌아오는 사이클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(NP-Complete Problem)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Hamiltonian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방문하는 경로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정점으로 돌아가지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경로에서 각 정점은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출력됨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지나온 경로에서 마지막 정점은 새로운 정점과 연결되야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cycle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정점에서 시작하든 상관이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F9A062-5C2A-0A11-B4A9-6C9FD102C0B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1CBAD5-F0BE-602E-BA71-A4F05E17712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804E62-307E-E7F3-98CA-4376AEF5286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838C52-9CE9-3C9E-06A2-DB8C88715888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93373E-C777-8EFC-8103-33D2CAB93E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00A588-CB85-2863-A590-48EAA3952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834ABDA-1BCD-3975-5FDD-F182F8C6B73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C82A1F-50F8-8D6A-92D1-CC38073891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4B4CC6-E1D0-5D26-9D59-065262E21978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CEDF7F-FBF8-B9EC-400C-4156ADA258F6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EFC413-5042-4C7D-FA6A-20C59EB8CC3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0EBAA1-2535-01ED-E9EC-E7FB78CBCA4E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9019F79-3EFF-7326-3AF5-E1C09BAC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7195"/>
              </p:ext>
            </p:extLst>
          </p:nvPr>
        </p:nvGraphicFramePr>
        <p:xfrm>
          <a:off x="185643" y="2517473"/>
          <a:ext cx="5539296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if(cur_pos-1 &gt;=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if(path[cur_pos-1]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if(graph[path[cur_pos-1]][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if(graph[path[cur_pos-1]][path[0]] ==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path[size]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cur_pos+1))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9A6A27-419A-D3AA-3C28-E7C6547C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71976"/>
              </p:ext>
            </p:extLst>
          </p:nvPr>
        </p:nvGraphicFramePr>
        <p:xfrm>
          <a:off x="5867727" y="2517469"/>
          <a:ext cx="616833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path, int size,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&gt;=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(size+cur_pos-1)%size;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if(count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(size+start_pos-1)%size;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=(next_pos+1)%size, temp--){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count)){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(cur_pos+1)%size, count+1))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(path, size,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start_pos2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start_pos2,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(path2, size2, start_pos2);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39E737-965E-799E-D800-75861047BB0D}"/>
              </a:ext>
            </a:extLst>
          </p:cNvPr>
          <p:cNvSpPr txBox="1"/>
          <p:nvPr/>
        </p:nvSpPr>
        <p:spPr>
          <a:xfrm>
            <a:off x="2147748" y="4489386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Vertex: 0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22509-B145-007D-FF41-FA1E2C0BCF0F}"/>
              </a:ext>
            </a:extLst>
          </p:cNvPr>
          <p:cNvSpPr txBox="1"/>
          <p:nvPr/>
        </p:nvSpPr>
        <p:spPr>
          <a:xfrm>
            <a:off x="8144351" y="4811809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vertex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</p:spTree>
    <p:extLst>
      <p:ext uri="{BB962C8B-B14F-4D97-AF65-F5344CB8AC3E}">
        <p14:creationId xmlns:p14="http://schemas.microsoft.com/office/powerpoint/2010/main" val="1565301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734A-1913-E289-40F5-44297632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37B10-69C1-C43D-A532-DBE69E1738C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Sudoku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0E4FEF-5897-E154-BB82-746B2953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14445"/>
              </p:ext>
            </p:extLst>
          </p:nvPr>
        </p:nvGraphicFramePr>
        <p:xfrm>
          <a:off x="177798" y="868118"/>
          <a:ext cx="6350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- 9 X 9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3 X 3 Sub-board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번씩 넣기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61157B-18F2-081F-2E38-1D54F1FA40D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768BDB-7F64-289D-DA71-961243E1618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5966E7-25A0-8D0B-A635-97CB9C04963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87DB213-57B1-8D2D-A406-13C01B54497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A52549-5D61-EABE-9F42-87E42AD3B99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90EA3DB-E4C8-506D-4F97-13B52D230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83A9C1-E8D3-E407-8961-C0213464AEF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930E56-9826-A1E4-0C6C-E3432A4DAE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1C21B93-43BD-EC71-FDAE-D3DE32604A31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A3178A-1A7D-9CD3-D073-2384A751A602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0AFBD5-B211-3564-D956-6373D757ADE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7473D7-9723-6CD0-0420-7563A75B2AFA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BC77329-63FE-0208-62E1-4C354754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81223"/>
              </p:ext>
            </p:extLst>
          </p:nvPr>
        </p:nvGraphicFramePr>
        <p:xfrm>
          <a:off x="188047" y="1372228"/>
          <a:ext cx="5539296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int&amp; row, int&amp; col){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if(!grid[row][col])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r=0; r&lt;3; r++)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c=0; c&lt;3;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r+row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col,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row-row%3, col-col%3, num) &amp;&amp; grid[row][col] ==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Sudoku(vector&lt;vector&lt;int&gt;&gt;&amp;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row, col;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num=1; num&lt;=9; num++){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num)){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BD7D53-4F1E-7BE1-E77C-AB2ECB66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24330"/>
              </p:ext>
            </p:extLst>
          </p:nvPr>
        </p:nvGraphicFramePr>
        <p:xfrm>
          <a:off x="5942424" y="1372228"/>
          <a:ext cx="61683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2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94210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r/3*3+c/3;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row, vector&lt;int&gt;&amp; col, vector&lt;int&gt;&amp; box, int r, int c,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!((row[r] &gt;&gt; num) &amp; 1) &amp;&amp; !((col[c] &gt;&gt; num) &amp; 1) &amp;&amp; !((box[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&gt;&gt; num) &amp;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col[j]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r, int c,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true,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 = 0, r++;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if(grid[r][c])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(row, col, box, r, c,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grid[r][c]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grid[r][c]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row(size,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box(size,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0, 0,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7BFFE0-68A5-7CC5-0B89-EA72DB70C221}"/>
              </a:ext>
            </a:extLst>
          </p:cNvPr>
          <p:cNvSpPr txBox="1"/>
          <p:nvPr/>
        </p:nvSpPr>
        <p:spPr>
          <a:xfrm>
            <a:off x="2321003" y="4627143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Backtracking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49D4-ECBE-9909-6219-C87D422CF710}"/>
              </a:ext>
            </a:extLst>
          </p:cNvPr>
          <p:cNvSpPr txBox="1"/>
          <p:nvPr/>
        </p:nvSpPr>
        <p:spPr>
          <a:xfrm>
            <a:off x="8144351" y="4811809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Bitmask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24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483D-C021-4CB8-E014-ACDDE7A1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19A98-FF10-0072-CB61-7DC6EE9D2043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Remove Invalid Parenthesis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99676-ECAD-75BE-4623-AAEDCF16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62567"/>
              </p:ext>
            </p:extLst>
          </p:nvPr>
        </p:nvGraphicFramePr>
        <p:xfrm>
          <a:off x="177798" y="868118"/>
          <a:ext cx="69641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Remove Invalid Parenthesis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사용되지 않고 다른 형태로 사용되었을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형태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괄호는 한 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괄호의 개수가 동일하면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괄호를 제거했을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유효한 괄호가 들어간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2EC9C1-DC35-478A-17CB-BBE8DCFCB75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3FCBEC-231F-B185-B657-1851B93142B6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544358-00E5-5D81-1532-38EE888D0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69C5CB-39B5-BF7D-4844-B73976CA558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EAF00B-7B70-F279-B879-065D45859F8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9179070-4DC8-6E95-695F-8D4117DEE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BAA77C-BD57-5645-3C79-3B35A3CB96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87846A-B40A-1616-385F-D337E7945260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C5B919F-7CCF-3118-8EA8-9A86FBCA7383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11CD9A-2237-8F24-43FE-5A1AD15E7DE1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75E756F-F6E9-6988-8A9A-E3B043C10ED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ADD218-4748-DC8C-D0A2-6453DC7ABF5F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ECF485C-65B4-23C4-BB22-F9C2FF42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7072"/>
              </p:ext>
            </p:extLst>
          </p:nvPr>
        </p:nvGraphicFramePr>
        <p:xfrm>
          <a:off x="7356445" y="868118"/>
          <a:ext cx="3819827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c=='(' || c==')';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'(')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')')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 visit;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queue&lt;string&gt; 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level;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level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if(level)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temp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(i+1);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visit.find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expression = "()())()";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expression = "()v)";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66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7EACE-49A0-1651-BDDD-D05C1D6E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A657C-B705-7887-448C-3FFB9C160566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Gray code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C706C8-9013-9DC6-711F-61050B7E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32224"/>
              </p:ext>
            </p:extLst>
          </p:nvPr>
        </p:nvGraphicFramePr>
        <p:xfrm>
          <a:off x="177798" y="868118"/>
          <a:ext cx="696414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입력되면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비트 중 무시할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반전되는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FE1DDEB-079A-4B28-1358-5A30ACCA256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88E433-789B-92E1-92BE-6880592AD3FD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9B2BC6-CFE0-C8DC-D0EC-D55B6750F64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F267B7-2F5C-6B49-ADC6-DE2446275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C0AB39-1CDF-8AF3-E066-73B1074EBF3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A5DB7C3-2C06-FAAB-A6CA-51AABC50D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488E49-A76F-4961-9906-4E2D87BBA5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95AD56-8D33-4DA0-B8E2-2BCC1A76794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1B6F10B-C599-C109-FD58-F861CDAE4794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B5136D-E371-B9E5-7AE5-1D599B7B5F9A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964746-2F23-62C6-F602-1F1A40526E7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96EAD0-2AB1-74CC-31A9-4A4D29B666F3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B4C53B7-C975-0BEC-3AF7-F98970E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84576"/>
              </p:ext>
            </p:extLst>
          </p:nvPr>
        </p:nvGraphicFramePr>
        <p:xfrm>
          <a:off x="7356445" y="868118"/>
          <a:ext cx="24131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48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res, int n, int&amp; cur){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if(n==0){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res.push_back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cur ^= 1 &lt;&lt; (n-1);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cur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63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1DDA-50FF-1CE5-4773-11A528ED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811EE-37BF-A2A2-1479-F0DFFB3D5F1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Permutation of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B86151-2C53-232C-C108-0488AE060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81106"/>
              </p:ext>
            </p:extLst>
          </p:nvPr>
        </p:nvGraphicFramePr>
        <p:xfrm>
          <a:off x="177799" y="868118"/>
          <a:ext cx="35179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Permutation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주어지면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permutation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629A75-E71F-9EFA-F519-8409DFDD834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DDED89-91CA-DE3F-0770-FE2A147B8CEA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A82D3F-9EC1-0F1E-543D-74CAFFF2746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ED01895-452F-D2A8-4B89-F81DD785DF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F5D4818-07B6-991F-0CC5-58780695BA3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E7B9D94-1AEB-0D57-1242-7AE150C6C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6EF4D29-EA49-9481-5506-FCC12535D4A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48E830B-14B8-390B-8EAB-ED17F2C9F0AA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B4A2B4A-F03D-2319-80EB-C8E7C50A401C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B25DB7-6AF2-EF7F-85B9-3739751D1B78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98C1E4-97EC-AE05-5121-88F22A9AAD1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01DE82-B3FE-56A5-C149-AE288CC4FAB1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A7BC3F4-818B-EC6C-D66B-5F294D3D2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51463"/>
              </p:ext>
            </p:extLst>
          </p:nvPr>
        </p:nvGraphicFramePr>
        <p:xfrm>
          <a:off x="177799" y="1582727"/>
          <a:ext cx="2413197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48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(string&amp; str, int l, int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== 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=l;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&lt;=r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swap(str[l], str[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(str, l+1, 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swap(str[l], str[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PermutateStringWithSTL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str, string out){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out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PermutateStringWithSTL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out+str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rotate(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()+1,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PermutateStringWithNextPermutation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//If cur string is lexicographically largest,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returns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sort(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do{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}while(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str.begin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str = "abb";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PermutateStringWithNextPermutation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27D19A8-2CAA-A6B7-32D4-329F5F71A6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0111" y="1065673"/>
            <a:ext cx="5974544" cy="20297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ED205C-1EF1-F864-959B-F1F260A3AE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6515" y="3569106"/>
            <a:ext cx="3631935" cy="24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5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8635"/>
              </p:ext>
            </p:extLst>
          </p:nvPr>
        </p:nvGraphicFramePr>
        <p:xfrm>
          <a:off x="125127" y="868118"/>
          <a:ext cx="1196695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9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Greedy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global optimum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solution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찾기 위해 각 단계에서 국소적으로 최적의 선택을 하는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미래 결정의 결과를 고려하지 않고 현재 이용 가능한 정보를 기반으로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최적은 아니지만 최상의 선택을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overlapping subproblem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포함되면 안됨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정렬된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자원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이익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최댓값이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사례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scheduling, Resource allocation, minimum spanning tree, coin change problem,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huffman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사간 복잡도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솔루션 탐색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subproblem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solution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유사 문제에 재사용할 수 있는 테이블에 저장될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 솔루션이 항상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증명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변화하는 문제에 대해 쉽게 적응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Greedy Algorithm vs Dynamic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Greedy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현재 가장 좋아 보이는 선택을 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현재 문제와 이전 해결된 하위 문제의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solution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고려해 각 단계에서 결정을 내려 최적 솔루션 계산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Greedy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최적 솔루션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Dynamic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모든 경우를 고려한 최상의 솔루션을 선택하므로 최적 솔루션 생성 보장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Greedy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선택을 수정하지 않아 메모리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DP table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필요하여 메모리 복잡성 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Greedy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시간 복잡도가 낮고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시간 복잡도가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Greedy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하향식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(top-down)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접근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상향식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(bottom-up)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접근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Knapsack, Minimum spanning tree, single source shortest path, activity selection, job sequencing/scheduling, Dijkstra, set cover, coloring,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huffman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Introduction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E8D9-4FEB-07F3-666C-CA007301B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1394638-7FFD-E291-F3B6-FF0673A2B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16564"/>
              </p:ext>
            </p:extLst>
          </p:nvPr>
        </p:nvGraphicFramePr>
        <p:xfrm>
          <a:off x="125127" y="868118"/>
          <a:ext cx="107995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5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 Selection Problem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활동이 주어질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사람이 한 번에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활동만 수행 가능하다면 한 사람이 수행할 수 있는 최대 활동 수를 출력하는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정렬되어 있다고 가정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정렬이 안되어 있다면 시간 복잡도는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O(N log N),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공간 복잡도는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남은 활동 중 종료 시간이 가장 짧고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시간이 이전에 선택한 활동의 종료 시간보다 같거나 큰 활동을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시간을 오름차순으로 정렬한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작업의 종료시간보다 진행할 작업의 시작시간이 크거나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O], O(n log n)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46FC6F-A056-7E53-C10B-A009020BDC4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79848-4BF5-F1A0-866E-7DDD6A6D6206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C298171-D9D0-D4E5-86BF-296D3E87D13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2B132F1-56FC-5CFE-E2ED-6F6AEFDF3F5F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C8441-9B65-5A36-6A0E-1699AB494ACA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Activity Selection Problem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02307-7238-2DDE-352B-CB3D9BE4C10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9930594-57F9-FC82-90A5-BFBC8E7399B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B2041BD-C245-8E63-623A-806A414F8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A215BE4-B4E8-282B-A5CC-8CC008044AD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3B6D08-7BF2-58A6-F66E-041C96A325B2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5135593-B38C-7D07-3C4A-D77D03F1467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32E67E0-FB85-84F6-3CCA-AE1F536731B0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D195661-C807-0F4C-211F-4F471CF7003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5EB0DB-8E2B-565F-EED4-175D8C11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56098"/>
              </p:ext>
            </p:extLst>
          </p:nvPr>
        </p:nvGraphicFramePr>
        <p:xfrm>
          <a:off x="125127" y="2446323"/>
          <a:ext cx="343180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8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PrintMaxActivities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(vector&lt;pair&lt;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work, vector&lt;int&gt;&amp;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work.first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time,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work.second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 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is_sorted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work.begin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work.end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sort(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work.begin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work.end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for(j=1;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if(work[j].second &gt;= work[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].first){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work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{2, 1},{4,3}, {6,0}, {7,5}, {9,8}, {9,5}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PrintMaxActivities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(work, 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24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B734-3415-32DD-A640-098F17CE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BD90B9-A054-33FE-8663-2C77C56B4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65731"/>
              </p:ext>
            </p:extLst>
          </p:nvPr>
        </p:nvGraphicFramePr>
        <p:xfrm>
          <a:off x="125127" y="868118"/>
          <a:ext cx="107995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5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Job Sequencing Problem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작업에 마감일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수익이 주어지고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마감일 전 완료되면 수익이 발생하는 작업 제공됨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작업에는 단일 시간 단위가 소요되고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최소 기한은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이익을 얻을 수 있도록 작업 선택하기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이익이 큰 순서대로 정렬하고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이익이 큰 작업부터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[Greedy], O(n log n) [Priority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B2EEAA-C22D-4FCA-4CF1-2FEC2DA3DE5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6E4582-0036-BB3E-E81C-39B4749E90E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613EBCC-131A-310A-B406-0D927EB6116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7C0AAF-4068-0EFD-6E2F-A28D630A0CDF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1BB9E-61D0-8C61-FA88-4B386ADAC9A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Job Sequencing Problem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EF6D3C-D9FA-55D6-0632-65C12EF49398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0D2E40-668F-2729-EBB3-7B4FC637727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3365863-0C3C-FA6C-7DBB-BCF96E261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7ABDBBE-13BF-CC50-43F6-3AE706DC47E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3225FF-4276-C291-32C2-B8CE4819F485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E715CD-A74F-7449-623B-22A4C7C8CB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5FFCFE5-23C6-69BD-A600-0C6F11DB527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3DE22E3-2191-39B9-F752-B4558EF64FA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5F288D-0D01-7D33-6C2B-E12566F3A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6542"/>
              </p:ext>
            </p:extLst>
          </p:nvPr>
        </p:nvGraphicFramePr>
        <p:xfrm>
          <a:off x="125127" y="2308682"/>
          <a:ext cx="348434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3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Job{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deadline;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profit;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CompareProfit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(Job a, Job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a.profit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b.profit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PrintMaxProfitJobSequencing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(Job*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n, vector&lt;char&gt;&amp;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sort(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CompareProfit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vector&lt;bool&gt; slot(n, false);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day(n,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j=min(n,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].deadline)-1; j&gt;=0; j--){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if(slot[j] == false){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day[j]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[day[j]].id);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slot[j]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Job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{'a', 4, 100},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{'b', 1, 19},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{'c', 2, 27},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{'d', 1, 25},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{'e', 3, 15}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vector&lt;char&gt;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PrintMaxProfitJobSequencing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7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15585</TotalTime>
  <Words>25835</Words>
  <Application>Microsoft Office PowerPoint</Application>
  <PresentationFormat>와이드스크린</PresentationFormat>
  <Paragraphs>3543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8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496</cp:revision>
  <dcterms:created xsi:type="dcterms:W3CDTF">2023-11-29T11:04:36Z</dcterms:created>
  <dcterms:modified xsi:type="dcterms:W3CDTF">2024-02-23T20:44:27Z</dcterms:modified>
</cp:coreProperties>
</file>