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0" r:id="rId4"/>
    <p:sldId id="270" r:id="rId5"/>
    <p:sldId id="271" r:id="rId6"/>
    <p:sldId id="274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2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4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9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8ED8-7DF9-47CE-9515-14235C819AAA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E8FF-646E-407F-BDED-77A594FBA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ssSelector1.html" TargetMode="External"/><Relationship Id="rId2" Type="http://schemas.openxmlformats.org/officeDocument/2006/relationships/hyperlink" Target="https://www.w3schools.com/cssref/css3_pr_align-conten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89BF957-2FD6-4C91-B67D-FC5098CB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개념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F8E220-338B-499E-BCD7-FF3DF152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문서의 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HTML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스타일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CSS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002B41-BB9B-4BA5-B665-D6AADF09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9" y="3203635"/>
            <a:ext cx="55822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9DF76-8173-4FF3-878B-0B429976F12C}"/>
              </a:ext>
            </a:extLst>
          </p:cNvPr>
          <p:cNvSpPr txBox="1"/>
          <p:nvPr/>
        </p:nvSpPr>
        <p:spPr>
          <a:xfrm>
            <a:off x="3229129" y="2369123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https://www.w3schools.com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E9429C-6310-4D17-AF69-6BF5F72B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레퍼런스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918BF-E2B7-4B0F-8096-F69A5CD2A49C}"/>
              </a:ext>
            </a:extLst>
          </p:cNvPr>
          <p:cNvSpPr txBox="1"/>
          <p:nvPr/>
        </p:nvSpPr>
        <p:spPr>
          <a:xfrm>
            <a:off x="3229129" y="29264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 action="ppaction://hlinkfile"/>
              </a:rPr>
              <a:t>선택자정리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4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70" y="2778246"/>
            <a:ext cx="5591175" cy="1428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786" y="1637968"/>
            <a:ext cx="990251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선택자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대표적인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선택자에는 태그 선택자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선택자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 선택자 등이 있으며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이외에도 하이퍼 링크와 관련된 가상 클래스 선택자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복합 선택자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선택자 등이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 선택자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 Selector)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HTML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속성과 값을 바로 정의하는 방식으로 태그 안에 별도 소스 삽입 부분이 없이 자동으로 적용 죕니다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문서에 정의한 태그를 입력하면 모두 같은 형태로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적용 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}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선택자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(Class Selector)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사용자정의 선택자라고도 하며 ‘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클래스이름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형태로 정의합니다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 안에 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클래스이름’과 같이 직접 소스를 삽입합니다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사람의 이름같이 중복이 허용된다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클래스이름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 선택자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(ID Selector)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‘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아이디이름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’형태로 정의하며 적용할 때에는 태그 안에 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아이디이름’과 같이 직접 소스를 삽입합니다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                    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주민등록번호와 같이 중복이 되질 않는다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#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아이디이름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970" y="4830696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    .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mycssdiv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{………}                    &lt;div class=“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mycssdiv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”&gt;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970" y="5869525"/>
            <a:ext cx="681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   # mycssdiv1{………}                    &lt;div ID=“mycssdiv1”&gt;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FA29E5-F1C3-4506-91C9-30766E05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6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문법</a:t>
            </a:r>
          </a:p>
        </p:txBody>
      </p:sp>
    </p:spTree>
    <p:extLst>
      <p:ext uri="{BB962C8B-B14F-4D97-AF65-F5344CB8AC3E}">
        <p14:creationId xmlns:p14="http://schemas.microsoft.com/office/powerpoint/2010/main" val="187347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5" y="373711"/>
            <a:ext cx="323460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altLang="ko-KR" sz="1200" dirty="0"/>
              <a:t>&lt;style&gt;</a:t>
            </a:r>
          </a:p>
          <a:p>
            <a:r>
              <a:rPr lang="en-US" altLang="ko-KR" sz="1200" dirty="0"/>
              <a:t>p {</a:t>
            </a:r>
          </a:p>
          <a:p>
            <a:r>
              <a:rPr lang="en-US" altLang="ko-KR" sz="1200" dirty="0"/>
              <a:t>    color: red;</a:t>
            </a:r>
          </a:p>
          <a:p>
            <a:r>
              <a:rPr lang="en-US" altLang="ko-KR" sz="1200" dirty="0"/>
              <a:t>    text-align: center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200" dirty="0"/>
              <a:t>} </a:t>
            </a:r>
          </a:p>
          <a:p>
            <a:r>
              <a:rPr lang="en-US" altLang="ko-KR" sz="1200" dirty="0"/>
              <a:t>&lt;/style&gt;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&lt;p&gt;Hello World!&lt;/p&gt;</a:t>
            </a:r>
          </a:p>
          <a:p>
            <a:r>
              <a:rPr lang="en-US" altLang="ko-KR" sz="1200" dirty="0"/>
              <a:t>&lt;p&gt;This paragraph is styled with CSS.&lt;/p&gt;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10463" y="1065475"/>
            <a:ext cx="429370" cy="5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9833" y="850789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속성 정의 후 </a:t>
            </a:r>
            <a:r>
              <a:rPr lang="en-US" altLang="ko-KR" sz="1200" dirty="0"/>
              <a:t>; </a:t>
            </a:r>
            <a:r>
              <a:rPr lang="ko-KR" altLang="en-US" sz="1200" dirty="0"/>
              <a:t>는 필수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105" y="3605365"/>
            <a:ext cx="387612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&lt;style&gt;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#para1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text-align: center;</a:t>
            </a:r>
          </a:p>
          <a:p>
            <a:r>
              <a:rPr lang="en-US" altLang="ko-KR" sz="1200" dirty="0"/>
              <a:t>    color: red;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&lt;p id="para1"&gt;Hello World!&lt;/p&gt;</a:t>
            </a:r>
          </a:p>
          <a:p>
            <a:r>
              <a:rPr lang="en-US" altLang="ko-KR" sz="1200" dirty="0"/>
              <a:t>&lt;p&gt;This paragraph is not affected by the style.&lt;/p&gt;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83892" y="5221192"/>
            <a:ext cx="644055" cy="76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9606" y="4944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적용되지않음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1601" y="373711"/>
            <a:ext cx="702865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&lt;style&gt;</a:t>
            </a:r>
          </a:p>
          <a:p>
            <a:r>
              <a:rPr lang="en-US" altLang="ko-KR" sz="1200" dirty="0" err="1"/>
              <a:t>p.</a:t>
            </a:r>
            <a:r>
              <a:rPr lang="en-US" altLang="ko-KR" sz="1200" dirty="0" err="1">
                <a:solidFill>
                  <a:srgbClr val="FF0000"/>
                </a:solidFill>
              </a:rPr>
              <a:t>center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text-align: center;</a:t>
            </a:r>
          </a:p>
          <a:p>
            <a:r>
              <a:rPr lang="en-US" altLang="ko-KR" sz="1200" dirty="0"/>
              <a:t>    color: red;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p.</a:t>
            </a:r>
            <a:r>
              <a:rPr lang="en-US" altLang="ko-KR" sz="1200" dirty="0" err="1">
                <a:solidFill>
                  <a:srgbClr val="FF0000"/>
                </a:solidFill>
              </a:rPr>
              <a:t>large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font-size: 300%;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&lt;h1 class="center"&gt;This heading will not be affected&lt;/h1&gt;</a:t>
            </a:r>
          </a:p>
          <a:p>
            <a:r>
              <a:rPr lang="en-US" altLang="ko-KR" sz="1200" dirty="0"/>
              <a:t>&lt;p class="center"&gt;This paragraph will be red and center-aligned.&lt;/p&gt;</a:t>
            </a:r>
          </a:p>
          <a:p>
            <a:r>
              <a:rPr lang="en-US" altLang="ko-KR" sz="1200" dirty="0"/>
              <a:t>&lt;p class="</a:t>
            </a:r>
            <a:r>
              <a:rPr lang="en-US" altLang="ko-KR" sz="1200" dirty="0">
                <a:solidFill>
                  <a:srgbClr val="FF0000"/>
                </a:solidFill>
              </a:rPr>
              <a:t>center large</a:t>
            </a:r>
            <a:r>
              <a:rPr lang="en-US" altLang="ko-KR" sz="1200" dirty="0"/>
              <a:t>"&gt;This paragraph will be red, center-aligned, and in a large font-size.&lt;/p&gt;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88550" y="1315941"/>
            <a:ext cx="104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32890" y="1415332"/>
            <a:ext cx="1089329" cy="7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2605" y="1375576"/>
            <a:ext cx="492981" cy="23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6D65F68-EA51-41F2-BF06-866103F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50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우선순위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4EE49-F46A-4F31-BBE2-3FF859E6F9EC}"/>
              </a:ext>
            </a:extLst>
          </p:cNvPr>
          <p:cNvSpPr txBox="1"/>
          <p:nvPr/>
        </p:nvSpPr>
        <p:spPr>
          <a:xfrm>
            <a:off x="864079" y="1406106"/>
            <a:ext cx="1046384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요소는 하나 이상의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CSS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선언에 영향을 받을 수 있다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</a:t>
            </a:r>
          </a:p>
          <a:p>
            <a:pPr algn="l" fontAlgn="base">
              <a:lnSpc>
                <a:spcPct val="200000"/>
              </a:lnSpc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이때 충돌을 피하기 위해 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CSS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적용 우선순위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가 필요한데 이를 </a:t>
            </a:r>
            <a:r>
              <a:rPr lang="ko-KR" alt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캐스캐이딩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(Cascading Order)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이라고 한다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</a:t>
            </a:r>
          </a:p>
          <a:p>
            <a:pPr algn="l" fontAlgn="base">
              <a:lnSpc>
                <a:spcPct val="200000"/>
              </a:lnSpc>
            </a:pPr>
            <a:r>
              <a:rPr lang="ko-KR" alt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캐스캐이딩에는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 세가지 규칙이 있다</a:t>
            </a:r>
          </a:p>
          <a:p>
            <a:pPr>
              <a:lnSpc>
                <a:spcPct val="20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2D6CBE-4F16-4CBE-9A1D-9F6A15F2465C}"/>
              </a:ext>
            </a:extLst>
          </p:cNvPr>
          <p:cNvSpPr/>
          <p:nvPr/>
        </p:nvSpPr>
        <p:spPr>
          <a:xfrm>
            <a:off x="655608" y="3626266"/>
            <a:ext cx="2950234" cy="2950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중요도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CSS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가 어디에 선언 되었는지에 따라서 우선순위가 달라진다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6F57267-1D7B-442D-A672-54D2441C6919}"/>
              </a:ext>
            </a:extLst>
          </p:cNvPr>
          <p:cNvSpPr/>
          <p:nvPr/>
        </p:nvSpPr>
        <p:spPr>
          <a:xfrm>
            <a:off x="4155057" y="3626266"/>
            <a:ext cx="2950234" cy="29502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/>
              <a:t>명시도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대상을 명확하게 특정할수록 명시도가 높아져 우선순위가 높아진다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573DCE-0C4F-419B-862B-A682815B5991}"/>
              </a:ext>
            </a:extLst>
          </p:cNvPr>
          <p:cNvSpPr/>
          <p:nvPr/>
        </p:nvSpPr>
        <p:spPr>
          <a:xfrm>
            <a:off x="7930551" y="3626266"/>
            <a:ext cx="2950234" cy="29502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/>
              <a:t>선언순서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선언된 순서에 따라 우선 순위가 적용된다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선언된 스타일이 우선 적용된다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6D65F68-EA51-41F2-BF06-866103F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우선순위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6117A-FF61-4BFD-B883-A2B3D74D22B6}"/>
              </a:ext>
            </a:extLst>
          </p:cNvPr>
          <p:cNvSpPr txBox="1"/>
          <p:nvPr/>
        </p:nvSpPr>
        <p:spPr>
          <a:xfrm>
            <a:off x="1125538" y="1751163"/>
            <a:ext cx="7617125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 내의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 내의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 내의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 내의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&lt;link&gt;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연결된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&lt;link&gt;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연결된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내의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 디폴트 스타일시트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4E9A7335-A65A-40E7-9B22-5D327E0467AB}"/>
              </a:ext>
            </a:extLst>
          </p:cNvPr>
          <p:cNvSpPr/>
          <p:nvPr/>
        </p:nvSpPr>
        <p:spPr>
          <a:xfrm>
            <a:off x="7409985" y="1670039"/>
            <a:ext cx="1410419" cy="4618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EEE39-3EFF-4996-AF2A-1536CA647CCE}"/>
              </a:ext>
            </a:extLst>
          </p:cNvPr>
          <p:cNvSpPr txBox="1"/>
          <p:nvPr/>
        </p:nvSpPr>
        <p:spPr>
          <a:xfrm>
            <a:off x="7045029" y="56347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우선순위 높음</a:t>
            </a:r>
          </a:p>
        </p:txBody>
      </p:sp>
    </p:spTree>
    <p:extLst>
      <p:ext uri="{BB962C8B-B14F-4D97-AF65-F5344CB8AC3E}">
        <p14:creationId xmlns:p14="http://schemas.microsoft.com/office/powerpoint/2010/main" val="6065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6D65F68-EA51-41F2-BF06-866103F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우선순위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6117A-FF61-4BFD-B883-A2B3D74D22B6}"/>
              </a:ext>
            </a:extLst>
          </p:cNvPr>
          <p:cNvSpPr txBox="1"/>
          <p:nvPr/>
        </p:nvSpPr>
        <p:spPr>
          <a:xfrm>
            <a:off x="1125538" y="1070673"/>
            <a:ext cx="7617125" cy="6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대상을 명확하게 특정할수록 명시도가 높아지고 우선순위가 높아진다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4F16D15-4BF9-4C3D-A1A2-27E548C0A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60141"/>
              </p:ext>
            </p:extLst>
          </p:nvPr>
        </p:nvGraphicFramePr>
        <p:xfrm>
          <a:off x="1203176" y="1970369"/>
          <a:ext cx="6025760" cy="3319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3476">
                  <a:extLst>
                    <a:ext uri="{9D8B030D-6E8A-4147-A177-3AD203B41FA5}">
                      <a16:colId xmlns:a16="http://schemas.microsoft.com/office/drawing/2014/main" val="183429298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492796044"/>
                    </a:ext>
                  </a:extLst>
                </a:gridCol>
              </a:tblGrid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38712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!important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최우선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7769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인라인스타일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03200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80027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79110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속성선택자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2376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가상클래스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속성선택자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53097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태그선택자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278"/>
                  </a:ext>
                </a:extLst>
              </a:tr>
              <a:tr h="36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전체선택자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2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8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6D65F68-EA51-41F2-BF06-866103F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우선순위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선언순서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F7428-49E0-4227-9969-B1D4C56CA424}"/>
              </a:ext>
            </a:extLst>
          </p:cNvPr>
          <p:cNvSpPr txBox="1"/>
          <p:nvPr/>
        </p:nvSpPr>
        <p:spPr>
          <a:xfrm>
            <a:off x="1125538" y="1354347"/>
            <a:ext cx="7380107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선언된 순서에 따라 우선 순위가 적용된다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즉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나중에 선언된 스타일이 우선 적용된다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1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6D65F68-EA51-41F2-BF06-866103F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6117A-FF61-4BFD-B883-A2B3D74D22B6}"/>
              </a:ext>
            </a:extLst>
          </p:cNvPr>
          <p:cNvSpPr txBox="1"/>
          <p:nvPr/>
        </p:nvSpPr>
        <p:spPr>
          <a:xfrm>
            <a:off x="1125537" y="1691775"/>
            <a:ext cx="9450447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상속이란 상위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(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부모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조상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)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요소에 적용된 프로퍼티를 하위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(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자식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자손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)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요소가 물려 받는 것을 의미한다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상속 기능이 없다면 각 요소의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Rule set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에 프로퍼티를 매번 각각 지정해야 한다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 </a:t>
            </a:r>
            <a:endParaRPr lang="en-US" altLang="ko-KR" dirty="0">
              <a:solidFill>
                <a:srgbClr val="333333"/>
              </a:solidFill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434B4F"/>
                </a:solidFill>
                <a:effectLst/>
                <a:latin typeface="Lora"/>
              </a:rPr>
              <a:t>프로퍼티 중에는 상속이 되는 것과 되지 않는 것이 있다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2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39E4EE-E613-44A5-BCB4-34240D019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81209"/>
              </p:ext>
            </p:extLst>
          </p:nvPr>
        </p:nvGraphicFramePr>
        <p:xfrm>
          <a:off x="222864" y="100360"/>
          <a:ext cx="5160020" cy="505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7869">
                  <a:extLst>
                    <a:ext uri="{9D8B030D-6E8A-4147-A177-3AD203B41FA5}">
                      <a16:colId xmlns:a16="http://schemas.microsoft.com/office/drawing/2014/main" val="183429298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1492796044"/>
                    </a:ext>
                  </a:extLst>
                </a:gridCol>
              </a:tblGrid>
              <a:tr h="318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38712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width/height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7769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03200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80027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79110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box-sizing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2376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53097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278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opacity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28657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24417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79398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37329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line-height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430736"/>
                  </a:ext>
                </a:extLst>
              </a:tr>
              <a:tr h="318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text-align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53933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9DAED69-CEA6-4289-9333-E7E0AD60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4465"/>
              </p:ext>
            </p:extLst>
          </p:nvPr>
        </p:nvGraphicFramePr>
        <p:xfrm>
          <a:off x="5706165" y="100361"/>
          <a:ext cx="6025760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3476">
                  <a:extLst>
                    <a:ext uri="{9D8B030D-6E8A-4147-A177-3AD203B41FA5}">
                      <a16:colId xmlns:a16="http://schemas.microsoft.com/office/drawing/2014/main" val="183429298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49279604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387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vertical-align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77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text-decoration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2032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white-space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800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position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791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top/right/bottom/left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23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z-index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5309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overflow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2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float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2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6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732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Lora</vt:lpstr>
      <vt:lpstr>맑은 고딕</vt:lpstr>
      <vt:lpstr>Arial</vt:lpstr>
      <vt:lpstr>Office Theme</vt:lpstr>
      <vt:lpstr>CSS의 개념</vt:lpstr>
      <vt:lpstr>CSS의 문법</vt:lpstr>
      <vt:lpstr>PowerPoint 프레젠테이션</vt:lpstr>
      <vt:lpstr>CSS의 우선순위</vt:lpstr>
      <vt:lpstr>CSS의 우선순위 – 중요도</vt:lpstr>
      <vt:lpstr>CSS의 우선순위 – 명시도</vt:lpstr>
      <vt:lpstr>CSS의 우선순위 – 선언순서</vt:lpstr>
      <vt:lpstr>CSS의 상속</vt:lpstr>
      <vt:lpstr>PowerPoint 프레젠테이션</vt:lpstr>
      <vt:lpstr>CSS 레퍼런스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fgdsf</dc:creator>
  <cp:lastModifiedBy>Administrator</cp:lastModifiedBy>
  <cp:revision>126</cp:revision>
  <dcterms:created xsi:type="dcterms:W3CDTF">2016-07-27T00:36:03Z</dcterms:created>
  <dcterms:modified xsi:type="dcterms:W3CDTF">2020-09-20T06:07:33Z</dcterms:modified>
</cp:coreProperties>
</file>