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963411-E959-4964-997D-E4DC537894F1}" v="46" dt="2023-06-11T05:57:01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29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83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8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8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51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9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11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5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1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38F81-B94A-4D12-98E6-EB97F71D2F7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24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38F81-B94A-4D12-98E6-EB97F71D2F7D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7813-A66F-467D-B91A-759E3B0241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1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직사각형 13"/>
          <p:cNvSpPr/>
          <p:nvPr/>
        </p:nvSpPr>
        <p:spPr>
          <a:xfrm>
            <a:off x="2179154" y="864975"/>
            <a:ext cx="1343378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683444" y="823615"/>
            <a:ext cx="1343378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646574" y="2796751"/>
            <a:ext cx="2232341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04801" y="864975"/>
            <a:ext cx="1343378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72670" y="939117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AppFlow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91725" y="158574"/>
            <a:ext cx="251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Coordinator </a:t>
            </a:r>
            <a:r>
              <a:rPr lang="ko-KR" altLang="en-US" dirty="0"/>
              <a:t>관련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9958" y="128493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앱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실행 시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초기 화면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진행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3032" y="939117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SplashFlow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314478" y="127335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스플레시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이동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여부 파악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34611" y="939117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LoginFlow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781899" y="128493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 화면 관련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34611" y="2829703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TabDashBoardFlow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34611" y="3098975"/>
            <a:ext cx="18806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탭바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관련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탭바컨트롤러의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및 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자체 화면 이동 등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804087" y="1308449"/>
            <a:ext cx="255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627393" y="1267862"/>
            <a:ext cx="886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>
            <a:off x="2825579" y="1977082"/>
            <a:ext cx="1688757" cy="1375808"/>
          </a:xfrm>
          <a:prstGeom prst="bentConnector3">
            <a:avLst>
              <a:gd name="adj1" fmla="val 24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3666080" y="1405581"/>
            <a:ext cx="852714" cy="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887129" y="2958229"/>
            <a:ext cx="1146468" cy="4154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700" dirty="0">
                <a:solidFill>
                  <a:schemeClr val="accent2">
                    <a:lumMod val="50000"/>
                  </a:schemeClr>
                </a:solidFill>
                <a:ea typeface="맑은 고딕"/>
              </a:rPr>
              <a:t>로그인 되어있는 경우</a:t>
            </a:r>
            <a:endParaRPr lang="ko-KR"/>
          </a:p>
          <a:p>
            <a:pPr algn="ctr"/>
            <a:r>
              <a:rPr lang="ko-KR" altLang="en-US" sz="700" dirty="0">
                <a:solidFill>
                  <a:schemeClr val="accent2">
                    <a:lumMod val="50000"/>
                  </a:schemeClr>
                </a:solidFill>
                <a:ea typeface="맑은 고딕"/>
              </a:rPr>
              <a:t>혹은</a:t>
            </a:r>
          </a:p>
          <a:p>
            <a:pPr algn="ctr"/>
            <a:r>
              <a:rPr lang="ko-KR" altLang="en-US" sz="700" dirty="0">
                <a:solidFill>
                  <a:schemeClr val="accent2">
                    <a:lumMod val="50000"/>
                  </a:schemeClr>
                </a:solidFill>
                <a:ea typeface="맑은 고딕"/>
              </a:rPr>
              <a:t>둘러보기 플로우일 경우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50957" y="1030739"/>
            <a:ext cx="10567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solidFill>
                  <a:schemeClr val="accent2">
                    <a:lumMod val="50000"/>
                  </a:schemeClr>
                </a:solidFill>
              </a:rPr>
              <a:t>로그인이</a:t>
            </a:r>
            <a:r>
              <a:rPr lang="ko-KR" altLang="en-US" sz="700" dirty="0">
                <a:solidFill>
                  <a:schemeClr val="accent2">
                    <a:lumMod val="50000"/>
                  </a:schemeClr>
                </a:solidFill>
              </a:rPr>
              <a:t> 필요한 경우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84651" y="1457860"/>
            <a:ext cx="1056700" cy="4154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ko-KR" altLang="en-US" sz="700" dirty="0">
                <a:solidFill>
                  <a:schemeClr val="accent2">
                    <a:lumMod val="50000"/>
                  </a:schemeClr>
                </a:solidFill>
              </a:rPr>
              <a:t>로그인 성공한 경우</a:t>
            </a:r>
            <a:endParaRPr lang="en-US" altLang="ko-KR" sz="7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accent2">
                    <a:lumMod val="50000"/>
                  </a:schemeClr>
                </a:solidFill>
              </a:rPr>
              <a:t>혹은</a:t>
            </a:r>
            <a:endParaRPr lang="en-US" altLang="ko-KR" sz="7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accent2">
                    <a:lumMod val="50000"/>
                  </a:schemeClr>
                </a:solidFill>
              </a:rPr>
              <a:t>둘러보기 클릭한 경우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719084" y="569420"/>
            <a:ext cx="1701875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7770251" y="684922"/>
            <a:ext cx="132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HomeTabFlow</a:t>
            </a:r>
            <a:endParaRPr lang="ko-KR" alt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7817539" y="103073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탭바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 홈 화면 관련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임시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719084" y="2593379"/>
            <a:ext cx="1701875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770251" y="2708881"/>
            <a:ext cx="1199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MapTabFlow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817539" y="305469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탭바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 지도 화면 관련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719084" y="1585598"/>
            <a:ext cx="1701875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770251" y="1701100"/>
            <a:ext cx="1371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SearchTabFlow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7817539" y="204691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탭바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 검색 화면 관련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임시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7719084" y="3597198"/>
            <a:ext cx="1701875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770251" y="3712700"/>
            <a:ext cx="1223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FeedTabFlow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7817539" y="405851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탭바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피드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관련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임시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7719084" y="4635338"/>
            <a:ext cx="1701875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7770251" y="4750840"/>
            <a:ext cx="1344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ProfileTabFlow</a:t>
            </a:r>
            <a:endParaRPr lang="ko-KR" alt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7817539" y="509665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탭바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 지도 화면 관련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9686192" y="4635338"/>
            <a:ext cx="2105191" cy="92263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737359" y="4750840"/>
            <a:ext cx="1643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ProfileSettingFlow</a:t>
            </a:r>
            <a:endParaRPr lang="ko-KR" alt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9784647" y="5096657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탭바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내 지도 화면 관련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플로우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세팅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8" name="꺾인 연결선 57"/>
          <p:cNvCxnSpPr>
            <a:stCxn id="16" idx="3"/>
            <a:endCxn id="36" idx="1"/>
          </p:cNvCxnSpPr>
          <p:nvPr/>
        </p:nvCxnSpPr>
        <p:spPr>
          <a:xfrm flipV="1">
            <a:off x="6878915" y="1030739"/>
            <a:ext cx="840169" cy="2227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16" idx="3"/>
            <a:endCxn id="42" idx="1"/>
          </p:cNvCxnSpPr>
          <p:nvPr/>
        </p:nvCxnSpPr>
        <p:spPr>
          <a:xfrm flipV="1">
            <a:off x="6878915" y="2046917"/>
            <a:ext cx="840169" cy="1211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16" idx="3"/>
            <a:endCxn id="39" idx="1"/>
          </p:cNvCxnSpPr>
          <p:nvPr/>
        </p:nvCxnSpPr>
        <p:spPr>
          <a:xfrm flipV="1">
            <a:off x="6878915" y="3054698"/>
            <a:ext cx="840169" cy="203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꺾인 연결선 63"/>
          <p:cNvCxnSpPr>
            <a:stCxn id="16" idx="3"/>
            <a:endCxn id="45" idx="1"/>
          </p:cNvCxnSpPr>
          <p:nvPr/>
        </p:nvCxnSpPr>
        <p:spPr>
          <a:xfrm>
            <a:off x="6878915" y="3258070"/>
            <a:ext cx="840169" cy="8004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16" idx="3"/>
            <a:endCxn id="51" idx="1"/>
          </p:cNvCxnSpPr>
          <p:nvPr/>
        </p:nvCxnSpPr>
        <p:spPr>
          <a:xfrm>
            <a:off x="6878915" y="3258070"/>
            <a:ext cx="840169" cy="1838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51" idx="2"/>
            <a:endCxn id="16" idx="2"/>
          </p:cNvCxnSpPr>
          <p:nvPr/>
        </p:nvCxnSpPr>
        <p:spPr>
          <a:xfrm rot="5400000" flipH="1">
            <a:off x="6247090" y="3235045"/>
            <a:ext cx="1838587" cy="2807277"/>
          </a:xfrm>
          <a:prstGeom prst="bentConnector3">
            <a:avLst>
              <a:gd name="adj1" fmla="val -57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899629" y="3316801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accent2">
                    <a:lumMod val="50000"/>
                  </a:schemeClr>
                </a:solidFill>
              </a:rPr>
              <a:t>하단 탭 클릭 시</a:t>
            </a:r>
            <a:endParaRPr lang="en-US" altLang="ko-KR" sz="7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sz="700" dirty="0">
                <a:solidFill>
                  <a:schemeClr val="accent2">
                    <a:lumMod val="50000"/>
                  </a:schemeClr>
                </a:solidFill>
              </a:rPr>
              <a:t>화면 이동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810479" y="5430803"/>
            <a:ext cx="15119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accent2">
                    <a:lumMod val="50000"/>
                  </a:schemeClr>
                </a:solidFill>
              </a:rPr>
              <a:t>프로필 화면의 옵션 버튼 클릭 시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288621" y="5965004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>
                <a:solidFill>
                  <a:schemeClr val="accent2">
                    <a:lumMod val="50000"/>
                  </a:schemeClr>
                </a:solidFill>
              </a:rPr>
              <a:t>탭바</a:t>
            </a:r>
            <a:r>
              <a:rPr lang="ko-KR" altLang="en-US" sz="700" dirty="0">
                <a:solidFill>
                  <a:schemeClr val="accent2">
                    <a:lumMod val="50000"/>
                  </a:schemeClr>
                </a:solidFill>
              </a:rPr>
              <a:t> 컨트롤러 </a:t>
            </a:r>
            <a:r>
              <a:rPr lang="en-US" altLang="ko-KR" sz="700" dirty="0">
                <a:solidFill>
                  <a:schemeClr val="accent2">
                    <a:lumMod val="50000"/>
                  </a:schemeClr>
                </a:solidFill>
              </a:rPr>
              <a:t>-&gt; </a:t>
            </a:r>
            <a:r>
              <a:rPr lang="ko-KR" altLang="en-US" sz="700" dirty="0" err="1">
                <a:solidFill>
                  <a:schemeClr val="accent2">
                    <a:lumMod val="50000"/>
                  </a:schemeClr>
                </a:solidFill>
              </a:rPr>
              <a:t>네비게이션</a:t>
            </a:r>
            <a:r>
              <a:rPr lang="ko-KR" altLang="en-US" sz="7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altLang="ko-KR" sz="7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accent2">
                    <a:lumMod val="50000"/>
                  </a:schemeClr>
                </a:solidFill>
              </a:rPr>
              <a:t>화면 이동</a:t>
            </a:r>
          </a:p>
        </p:txBody>
      </p:sp>
      <p:cxnSp>
        <p:nvCxnSpPr>
          <p:cNvPr id="76" name="직선 화살표 연결선 75"/>
          <p:cNvCxnSpPr/>
          <p:nvPr/>
        </p:nvCxnSpPr>
        <p:spPr>
          <a:xfrm flipV="1">
            <a:off x="5235265" y="1977081"/>
            <a:ext cx="0" cy="61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220585" y="2224147"/>
            <a:ext cx="9669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accent2">
                    <a:lumMod val="50000"/>
                  </a:schemeClr>
                </a:solidFill>
              </a:rPr>
              <a:t>로그인 필요한 경우</a:t>
            </a:r>
          </a:p>
        </p:txBody>
      </p:sp>
      <p:cxnSp>
        <p:nvCxnSpPr>
          <p:cNvPr id="82" name="꺾인 연결선 81"/>
          <p:cNvCxnSpPr/>
          <p:nvPr/>
        </p:nvCxnSpPr>
        <p:spPr>
          <a:xfrm rot="16200000" flipH="1">
            <a:off x="7059628" y="2233039"/>
            <a:ext cx="1838587" cy="4976043"/>
          </a:xfrm>
          <a:prstGeom prst="bentConnector3">
            <a:avLst>
              <a:gd name="adj1" fmla="val 1321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17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77" y="148279"/>
            <a:ext cx="198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MVVM </a:t>
            </a:r>
            <a:r>
              <a:rPr lang="ko-KR" altLang="en-US" dirty="0"/>
              <a:t>관련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9606" y="749643"/>
            <a:ext cx="1812318" cy="9226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7476" y="823785"/>
            <a:ext cx="1491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SplashViewReactor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496073" y="1077785"/>
            <a:ext cx="9555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9572" y="843009"/>
            <a:ext cx="1491562" cy="7002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49572" y="843009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UserUseCase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6237492" y="823785"/>
            <a:ext cx="1491562" cy="70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37492" y="823785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LocalRepository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243342" y="1843535"/>
            <a:ext cx="1491562" cy="70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43342" y="1843535"/>
            <a:ext cx="1497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FireBaseRepository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35281" y="871837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로그인 여부 체크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301057" y="1179391"/>
            <a:ext cx="78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89712" y="62862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자동 로그인 상태 체크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및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로컬 데이터 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존재여부 체크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61808" y="1687062"/>
            <a:ext cx="10887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로컬 데이터 있을 경우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Firebase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내 유저 정보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가져오기</a:t>
            </a:r>
          </a:p>
        </p:txBody>
      </p:sp>
      <p:cxnSp>
        <p:nvCxnSpPr>
          <p:cNvPr id="27" name="꺾인 연결선 26"/>
          <p:cNvCxnSpPr>
            <a:stCxn id="16" idx="1"/>
            <a:endCxn id="11" idx="2"/>
          </p:cNvCxnSpPr>
          <p:nvPr/>
        </p:nvCxnSpPr>
        <p:spPr>
          <a:xfrm rot="10800000">
            <a:off x="4395354" y="1543225"/>
            <a:ext cx="1847989" cy="6504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95857" y="2259081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accent2"/>
                </a:solidFill>
              </a:rPr>
              <a:t>유저 데이터를 통해</a:t>
            </a:r>
            <a:endParaRPr lang="en-US" altLang="ko-KR" sz="700" dirty="0">
              <a:solidFill>
                <a:schemeClr val="accent2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accent2"/>
                </a:solidFill>
              </a:rPr>
              <a:t> 비즈니스 </a:t>
            </a:r>
            <a:r>
              <a:rPr lang="ko-KR" altLang="en-US" sz="700" dirty="0" err="1">
                <a:solidFill>
                  <a:schemeClr val="accent2"/>
                </a:solidFill>
              </a:rPr>
              <a:t>로직</a:t>
            </a:r>
            <a:r>
              <a:rPr lang="ko-KR" altLang="en-US" sz="700" dirty="0">
                <a:solidFill>
                  <a:schemeClr val="accent2"/>
                </a:solidFill>
              </a:rPr>
              <a:t> 수행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2504311" y="1293339"/>
            <a:ext cx="916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52476" y="1300635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>
                <a:solidFill>
                  <a:schemeClr val="accent2"/>
                </a:solidFill>
              </a:rPr>
              <a:t>로직</a:t>
            </a:r>
            <a:r>
              <a:rPr lang="ko-KR" altLang="en-US" sz="700" dirty="0">
                <a:solidFill>
                  <a:schemeClr val="accent2"/>
                </a:solidFill>
              </a:rPr>
              <a:t> 수행 결과 반환 후</a:t>
            </a:r>
            <a:endParaRPr lang="en-US" altLang="ko-KR" sz="700" dirty="0">
              <a:solidFill>
                <a:schemeClr val="accent2"/>
              </a:solidFill>
            </a:endParaRPr>
          </a:p>
          <a:p>
            <a:pPr algn="ctr"/>
            <a:r>
              <a:rPr lang="en-US" altLang="ko-KR" sz="700" dirty="0">
                <a:solidFill>
                  <a:schemeClr val="accent2"/>
                </a:solidFill>
              </a:rPr>
              <a:t>Flow </a:t>
            </a:r>
            <a:r>
              <a:rPr lang="ko-KR" altLang="en-US" sz="700" dirty="0">
                <a:solidFill>
                  <a:schemeClr val="accent2"/>
                </a:solidFill>
              </a:rPr>
              <a:t>실행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01368" y="3016966"/>
            <a:ext cx="1812318" cy="9226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669238" y="3091108"/>
            <a:ext cx="1427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LoginViewReactor</a:t>
            </a:r>
            <a:endParaRPr lang="ko-KR" altLang="en-US" sz="12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2487835" y="3345108"/>
            <a:ext cx="9555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3641334" y="2957400"/>
            <a:ext cx="1491562" cy="91905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641334" y="2945573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KakaoUseCase</a:t>
            </a:r>
            <a:endParaRPr lang="en-US" altLang="ko-KR" sz="1200" dirty="0"/>
          </a:p>
          <a:p>
            <a:r>
              <a:rPr lang="en-US" altLang="ko-KR" sz="1200" dirty="0" err="1"/>
              <a:t>NaverUseCase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6567007" y="2945573"/>
            <a:ext cx="1491562" cy="94303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567007" y="2957730"/>
            <a:ext cx="1352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KakaoRepository</a:t>
            </a:r>
            <a:endParaRPr lang="en-US" altLang="ko-KR" sz="1200" dirty="0"/>
          </a:p>
          <a:p>
            <a:r>
              <a:rPr lang="en-US" altLang="ko-KR" sz="1200" dirty="0" err="1"/>
              <a:t>NaverRepository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629081" y="2996355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SNS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로그인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버튼 클릭 시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5275023" y="3512618"/>
            <a:ext cx="11518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089168" y="3071427"/>
            <a:ext cx="13997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SNS </a:t>
            </a:r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서드파티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로그인 진행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및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소셜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유저 데이터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(id)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가져오기</a:t>
            </a: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2496073" y="3560662"/>
            <a:ext cx="916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466416" y="3570379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>
                <a:solidFill>
                  <a:schemeClr val="accent2"/>
                </a:solidFill>
              </a:rPr>
              <a:t>로직</a:t>
            </a:r>
            <a:r>
              <a:rPr lang="ko-KR" altLang="en-US" sz="700" dirty="0">
                <a:solidFill>
                  <a:schemeClr val="accent2"/>
                </a:solidFill>
              </a:rPr>
              <a:t> 수행 결과 반환 후</a:t>
            </a:r>
            <a:endParaRPr lang="en-US" altLang="ko-KR" sz="700" dirty="0">
              <a:solidFill>
                <a:schemeClr val="accent2"/>
              </a:solidFill>
            </a:endParaRPr>
          </a:p>
          <a:p>
            <a:pPr algn="ctr"/>
            <a:r>
              <a:rPr lang="en-US" altLang="ko-KR" sz="700" dirty="0">
                <a:solidFill>
                  <a:schemeClr val="accent2"/>
                </a:solidFill>
              </a:rPr>
              <a:t>Flow </a:t>
            </a:r>
            <a:r>
              <a:rPr lang="ko-KR" altLang="en-US" sz="700" dirty="0">
                <a:solidFill>
                  <a:schemeClr val="accent2"/>
                </a:solidFill>
              </a:rPr>
              <a:t>실행</a:t>
            </a:r>
          </a:p>
        </p:txBody>
      </p:sp>
      <p:cxnSp>
        <p:nvCxnSpPr>
          <p:cNvPr id="56" name="꺾인 연결선 55"/>
          <p:cNvCxnSpPr/>
          <p:nvPr/>
        </p:nvCxnSpPr>
        <p:spPr>
          <a:xfrm rot="16200000" flipH="1">
            <a:off x="5223578" y="1055373"/>
            <a:ext cx="537535" cy="15272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6567007" y="4017703"/>
            <a:ext cx="1491562" cy="70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6567007" y="4017703"/>
            <a:ext cx="1497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FireBaseRepository</a:t>
            </a:r>
            <a:endParaRPr lang="ko-KR" altLang="en-US" sz="1200" dirty="0"/>
          </a:p>
        </p:txBody>
      </p:sp>
      <p:cxnSp>
        <p:nvCxnSpPr>
          <p:cNvPr id="60" name="꺾인 연결선 59"/>
          <p:cNvCxnSpPr/>
          <p:nvPr/>
        </p:nvCxnSpPr>
        <p:spPr>
          <a:xfrm>
            <a:off x="4653570" y="3888610"/>
            <a:ext cx="1913437" cy="345639"/>
          </a:xfrm>
          <a:prstGeom prst="bentConnector3">
            <a:avLst>
              <a:gd name="adj1" fmla="val -371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246139" y="3906653"/>
            <a:ext cx="220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Firebase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에 등록된 유저인지 체크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회원가입 된 유저인지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등록되어 있지 않으면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Firebase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유저리스트에 추가</a:t>
            </a:r>
          </a:p>
        </p:txBody>
      </p:sp>
      <p:cxnSp>
        <p:nvCxnSpPr>
          <p:cNvPr id="63" name="꺾인 연결선 62"/>
          <p:cNvCxnSpPr/>
          <p:nvPr/>
        </p:nvCxnSpPr>
        <p:spPr>
          <a:xfrm rot="10800000">
            <a:off x="4066090" y="3884690"/>
            <a:ext cx="2476345" cy="7303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042168" y="4599188"/>
            <a:ext cx="1927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accent2"/>
                </a:solidFill>
              </a:rPr>
              <a:t>Firebase</a:t>
            </a:r>
            <a:r>
              <a:rPr lang="ko-KR" altLang="en-US" sz="700" dirty="0">
                <a:solidFill>
                  <a:schemeClr val="accent2"/>
                </a:solidFill>
              </a:rPr>
              <a:t>에 등록된 유저</a:t>
            </a:r>
            <a:r>
              <a:rPr lang="en-US" altLang="ko-KR" sz="700" dirty="0">
                <a:solidFill>
                  <a:schemeClr val="accent2"/>
                </a:solidFill>
              </a:rPr>
              <a:t>(</a:t>
            </a:r>
            <a:r>
              <a:rPr lang="ko-KR" altLang="en-US" sz="700" dirty="0" err="1">
                <a:solidFill>
                  <a:schemeClr val="accent2"/>
                </a:solidFill>
              </a:rPr>
              <a:t>회원가입된</a:t>
            </a:r>
            <a:r>
              <a:rPr lang="ko-KR" altLang="en-US" sz="700" dirty="0">
                <a:solidFill>
                  <a:schemeClr val="accent2"/>
                </a:solidFill>
              </a:rPr>
              <a:t> 유저</a:t>
            </a:r>
            <a:r>
              <a:rPr lang="en-US" altLang="ko-KR" sz="700" dirty="0">
                <a:solidFill>
                  <a:schemeClr val="accent2"/>
                </a:solidFill>
              </a:rPr>
              <a:t>)</a:t>
            </a:r>
            <a:r>
              <a:rPr lang="ko-KR" altLang="en-US" sz="700" dirty="0">
                <a:solidFill>
                  <a:schemeClr val="accent2"/>
                </a:solidFill>
              </a:rPr>
              <a:t>의</a:t>
            </a:r>
            <a:endParaRPr lang="en-US" altLang="ko-KR" sz="700" dirty="0">
              <a:solidFill>
                <a:schemeClr val="accent2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accent2"/>
                </a:solidFill>
              </a:rPr>
              <a:t>유저 정보 가져오기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6567007" y="4937056"/>
            <a:ext cx="1491562" cy="70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6567007" y="4937056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LocalRepository</a:t>
            </a:r>
            <a:endParaRPr lang="ko-KR" altLang="en-US" sz="1200" dirty="0"/>
          </a:p>
        </p:txBody>
      </p:sp>
      <p:cxnSp>
        <p:nvCxnSpPr>
          <p:cNvPr id="73" name="꺾인 연결선 72"/>
          <p:cNvCxnSpPr/>
          <p:nvPr/>
        </p:nvCxnSpPr>
        <p:spPr>
          <a:xfrm>
            <a:off x="3901633" y="3877467"/>
            <a:ext cx="2650196" cy="1312564"/>
          </a:xfrm>
          <a:prstGeom prst="bentConnector3">
            <a:avLst>
              <a:gd name="adj1" fmla="val -371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832091" y="5208623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Firebase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에 등록된 유저 정보를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로컬데이터에 저장</a:t>
            </a:r>
          </a:p>
        </p:txBody>
      </p:sp>
      <p:cxnSp>
        <p:nvCxnSpPr>
          <p:cNvPr id="75" name="꺾인 연결선 74"/>
          <p:cNvCxnSpPr/>
          <p:nvPr/>
        </p:nvCxnSpPr>
        <p:spPr>
          <a:xfrm rot="10800000">
            <a:off x="3740368" y="3887706"/>
            <a:ext cx="2806519" cy="16881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085440" y="5612314"/>
            <a:ext cx="1088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accent2"/>
                </a:solidFill>
              </a:rPr>
              <a:t>로그인 프로세스 완료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6156" y="113442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스플래시</a:t>
            </a:r>
            <a:r>
              <a: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화면 내</a:t>
            </a:r>
            <a:endParaRPr lang="en-US" altLang="ko-KR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뷰모델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55434" y="1055058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유저 데이터 관련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비즈니스 </a:t>
            </a:r>
            <a:r>
              <a:rPr lang="ko-KR" altLang="en-US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로직이</a:t>
            </a:r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포함된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유즈케이스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1068" y="3385713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로그인 화면 내</a:t>
            </a:r>
            <a:endParaRPr lang="en-US" altLang="ko-KR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뷰모델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294948" y="1068852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로컬 데이터 관련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레포지토리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43200" y="2088588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Firebase </a:t>
            </a:r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관련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통신 </a:t>
            </a:r>
            <a:r>
              <a:rPr lang="ko-KR" altLang="en-US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레포지토리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99898" y="3345720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SNS </a:t>
            </a:r>
            <a:r>
              <a:rPr lang="ko-KR" altLang="en-US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소셜</a:t>
            </a:r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데이터 관련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비즈니스 </a:t>
            </a:r>
            <a:r>
              <a:rPr lang="ko-KR" altLang="en-US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로직이</a:t>
            </a:r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포함된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유즈케이스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593854" y="3400877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SNS </a:t>
            </a:r>
            <a:r>
              <a:rPr lang="ko-KR" altLang="en-US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소셜</a:t>
            </a:r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로그인 관련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서드파티</a:t>
            </a:r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레포지토리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93854" y="4260634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Firebase </a:t>
            </a:r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관련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통신 </a:t>
            </a:r>
            <a:r>
              <a:rPr lang="ko-KR" altLang="en-US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레포지토리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629440" y="5190804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로컬 데이터 관련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레포지토리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703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77" y="148279"/>
            <a:ext cx="198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MVVM </a:t>
            </a:r>
            <a:r>
              <a:rPr lang="ko-KR" altLang="en-US" dirty="0"/>
              <a:t>관련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9606" y="749643"/>
            <a:ext cx="1812318" cy="9226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77476" y="823785"/>
            <a:ext cx="1714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ProfileTabViewReactor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496073" y="1077785"/>
            <a:ext cx="9555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649572" y="843009"/>
            <a:ext cx="1491562" cy="7002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49572" y="843009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UserUseCase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6237492" y="823785"/>
            <a:ext cx="1491562" cy="70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237492" y="823785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LocalRepository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6243342" y="1843535"/>
            <a:ext cx="1491562" cy="70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243342" y="1843535"/>
            <a:ext cx="1497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FireBaseRepository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2510567" y="871837"/>
            <a:ext cx="96693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>
                <a:solidFill>
                  <a:schemeClr val="bg1">
                    <a:lumMod val="50000"/>
                  </a:schemeClr>
                </a:solidFill>
              </a:rPr>
              <a:t>유저 정보 가져오기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5301057" y="1179391"/>
            <a:ext cx="78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01710" y="856827"/>
            <a:ext cx="1165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현재 로그인한 유저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를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로컬 데이터에서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조회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81562" y="1660685"/>
            <a:ext cx="12186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로그인한 유저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id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로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Firebase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내 유저 조회 후 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유저데이터 가져오기</a:t>
            </a:r>
          </a:p>
        </p:txBody>
      </p:sp>
      <p:cxnSp>
        <p:nvCxnSpPr>
          <p:cNvPr id="27" name="꺾인 연결선 26"/>
          <p:cNvCxnSpPr>
            <a:stCxn id="16" idx="1"/>
            <a:endCxn id="11" idx="2"/>
          </p:cNvCxnSpPr>
          <p:nvPr/>
        </p:nvCxnSpPr>
        <p:spPr>
          <a:xfrm rot="10800000">
            <a:off x="4395354" y="1543225"/>
            <a:ext cx="1847989" cy="6504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20357" y="2215005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accent2"/>
                </a:solidFill>
              </a:rPr>
              <a:t>유저 데이터를 통해</a:t>
            </a:r>
            <a:endParaRPr lang="en-US" altLang="ko-KR" sz="700" dirty="0">
              <a:solidFill>
                <a:schemeClr val="accent2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accent2"/>
                </a:solidFill>
              </a:rPr>
              <a:t> 비즈니스 </a:t>
            </a:r>
            <a:r>
              <a:rPr lang="ko-KR" altLang="en-US" sz="700" dirty="0" err="1">
                <a:solidFill>
                  <a:schemeClr val="accent2"/>
                </a:solidFill>
              </a:rPr>
              <a:t>로직</a:t>
            </a:r>
            <a:r>
              <a:rPr lang="ko-KR" altLang="en-US" sz="700" dirty="0">
                <a:solidFill>
                  <a:schemeClr val="accent2"/>
                </a:solidFill>
              </a:rPr>
              <a:t> 수행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2504311" y="1293339"/>
            <a:ext cx="916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52476" y="1300635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>
                <a:solidFill>
                  <a:schemeClr val="accent2"/>
                </a:solidFill>
              </a:rPr>
              <a:t>로직</a:t>
            </a:r>
            <a:r>
              <a:rPr lang="ko-KR" altLang="en-US" sz="700" dirty="0">
                <a:solidFill>
                  <a:schemeClr val="accent2"/>
                </a:solidFill>
              </a:rPr>
              <a:t> 수행 결과 반환 후</a:t>
            </a:r>
            <a:endParaRPr lang="en-US" altLang="ko-KR" sz="700" dirty="0">
              <a:solidFill>
                <a:schemeClr val="accent2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accent2"/>
                </a:solidFill>
              </a:rPr>
              <a:t>프로필 정보 </a:t>
            </a:r>
            <a:r>
              <a:rPr lang="ko-KR" altLang="en-US" sz="700" dirty="0" err="1">
                <a:solidFill>
                  <a:schemeClr val="accent2"/>
                </a:solidFill>
              </a:rPr>
              <a:t>세팅</a:t>
            </a:r>
            <a:endParaRPr lang="en-US" altLang="ko-KR" sz="700" dirty="0">
              <a:solidFill>
                <a:schemeClr val="accent2"/>
              </a:solidFill>
            </a:endParaRPr>
          </a:p>
        </p:txBody>
      </p:sp>
      <p:cxnSp>
        <p:nvCxnSpPr>
          <p:cNvPr id="56" name="꺾인 연결선 55"/>
          <p:cNvCxnSpPr/>
          <p:nvPr/>
        </p:nvCxnSpPr>
        <p:spPr>
          <a:xfrm rot="16200000" flipH="1">
            <a:off x="5223578" y="1055373"/>
            <a:ext cx="537535" cy="15272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584289" y="3240707"/>
            <a:ext cx="2163151" cy="9226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652160" y="3314849"/>
            <a:ext cx="1968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ProfileSettingViewReactor</a:t>
            </a:r>
            <a:endParaRPr lang="ko-KR" altLang="en-US" sz="1200" dirty="0"/>
          </a:p>
        </p:txBody>
      </p:sp>
      <p:cxnSp>
        <p:nvCxnSpPr>
          <p:cNvPr id="48" name="직선 화살표 연결선 47"/>
          <p:cNvCxnSpPr/>
          <p:nvPr/>
        </p:nvCxnSpPr>
        <p:spPr>
          <a:xfrm>
            <a:off x="2899126" y="3568849"/>
            <a:ext cx="9555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052625" y="3334073"/>
            <a:ext cx="1491562" cy="7002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4052625" y="3334073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UserUseCase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6640545" y="3314849"/>
            <a:ext cx="1491562" cy="70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640545" y="3314849"/>
            <a:ext cx="128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LocalRepository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6646395" y="4334599"/>
            <a:ext cx="1491562" cy="700216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646395" y="4334599"/>
            <a:ext cx="135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KakaoRepository</a:t>
            </a:r>
            <a:endParaRPr lang="en-US" altLang="ko-KR" sz="1200" dirty="0"/>
          </a:p>
          <a:p>
            <a:r>
              <a:rPr lang="en-US" altLang="ko-KR" sz="1200" dirty="0" err="1"/>
              <a:t>NaverRepository</a:t>
            </a:r>
            <a:endParaRPr lang="en-US" altLang="ko-KR" sz="1200" dirty="0"/>
          </a:p>
          <a:p>
            <a:r>
              <a:rPr lang="en-US" altLang="ko-KR" sz="1200" dirty="0" err="1"/>
              <a:t>LocalRepository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2913620" y="336290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로그인 상태 조회</a:t>
            </a: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5704110" y="3670455"/>
            <a:ext cx="78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038824" y="4157077"/>
            <a:ext cx="16017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로그아웃 버튼 클릭 시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로컬 데이터 단에서 유저 정보 삭제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서드파티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로그아웃 진행</a:t>
            </a:r>
          </a:p>
        </p:txBody>
      </p:sp>
      <p:cxnSp>
        <p:nvCxnSpPr>
          <p:cNvPr id="67" name="꺾인 연결선 66"/>
          <p:cNvCxnSpPr>
            <a:stCxn id="55" idx="1"/>
            <a:endCxn id="49" idx="2"/>
          </p:cNvCxnSpPr>
          <p:nvPr/>
        </p:nvCxnSpPr>
        <p:spPr>
          <a:xfrm rot="10800000">
            <a:off x="4798407" y="4034289"/>
            <a:ext cx="1847989" cy="6504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778663" y="4727318"/>
            <a:ext cx="12105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accent2"/>
                </a:solidFill>
              </a:rPr>
              <a:t>로그아웃 프로세스 완료  </a:t>
            </a:r>
          </a:p>
        </p:txBody>
      </p:sp>
      <p:cxnSp>
        <p:nvCxnSpPr>
          <p:cNvPr id="69" name="직선 화살표 연결선 68"/>
          <p:cNvCxnSpPr/>
          <p:nvPr/>
        </p:nvCxnSpPr>
        <p:spPr>
          <a:xfrm flipH="1">
            <a:off x="2907364" y="3784403"/>
            <a:ext cx="916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887591" y="3791699"/>
            <a:ext cx="1056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accent2"/>
                </a:solidFill>
              </a:rPr>
              <a:t>로그인한 상태이면</a:t>
            </a:r>
            <a:endParaRPr lang="en-US" altLang="ko-KR" sz="700" dirty="0">
              <a:solidFill>
                <a:schemeClr val="accent2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accent2"/>
                </a:solidFill>
              </a:rPr>
              <a:t>로그아웃 버튼 추가</a:t>
            </a:r>
            <a:endParaRPr lang="en-US" altLang="ko-KR" sz="700" dirty="0">
              <a:solidFill>
                <a:schemeClr val="accent2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accent2"/>
                </a:solidFill>
              </a:rPr>
              <a:t>그렇지 않으면</a:t>
            </a:r>
            <a:endParaRPr lang="en-US" altLang="ko-KR" sz="700" dirty="0">
              <a:solidFill>
                <a:schemeClr val="accent2"/>
              </a:solidFill>
            </a:endParaRPr>
          </a:p>
          <a:p>
            <a:pPr algn="ctr"/>
            <a:r>
              <a:rPr lang="ko-KR" altLang="en-US" sz="700" dirty="0">
                <a:solidFill>
                  <a:schemeClr val="accent2"/>
                </a:solidFill>
              </a:rPr>
              <a:t>로그아웃 버튼 없애기</a:t>
            </a:r>
            <a:endParaRPr lang="en-US" altLang="ko-KR" sz="700" dirty="0">
              <a:solidFill>
                <a:schemeClr val="accent2"/>
              </a:solidFill>
            </a:endParaRPr>
          </a:p>
        </p:txBody>
      </p:sp>
      <p:cxnSp>
        <p:nvCxnSpPr>
          <p:cNvPr id="78" name="꺾인 연결선 77"/>
          <p:cNvCxnSpPr/>
          <p:nvPr/>
        </p:nvCxnSpPr>
        <p:spPr>
          <a:xfrm rot="16200000" flipH="1">
            <a:off x="5626631" y="3546437"/>
            <a:ext cx="537535" cy="15272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610621" y="3332661"/>
            <a:ext cx="966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</a:rPr>
              <a:t>로컬 데이터 단에서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유저 데이터 조회</a:t>
            </a:r>
          </a:p>
        </p:txBody>
      </p:sp>
      <p:cxnSp>
        <p:nvCxnSpPr>
          <p:cNvPr id="80" name="직선 화살표 연결선 79"/>
          <p:cNvCxnSpPr/>
          <p:nvPr/>
        </p:nvCxnSpPr>
        <p:spPr>
          <a:xfrm flipH="1">
            <a:off x="5707182" y="3799049"/>
            <a:ext cx="757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646773" y="3788601"/>
            <a:ext cx="87716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accent2"/>
                </a:solidFill>
              </a:rPr>
              <a:t>로그인 상태 출력</a:t>
            </a:r>
            <a:endParaRPr lang="en-US" altLang="ko-KR" sz="700" dirty="0">
              <a:solidFill>
                <a:schemeClr val="accent2"/>
              </a:solidFill>
            </a:endParaRPr>
          </a:p>
        </p:txBody>
      </p:sp>
      <p:sp>
        <p:nvSpPr>
          <p:cNvPr id="82" name="모서리가 둥근 직사각형 81"/>
          <p:cNvSpPr/>
          <p:nvPr/>
        </p:nvSpPr>
        <p:spPr>
          <a:xfrm>
            <a:off x="584289" y="5427440"/>
            <a:ext cx="1812318" cy="9226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652159" y="5501582"/>
            <a:ext cx="1591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MapTabViewReactor</a:t>
            </a:r>
            <a:endParaRPr lang="ko-KR" altLang="en-US" sz="1200" dirty="0"/>
          </a:p>
        </p:txBody>
      </p:sp>
      <p:cxnSp>
        <p:nvCxnSpPr>
          <p:cNvPr id="84" name="직선 화살표 연결선 83"/>
          <p:cNvCxnSpPr/>
          <p:nvPr/>
        </p:nvCxnSpPr>
        <p:spPr>
          <a:xfrm>
            <a:off x="2470756" y="5755582"/>
            <a:ext cx="9555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3624255" y="5520806"/>
            <a:ext cx="1491562" cy="70021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624255" y="5520806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MapUseCase</a:t>
            </a:r>
            <a:endParaRPr lang="ko-KR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2469221" y="5351922"/>
            <a:ext cx="101181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 err="1">
                <a:solidFill>
                  <a:schemeClr val="bg1">
                    <a:lumMod val="50000"/>
                  </a:schemeClr>
                </a:solidFill>
              </a:rPr>
              <a:t>맵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 로드 시 </a:t>
            </a:r>
            <a:endParaRPr lang="en-US" altLang="ko-KR" sz="7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임의의 랜덤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marker </a:t>
            </a:r>
          </a:p>
          <a:p>
            <a:pPr algn="ctr"/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리스트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생성</a:t>
            </a:r>
          </a:p>
        </p:txBody>
      </p:sp>
      <p:cxnSp>
        <p:nvCxnSpPr>
          <p:cNvPr id="88" name="직선 화살표 연결선 87"/>
          <p:cNvCxnSpPr/>
          <p:nvPr/>
        </p:nvCxnSpPr>
        <p:spPr>
          <a:xfrm flipH="1">
            <a:off x="2478994" y="5971136"/>
            <a:ext cx="9163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496090" y="5978432"/>
            <a:ext cx="98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accent2"/>
                </a:solidFill>
              </a:rPr>
              <a:t>임의로 만들어진</a:t>
            </a:r>
            <a:endParaRPr lang="en-US" altLang="ko-KR" sz="700" dirty="0">
              <a:solidFill>
                <a:schemeClr val="accent2"/>
              </a:solidFill>
            </a:endParaRPr>
          </a:p>
          <a:p>
            <a:pPr algn="ctr"/>
            <a:r>
              <a:rPr lang="en-US" altLang="ko-KR" sz="700" dirty="0">
                <a:solidFill>
                  <a:schemeClr val="accent2"/>
                </a:solidFill>
              </a:rPr>
              <a:t>Marker </a:t>
            </a:r>
            <a:r>
              <a:rPr lang="ko-KR" altLang="en-US" sz="700" dirty="0">
                <a:solidFill>
                  <a:schemeClr val="accent2"/>
                </a:solidFill>
              </a:rPr>
              <a:t>리스트 반환</a:t>
            </a:r>
            <a:endParaRPr lang="en-US" altLang="ko-KR" sz="700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6156" y="1134426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탭바</a:t>
            </a:r>
            <a:r>
              <a: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컨트롤러 내</a:t>
            </a:r>
            <a:endParaRPr lang="en-US" altLang="ko-KR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프로필 화면 탭의</a:t>
            </a:r>
            <a:r>
              <a:rPr lang="en-US" altLang="ko-KR" sz="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뷰모델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5566" y="358361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프로필 화면 탭 내</a:t>
            </a:r>
            <a:endParaRPr lang="en-US" altLang="ko-KR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옵션 화면의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뷰모델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04680" y="5801626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탭바</a:t>
            </a:r>
            <a:r>
              <a: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컨트롤러 내</a:t>
            </a:r>
            <a:endParaRPr lang="en-US" altLang="ko-KR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지도 화면 탭의 </a:t>
            </a:r>
            <a:r>
              <a:rPr lang="ko-KR" altLang="en-US" sz="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뷰모델</a:t>
            </a:r>
            <a:endParaRPr lang="ko-KR" altLang="en-US" sz="9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55434" y="1055058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유저 데이터 관련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비즈니스 </a:t>
            </a:r>
            <a:r>
              <a:rPr lang="ko-KR" altLang="en-US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로직이</a:t>
            </a:r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포함된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유즈케이스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294948" y="1068852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로컬 데이터 관련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레포지토리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43200" y="2088588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Firebase </a:t>
            </a:r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관련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통신 </a:t>
            </a:r>
            <a:r>
              <a:rPr lang="ko-KR" altLang="en-US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레포지토리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078365" y="3548660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유저 데이터 관련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비즈니스 </a:t>
            </a:r>
            <a:r>
              <a:rPr lang="ko-KR" altLang="en-US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로직이</a:t>
            </a:r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포함된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유즈케이스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07339" y="3548660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로컬 데이터 관련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레포지토리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78194" y="5728916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지도의 데이터 관련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비즈니스 </a:t>
            </a:r>
            <a:r>
              <a:rPr lang="ko-KR" altLang="en-US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로직이</a:t>
            </a:r>
            <a:r>
              <a:rPr lang="ko-KR" altLang="en-US" sz="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포함된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ko-KR" altLang="en-US" sz="8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유즈케이스</a:t>
            </a:r>
            <a:endParaRPr lang="en-US" altLang="ko-KR" sz="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9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29" y="148279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지도</a:t>
            </a:r>
            <a:r>
              <a:rPr lang="en-US" altLang="ko-KR" dirty="0"/>
              <a:t> </a:t>
            </a:r>
            <a:r>
              <a:rPr lang="ko-KR" altLang="en-US" dirty="0"/>
              <a:t>관련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9729" y="678737"/>
            <a:ext cx="2163151" cy="9226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7600" y="752879"/>
            <a:ext cx="1759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MapTabViewController</a:t>
            </a:r>
            <a:endParaRPr lang="ko-KR" altLang="en-US" sz="1200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37621" y="678737"/>
            <a:ext cx="2163151" cy="92263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80778" y="752879"/>
            <a:ext cx="211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ClusteringManager</a:t>
            </a:r>
            <a:r>
              <a:rPr lang="en-US" altLang="ko-KR" sz="1200" dirty="0"/>
              <a:t> (</a:t>
            </a:r>
            <a:r>
              <a:rPr lang="ko-KR" altLang="en-US" sz="1200" dirty="0" err="1"/>
              <a:t>싱글톤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90542" y="1017489"/>
            <a:ext cx="15343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 </a:t>
            </a:r>
            <a:r>
              <a:rPr lang="en-US" altLang="ko-KR" sz="9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ClusteringManager</a:t>
            </a:r>
            <a:r>
              <a:rPr lang="en-US" altLang="ko-KR" sz="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선언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7244" y="969379"/>
            <a:ext cx="1507134" cy="50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9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resetQuadTreeSetting</a:t>
            </a:r>
            <a:endParaRPr lang="en-US" altLang="ko-KR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addMarkers</a:t>
            </a:r>
            <a:endParaRPr lang="en-US" altLang="ko-KR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runClustering</a:t>
            </a:r>
            <a:endParaRPr lang="ko-KR" altLang="en-US" sz="9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51144" y="566152"/>
            <a:ext cx="18934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resetQuadTreeSetting</a:t>
            </a:r>
            <a:endParaRPr lang="en-US" altLang="ko-KR" sz="1200" dirty="0"/>
          </a:p>
          <a:p>
            <a:r>
              <a:rPr lang="en-US" altLang="ko-KR" sz="9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900" dirty="0" err="1">
                <a:solidFill>
                  <a:schemeClr val="accent1">
                    <a:lumMod val="75000"/>
                  </a:schemeClr>
                </a:solidFill>
              </a:rPr>
              <a:t>클러스터링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accent1">
                    <a:lumMod val="75000"/>
                  </a:schemeClr>
                </a:solidFill>
              </a:rPr>
              <a:t>세팅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 값을 초기화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 err="1"/>
              <a:t>addMarkers</a:t>
            </a:r>
            <a:endParaRPr lang="en-US" altLang="ko-KR" sz="1200" dirty="0"/>
          </a:p>
          <a:p>
            <a:r>
              <a:rPr lang="en-US" altLang="ko-KR" sz="9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900" dirty="0" err="1">
                <a:solidFill>
                  <a:schemeClr val="accent1">
                    <a:lumMod val="75000"/>
                  </a:schemeClr>
                </a:solidFill>
              </a:rPr>
              <a:t>클러스터링할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accent1">
                    <a:lumMod val="75000"/>
                  </a:schemeClr>
                </a:solidFill>
              </a:rPr>
              <a:t>마커를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 넣음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900" dirty="0"/>
          </a:p>
          <a:p>
            <a:r>
              <a:rPr lang="en-US" altLang="ko-KR" sz="1200" dirty="0" err="1"/>
              <a:t>runClustering</a:t>
            </a:r>
            <a:endParaRPr lang="en-US" altLang="ko-KR" sz="1200" dirty="0"/>
          </a:p>
          <a:p>
            <a:r>
              <a:rPr lang="en-US" altLang="ko-KR" sz="9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900" dirty="0" err="1">
                <a:solidFill>
                  <a:schemeClr val="accent1">
                    <a:lumMod val="75000"/>
                  </a:schemeClr>
                </a:solidFill>
              </a:rPr>
              <a:t>세팅된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accent1">
                    <a:lumMod val="75000"/>
                  </a:schemeClr>
                </a:solidFill>
              </a:rPr>
              <a:t>마커로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accent1">
                    <a:lumMod val="75000"/>
                  </a:schemeClr>
                </a:solidFill>
              </a:rPr>
              <a:t>클러스터링</a:t>
            </a:r>
            <a:r>
              <a:rPr lang="ko-KR" altLang="en-US" sz="900" dirty="0">
                <a:solidFill>
                  <a:schemeClr val="accent1">
                    <a:lumMod val="75000"/>
                  </a:schemeClr>
                </a:solidFill>
              </a:rPr>
              <a:t> 진행</a:t>
            </a:r>
            <a:endParaRPr lang="en-US" altLang="ko-KR" sz="9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900" dirty="0"/>
          </a:p>
        </p:txBody>
      </p:sp>
      <p:pic>
        <p:nvPicPr>
          <p:cNvPr id="14" name="Picture 2" descr="https://agostini.tech/wp-content/uploads/2017/02/BoundingBo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45" y="2476020"/>
            <a:ext cx="2996241" cy="27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46027" y="5354597"/>
            <a:ext cx="30636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디바이스 내 지도 상</a:t>
            </a:r>
            <a:endParaRPr lang="en-US" altLang="ko-KR" sz="1100" dirty="0"/>
          </a:p>
          <a:p>
            <a:r>
              <a:rPr lang="ko-KR" altLang="en-US" sz="1100" dirty="0"/>
              <a:t>위경도의 최솟값과 최댓값을 알아낸다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그러면 사각형 모양의 바운드박스가 생기는데</a:t>
            </a:r>
            <a:endParaRPr lang="en-US" altLang="ko-KR" sz="1100" dirty="0"/>
          </a:p>
          <a:p>
            <a:r>
              <a:rPr lang="ko-KR" altLang="en-US" sz="1100" dirty="0"/>
              <a:t>이 바운드 박스 내 </a:t>
            </a:r>
            <a:r>
              <a:rPr lang="ko-KR" altLang="en-US" sz="1100" dirty="0" err="1"/>
              <a:t>마커만을</a:t>
            </a:r>
            <a:r>
              <a:rPr lang="ko-KR" altLang="en-US" sz="1100" dirty="0"/>
              <a:t> 가져온다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pic>
        <p:nvPicPr>
          <p:cNvPr id="16" name="Picture 2" descr="https://agostini.tech/wp-content/uploads/2017/02/BoundingBoxMa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854" y="2476021"/>
            <a:ext cx="3207094" cy="275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4508488" y="5346364"/>
            <a:ext cx="44710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바운드박스의 가로를 얼마나 나눌지를 설정 후</a:t>
            </a:r>
            <a:endParaRPr lang="en-US" altLang="ko-KR" sz="1100" dirty="0"/>
          </a:p>
          <a:p>
            <a:r>
              <a:rPr lang="ko-KR" altLang="en-US" sz="1100" dirty="0"/>
              <a:t>그 나눈 셀의 가로 길이를 구한다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전체 지도에 대해서 해당 가로 길이로 전체를 바둑판 형태로 나눈다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각 바둑판의 셀 중 현재 바운드 박스에 보여지는 셀들만을 가지고</a:t>
            </a:r>
            <a:endParaRPr lang="en-US" altLang="ko-KR" sz="1100" dirty="0"/>
          </a:p>
          <a:p>
            <a:r>
              <a:rPr lang="ko-KR" altLang="en-US" sz="1100" dirty="0"/>
              <a:t>각 셀에 해당하는 </a:t>
            </a:r>
            <a:r>
              <a:rPr lang="ko-KR" altLang="en-US" sz="1100" dirty="0" err="1"/>
              <a:t>마커들로</a:t>
            </a:r>
            <a:r>
              <a:rPr lang="ko-KR" altLang="en-US" sz="1100" dirty="0"/>
              <a:t> </a:t>
            </a:r>
            <a:r>
              <a:rPr lang="ko-KR" altLang="en-US" sz="1100" dirty="0" err="1"/>
              <a:t>쿼드트리</a:t>
            </a:r>
            <a:r>
              <a:rPr lang="ko-KR" altLang="en-US" sz="1100" dirty="0"/>
              <a:t> 알고리즘을 적용시킨다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적용 후 나온 결과 값으로 </a:t>
            </a:r>
            <a:r>
              <a:rPr lang="ko-KR" altLang="en-US" sz="1100" dirty="0" err="1"/>
              <a:t>클러스터링이</a:t>
            </a:r>
            <a:r>
              <a:rPr lang="ko-KR" altLang="en-US" sz="1100" dirty="0"/>
              <a:t> 완성되며 결과를 도출한다</a:t>
            </a:r>
            <a:r>
              <a:rPr lang="en-US" altLang="ko-KR" sz="1100" dirty="0"/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6410" y="1925159"/>
            <a:ext cx="24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클러스터링</a:t>
            </a:r>
            <a:r>
              <a:rPr lang="en-US" altLang="ko-KR" dirty="0"/>
              <a:t> </a:t>
            </a:r>
            <a:r>
              <a:rPr lang="ko-KR" altLang="en-US" dirty="0"/>
              <a:t>관련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624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7129" y="147513"/>
            <a:ext cx="242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클러스터링</a:t>
            </a:r>
            <a:r>
              <a:rPr lang="en-US" altLang="ko-KR" dirty="0"/>
              <a:t> </a:t>
            </a:r>
            <a:r>
              <a:rPr lang="ko-KR" altLang="en-US" dirty="0"/>
              <a:t>관련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  <p:pic>
        <p:nvPicPr>
          <p:cNvPr id="1026" name="Picture 2" descr="http://algospot.com/media/judge-attachments/0cafdb9ffa8ace4fb8315949d25d2fb3/quad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32" y="700646"/>
            <a:ext cx="57150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86032" y="3161424"/>
            <a:ext cx="114176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1100" dirty="0">
                <a:solidFill>
                  <a:srgbClr val="374151"/>
                </a:solidFill>
              </a:rPr>
              <a:t>시작</a:t>
            </a:r>
            <a:r>
              <a:rPr lang="en-US" altLang="ko-KR" sz="1100" dirty="0">
                <a:solidFill>
                  <a:srgbClr val="374151"/>
                </a:solidFill>
              </a:rPr>
              <a:t>: </a:t>
            </a:r>
            <a:r>
              <a:rPr lang="ko-KR" altLang="en-US" sz="1100" dirty="0">
                <a:solidFill>
                  <a:srgbClr val="374151"/>
                </a:solidFill>
              </a:rPr>
              <a:t>공간을 나타내는 루트 </a:t>
            </a:r>
            <a:r>
              <a:rPr lang="ko-KR" altLang="en-US" sz="1100" dirty="0" err="1">
                <a:solidFill>
                  <a:srgbClr val="374151"/>
                </a:solidFill>
              </a:rPr>
              <a:t>노드를</a:t>
            </a:r>
            <a:r>
              <a:rPr lang="ko-KR" altLang="en-US" sz="1100" dirty="0">
                <a:solidFill>
                  <a:srgbClr val="374151"/>
                </a:solidFill>
              </a:rPr>
              <a:t> 생성합니다</a:t>
            </a:r>
            <a:r>
              <a:rPr lang="en-US" altLang="ko-KR" sz="1100" dirty="0">
                <a:solidFill>
                  <a:srgbClr val="374151"/>
                </a:solidFill>
              </a:rPr>
              <a:t>. </a:t>
            </a:r>
            <a:r>
              <a:rPr lang="ko-KR" altLang="en-US" sz="1100" dirty="0">
                <a:solidFill>
                  <a:srgbClr val="374151"/>
                </a:solidFill>
              </a:rPr>
              <a:t>이 </a:t>
            </a:r>
            <a:r>
              <a:rPr lang="ko-KR" altLang="en-US" sz="1100" dirty="0" err="1">
                <a:solidFill>
                  <a:srgbClr val="374151"/>
                </a:solidFill>
              </a:rPr>
              <a:t>노드는</a:t>
            </a:r>
            <a:r>
              <a:rPr lang="ko-KR" altLang="en-US" sz="1100" dirty="0">
                <a:solidFill>
                  <a:srgbClr val="374151"/>
                </a:solidFill>
              </a:rPr>
              <a:t> 전체 공간을 대표하며</a:t>
            </a:r>
            <a:r>
              <a:rPr lang="en-US" altLang="ko-KR" sz="1100" dirty="0">
                <a:solidFill>
                  <a:srgbClr val="374151"/>
                </a:solidFill>
              </a:rPr>
              <a:t>, </a:t>
            </a:r>
            <a:r>
              <a:rPr lang="ko-KR" altLang="en-US" sz="1100" dirty="0">
                <a:solidFill>
                  <a:srgbClr val="374151"/>
                </a:solidFill>
              </a:rPr>
              <a:t>초기에는 루트 </a:t>
            </a:r>
            <a:r>
              <a:rPr lang="ko-KR" altLang="en-US" sz="1100" dirty="0" err="1">
                <a:solidFill>
                  <a:srgbClr val="374151"/>
                </a:solidFill>
              </a:rPr>
              <a:t>노드에</a:t>
            </a:r>
            <a:r>
              <a:rPr lang="ko-KR" altLang="en-US" sz="1100" dirty="0">
                <a:solidFill>
                  <a:srgbClr val="374151"/>
                </a:solidFill>
              </a:rPr>
              <a:t> 모든 데이터 포인트를 포함시킵니다</a:t>
            </a:r>
            <a:r>
              <a:rPr lang="en-US" altLang="ko-KR" sz="1100" dirty="0">
                <a:solidFill>
                  <a:srgbClr val="37415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100" dirty="0">
              <a:solidFill>
                <a:srgbClr val="374151"/>
              </a:solidFill>
            </a:endParaRPr>
          </a:p>
          <a:p>
            <a:pPr>
              <a:buFont typeface="+mj-lt"/>
              <a:buAutoNum type="arabicPeriod"/>
            </a:pPr>
            <a:r>
              <a:rPr lang="ko-KR" altLang="en-US" sz="1100" dirty="0">
                <a:solidFill>
                  <a:srgbClr val="374151"/>
                </a:solidFill>
              </a:rPr>
              <a:t>분할</a:t>
            </a:r>
            <a:r>
              <a:rPr lang="en-US" altLang="ko-KR" sz="1100" dirty="0">
                <a:solidFill>
                  <a:srgbClr val="374151"/>
                </a:solidFill>
              </a:rPr>
              <a:t>: </a:t>
            </a:r>
            <a:r>
              <a:rPr lang="ko-KR" altLang="en-US" sz="1100" dirty="0">
                <a:solidFill>
                  <a:srgbClr val="374151"/>
                </a:solidFill>
              </a:rPr>
              <a:t>루트 </a:t>
            </a:r>
            <a:r>
              <a:rPr lang="ko-KR" altLang="en-US" sz="1100" dirty="0" err="1">
                <a:solidFill>
                  <a:srgbClr val="374151"/>
                </a:solidFill>
              </a:rPr>
              <a:t>노드에서</a:t>
            </a:r>
            <a:r>
              <a:rPr lang="ko-KR" altLang="en-US" sz="1100" dirty="0">
                <a:solidFill>
                  <a:srgbClr val="374151"/>
                </a:solidFill>
              </a:rPr>
              <a:t> 시작하여</a:t>
            </a:r>
            <a:r>
              <a:rPr lang="en-US" altLang="ko-KR" sz="1100" dirty="0">
                <a:solidFill>
                  <a:srgbClr val="374151"/>
                </a:solidFill>
              </a:rPr>
              <a:t>, </a:t>
            </a:r>
            <a:r>
              <a:rPr lang="ko-KR" altLang="en-US" sz="1100" dirty="0" err="1">
                <a:solidFill>
                  <a:srgbClr val="374151"/>
                </a:solidFill>
              </a:rPr>
              <a:t>노드에</a:t>
            </a:r>
            <a:r>
              <a:rPr lang="ko-KR" altLang="en-US" sz="1100" dirty="0">
                <a:solidFill>
                  <a:srgbClr val="374151"/>
                </a:solidFill>
              </a:rPr>
              <a:t> 포함된 데이터 포인트의 수가 특정 </a:t>
            </a:r>
            <a:r>
              <a:rPr lang="ko-KR" altLang="en-US" sz="1100" dirty="0" err="1">
                <a:solidFill>
                  <a:srgbClr val="374151"/>
                </a:solidFill>
              </a:rPr>
              <a:t>임계값보다</a:t>
            </a:r>
            <a:r>
              <a:rPr lang="ko-KR" altLang="en-US" sz="1100" dirty="0">
                <a:solidFill>
                  <a:srgbClr val="374151"/>
                </a:solidFill>
              </a:rPr>
              <a:t> 크면 해당 </a:t>
            </a:r>
            <a:r>
              <a:rPr lang="ko-KR" altLang="en-US" sz="1100" dirty="0" err="1">
                <a:solidFill>
                  <a:srgbClr val="374151"/>
                </a:solidFill>
              </a:rPr>
              <a:t>노드를</a:t>
            </a:r>
            <a:r>
              <a:rPr lang="ko-KR" altLang="en-US" sz="1100" dirty="0">
                <a:solidFill>
                  <a:srgbClr val="374151"/>
                </a:solidFill>
              </a:rPr>
              <a:t> </a:t>
            </a:r>
            <a:r>
              <a:rPr lang="ko-KR" altLang="en-US" sz="1100" dirty="0" err="1">
                <a:solidFill>
                  <a:srgbClr val="374151"/>
                </a:solidFill>
              </a:rPr>
              <a:t>사분면으로</a:t>
            </a:r>
            <a:r>
              <a:rPr lang="ko-KR" altLang="en-US" sz="1100" dirty="0">
                <a:solidFill>
                  <a:srgbClr val="374151"/>
                </a:solidFill>
              </a:rPr>
              <a:t> 분할합니다</a:t>
            </a:r>
            <a:r>
              <a:rPr lang="en-US" altLang="ko-KR" sz="1100" dirty="0">
                <a:solidFill>
                  <a:srgbClr val="374151"/>
                </a:solidFill>
              </a:rPr>
              <a:t>. </a:t>
            </a:r>
            <a:r>
              <a:rPr lang="ko-KR" altLang="en-US" sz="1100" dirty="0">
                <a:solidFill>
                  <a:srgbClr val="374151"/>
                </a:solidFill>
              </a:rPr>
              <a:t>이 때</a:t>
            </a:r>
            <a:r>
              <a:rPr lang="en-US" altLang="ko-KR" sz="1100" dirty="0">
                <a:solidFill>
                  <a:srgbClr val="374151"/>
                </a:solidFill>
              </a:rPr>
              <a:t>, </a:t>
            </a:r>
            <a:r>
              <a:rPr lang="ko-KR" altLang="en-US" sz="1100" dirty="0">
                <a:solidFill>
                  <a:srgbClr val="374151"/>
                </a:solidFill>
              </a:rPr>
              <a:t>공간을 네 개의 </a:t>
            </a:r>
            <a:r>
              <a:rPr lang="ko-KR" altLang="en-US" sz="1100" dirty="0" err="1">
                <a:solidFill>
                  <a:srgbClr val="374151"/>
                </a:solidFill>
              </a:rPr>
              <a:t>사분면으로</a:t>
            </a:r>
            <a:r>
              <a:rPr lang="ko-KR" altLang="en-US" sz="1100" dirty="0">
                <a:solidFill>
                  <a:srgbClr val="374151"/>
                </a:solidFill>
              </a:rPr>
              <a:t> 나누게 됩니다</a:t>
            </a:r>
            <a:r>
              <a:rPr lang="en-US" altLang="ko-KR" sz="1100" dirty="0">
                <a:solidFill>
                  <a:srgbClr val="37415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100" dirty="0">
              <a:solidFill>
                <a:srgbClr val="374151"/>
              </a:solidFill>
            </a:endParaRPr>
          </a:p>
          <a:p>
            <a:pPr>
              <a:buFont typeface="+mj-lt"/>
              <a:buAutoNum type="arabicPeriod"/>
            </a:pPr>
            <a:r>
              <a:rPr lang="ko-KR" altLang="en-US" sz="1100" dirty="0">
                <a:solidFill>
                  <a:srgbClr val="374151"/>
                </a:solidFill>
              </a:rPr>
              <a:t>재귀적 분할</a:t>
            </a:r>
            <a:r>
              <a:rPr lang="en-US" altLang="ko-KR" sz="1100" dirty="0">
                <a:solidFill>
                  <a:srgbClr val="374151"/>
                </a:solidFill>
              </a:rPr>
              <a:t>: </a:t>
            </a:r>
            <a:r>
              <a:rPr lang="ko-KR" altLang="en-US" sz="1100" dirty="0">
                <a:solidFill>
                  <a:srgbClr val="374151"/>
                </a:solidFill>
              </a:rPr>
              <a:t>분할된 각 </a:t>
            </a:r>
            <a:r>
              <a:rPr lang="ko-KR" altLang="en-US" sz="1100" dirty="0" err="1">
                <a:solidFill>
                  <a:srgbClr val="374151"/>
                </a:solidFill>
              </a:rPr>
              <a:t>사분면에</a:t>
            </a:r>
            <a:r>
              <a:rPr lang="ko-KR" altLang="en-US" sz="1100" dirty="0">
                <a:solidFill>
                  <a:srgbClr val="374151"/>
                </a:solidFill>
              </a:rPr>
              <a:t> 대해 위의 과정을 재귀적으로 반복합니다</a:t>
            </a:r>
            <a:r>
              <a:rPr lang="en-US" altLang="ko-KR" sz="1100" dirty="0">
                <a:solidFill>
                  <a:srgbClr val="374151"/>
                </a:solidFill>
              </a:rPr>
              <a:t>. </a:t>
            </a:r>
            <a:r>
              <a:rPr lang="ko-KR" altLang="en-US" sz="1100" dirty="0">
                <a:solidFill>
                  <a:srgbClr val="374151"/>
                </a:solidFill>
              </a:rPr>
              <a:t>각 </a:t>
            </a:r>
            <a:r>
              <a:rPr lang="ko-KR" altLang="en-US" sz="1100" dirty="0" err="1">
                <a:solidFill>
                  <a:srgbClr val="374151"/>
                </a:solidFill>
              </a:rPr>
              <a:t>사분면은</a:t>
            </a:r>
            <a:r>
              <a:rPr lang="ko-KR" altLang="en-US" sz="1100" dirty="0">
                <a:solidFill>
                  <a:srgbClr val="374151"/>
                </a:solidFill>
              </a:rPr>
              <a:t> 자체적으로 </a:t>
            </a:r>
            <a:r>
              <a:rPr lang="ko-KR" altLang="en-US" sz="1100" dirty="0" err="1">
                <a:solidFill>
                  <a:srgbClr val="374151"/>
                </a:solidFill>
              </a:rPr>
              <a:t>노드가</a:t>
            </a:r>
            <a:r>
              <a:rPr lang="ko-KR" altLang="en-US" sz="1100" dirty="0">
                <a:solidFill>
                  <a:srgbClr val="374151"/>
                </a:solidFill>
              </a:rPr>
              <a:t> 되며</a:t>
            </a:r>
            <a:r>
              <a:rPr lang="en-US" altLang="ko-KR" sz="1100" dirty="0">
                <a:solidFill>
                  <a:srgbClr val="374151"/>
                </a:solidFill>
              </a:rPr>
              <a:t>, </a:t>
            </a:r>
            <a:r>
              <a:rPr lang="ko-KR" altLang="en-US" sz="1100" dirty="0">
                <a:solidFill>
                  <a:srgbClr val="374151"/>
                </a:solidFill>
              </a:rPr>
              <a:t>해당 </a:t>
            </a:r>
            <a:r>
              <a:rPr lang="ko-KR" altLang="en-US" sz="1100" dirty="0" err="1">
                <a:solidFill>
                  <a:srgbClr val="374151"/>
                </a:solidFill>
              </a:rPr>
              <a:t>사분면에</a:t>
            </a:r>
            <a:r>
              <a:rPr lang="ko-KR" altLang="en-US" sz="1100" dirty="0">
                <a:solidFill>
                  <a:srgbClr val="374151"/>
                </a:solidFill>
              </a:rPr>
              <a:t> 속한 데이터 포인트를 포함합니다</a:t>
            </a:r>
            <a:r>
              <a:rPr lang="en-US" altLang="ko-KR" sz="1100" dirty="0">
                <a:solidFill>
                  <a:srgbClr val="374151"/>
                </a:solidFill>
              </a:rPr>
              <a:t>. </a:t>
            </a:r>
            <a:r>
              <a:rPr lang="ko-KR" altLang="en-US" sz="1100" dirty="0">
                <a:solidFill>
                  <a:srgbClr val="374151"/>
                </a:solidFill>
              </a:rPr>
              <a:t>이 과정을 재귀적으로 수행하면서</a:t>
            </a:r>
            <a:r>
              <a:rPr lang="en-US" altLang="ko-KR" sz="1100" dirty="0">
                <a:solidFill>
                  <a:srgbClr val="374151"/>
                </a:solidFill>
              </a:rPr>
              <a:t>, </a:t>
            </a:r>
            <a:r>
              <a:rPr lang="ko-KR" altLang="en-US" sz="1100" dirty="0">
                <a:solidFill>
                  <a:srgbClr val="374151"/>
                </a:solidFill>
              </a:rPr>
              <a:t>데이터가 밀집된 영역은 더 세분화된 </a:t>
            </a:r>
            <a:r>
              <a:rPr lang="ko-KR" altLang="en-US" sz="1100" dirty="0" err="1">
                <a:solidFill>
                  <a:srgbClr val="374151"/>
                </a:solidFill>
              </a:rPr>
              <a:t>사분면으로</a:t>
            </a:r>
            <a:r>
              <a:rPr lang="ko-KR" altLang="en-US" sz="1100" dirty="0">
                <a:solidFill>
                  <a:srgbClr val="374151"/>
                </a:solidFill>
              </a:rPr>
              <a:t> 분할되고</a:t>
            </a:r>
            <a:r>
              <a:rPr lang="en-US" altLang="ko-KR" sz="1100" dirty="0">
                <a:solidFill>
                  <a:srgbClr val="374151"/>
                </a:solidFill>
              </a:rPr>
              <a:t>, </a:t>
            </a:r>
            <a:r>
              <a:rPr lang="ko-KR" altLang="en-US" sz="1100" dirty="0">
                <a:solidFill>
                  <a:srgbClr val="374151"/>
                </a:solidFill>
              </a:rPr>
              <a:t>희박한 영역은 덜 세분화된 </a:t>
            </a:r>
            <a:r>
              <a:rPr lang="ko-KR" altLang="en-US" sz="1100" dirty="0" err="1">
                <a:solidFill>
                  <a:srgbClr val="374151"/>
                </a:solidFill>
              </a:rPr>
              <a:t>사분면으로</a:t>
            </a:r>
            <a:r>
              <a:rPr lang="ko-KR" altLang="en-US" sz="1100" dirty="0">
                <a:solidFill>
                  <a:srgbClr val="374151"/>
                </a:solidFill>
              </a:rPr>
              <a:t> 분할됩니다</a:t>
            </a:r>
            <a:r>
              <a:rPr lang="en-US" altLang="ko-KR" sz="1100" dirty="0">
                <a:solidFill>
                  <a:srgbClr val="37415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100" dirty="0">
              <a:solidFill>
                <a:srgbClr val="374151"/>
              </a:solidFill>
            </a:endParaRPr>
          </a:p>
          <a:p>
            <a:pPr>
              <a:buFont typeface="+mj-lt"/>
              <a:buAutoNum type="arabicPeriod"/>
            </a:pPr>
            <a:r>
              <a:rPr lang="ko-KR" altLang="en-US" sz="1100" dirty="0">
                <a:solidFill>
                  <a:srgbClr val="374151"/>
                </a:solidFill>
              </a:rPr>
              <a:t>종료 조건</a:t>
            </a:r>
            <a:r>
              <a:rPr lang="en-US" altLang="ko-KR" sz="1100" dirty="0">
                <a:solidFill>
                  <a:srgbClr val="374151"/>
                </a:solidFill>
              </a:rPr>
              <a:t>: </a:t>
            </a:r>
            <a:r>
              <a:rPr lang="ko-KR" altLang="en-US" sz="1100" dirty="0">
                <a:solidFill>
                  <a:srgbClr val="374151"/>
                </a:solidFill>
              </a:rPr>
              <a:t>분할된 </a:t>
            </a:r>
            <a:r>
              <a:rPr lang="ko-KR" altLang="en-US" sz="1100" dirty="0" err="1">
                <a:solidFill>
                  <a:srgbClr val="374151"/>
                </a:solidFill>
              </a:rPr>
              <a:t>사분면이</a:t>
            </a:r>
            <a:r>
              <a:rPr lang="ko-KR" altLang="en-US" sz="1100" dirty="0">
                <a:solidFill>
                  <a:srgbClr val="374151"/>
                </a:solidFill>
              </a:rPr>
              <a:t> 더 이상 분할할 수 없거나</a:t>
            </a:r>
            <a:r>
              <a:rPr lang="en-US" altLang="ko-KR" sz="1100" dirty="0">
                <a:solidFill>
                  <a:srgbClr val="374151"/>
                </a:solidFill>
              </a:rPr>
              <a:t>, </a:t>
            </a:r>
            <a:r>
              <a:rPr lang="ko-KR" altLang="en-US" sz="1100" dirty="0">
                <a:solidFill>
                  <a:srgbClr val="374151"/>
                </a:solidFill>
              </a:rPr>
              <a:t>사전에 정의한 종료 조건</a:t>
            </a:r>
            <a:r>
              <a:rPr lang="en-US" altLang="ko-KR" sz="1100" dirty="0">
                <a:solidFill>
                  <a:srgbClr val="374151"/>
                </a:solidFill>
              </a:rPr>
              <a:t>(</a:t>
            </a:r>
            <a:r>
              <a:rPr lang="ko-KR" altLang="en-US" sz="1100" dirty="0">
                <a:solidFill>
                  <a:srgbClr val="374151"/>
                </a:solidFill>
              </a:rPr>
              <a:t>예</a:t>
            </a:r>
            <a:r>
              <a:rPr lang="en-US" altLang="ko-KR" sz="1100" dirty="0">
                <a:solidFill>
                  <a:srgbClr val="374151"/>
                </a:solidFill>
              </a:rPr>
              <a:t>: </a:t>
            </a:r>
            <a:r>
              <a:rPr lang="ko-KR" altLang="en-US" sz="1100" dirty="0" err="1">
                <a:solidFill>
                  <a:srgbClr val="374151"/>
                </a:solidFill>
              </a:rPr>
              <a:t>노드</a:t>
            </a:r>
            <a:r>
              <a:rPr lang="ko-KR" altLang="en-US" sz="1100" dirty="0">
                <a:solidFill>
                  <a:srgbClr val="374151"/>
                </a:solidFill>
              </a:rPr>
              <a:t> 내의 데이터 수</a:t>
            </a:r>
            <a:r>
              <a:rPr lang="en-US" altLang="ko-KR" sz="1100" dirty="0">
                <a:solidFill>
                  <a:srgbClr val="374151"/>
                </a:solidFill>
              </a:rPr>
              <a:t>, </a:t>
            </a:r>
            <a:r>
              <a:rPr lang="ko-KR" altLang="en-US" sz="1100" dirty="0">
                <a:solidFill>
                  <a:srgbClr val="374151"/>
                </a:solidFill>
              </a:rPr>
              <a:t>최소 영역 크기 등</a:t>
            </a:r>
            <a:r>
              <a:rPr lang="en-US" altLang="ko-KR" sz="1100" dirty="0">
                <a:solidFill>
                  <a:srgbClr val="374151"/>
                </a:solidFill>
              </a:rPr>
              <a:t>)</a:t>
            </a:r>
            <a:r>
              <a:rPr lang="ko-KR" altLang="en-US" sz="1100" dirty="0">
                <a:solidFill>
                  <a:srgbClr val="374151"/>
                </a:solidFill>
              </a:rPr>
              <a:t>을 만족할 때까지 분할 작업을 반복합니다</a:t>
            </a:r>
            <a:r>
              <a:rPr lang="en-US" altLang="ko-KR" sz="1100" dirty="0">
                <a:solidFill>
                  <a:srgbClr val="37415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100" dirty="0">
              <a:solidFill>
                <a:srgbClr val="374151"/>
              </a:solidFill>
            </a:endParaRPr>
          </a:p>
          <a:p>
            <a:pPr>
              <a:buFont typeface="+mj-lt"/>
              <a:buAutoNum type="arabicPeriod"/>
            </a:pPr>
            <a:r>
              <a:rPr lang="ko-KR" altLang="en-US" sz="1100" dirty="0" err="1">
                <a:solidFill>
                  <a:srgbClr val="374151"/>
                </a:solidFill>
              </a:rPr>
              <a:t>클러스터링</a:t>
            </a:r>
            <a:r>
              <a:rPr lang="en-US" altLang="ko-KR" sz="1100" dirty="0">
                <a:solidFill>
                  <a:srgbClr val="374151"/>
                </a:solidFill>
              </a:rPr>
              <a:t>: </a:t>
            </a:r>
            <a:r>
              <a:rPr lang="ko-KR" altLang="en-US" sz="1100" dirty="0" err="1">
                <a:solidFill>
                  <a:srgbClr val="374151"/>
                </a:solidFill>
              </a:rPr>
              <a:t>클러스터링은</a:t>
            </a:r>
            <a:r>
              <a:rPr lang="ko-KR" altLang="en-US" sz="1100" dirty="0">
                <a:solidFill>
                  <a:srgbClr val="374151"/>
                </a:solidFill>
              </a:rPr>
              <a:t> 각 </a:t>
            </a:r>
            <a:r>
              <a:rPr lang="ko-KR" altLang="en-US" sz="1100" dirty="0" err="1">
                <a:solidFill>
                  <a:srgbClr val="374151"/>
                </a:solidFill>
              </a:rPr>
              <a:t>사분면이나</a:t>
            </a:r>
            <a:r>
              <a:rPr lang="ko-KR" altLang="en-US" sz="1100" dirty="0">
                <a:solidFill>
                  <a:srgbClr val="374151"/>
                </a:solidFill>
              </a:rPr>
              <a:t> </a:t>
            </a:r>
            <a:r>
              <a:rPr lang="ko-KR" altLang="en-US" sz="1100" dirty="0" err="1">
                <a:solidFill>
                  <a:srgbClr val="374151"/>
                </a:solidFill>
              </a:rPr>
              <a:t>노드에</a:t>
            </a:r>
            <a:r>
              <a:rPr lang="ko-KR" altLang="en-US" sz="1100" dirty="0">
                <a:solidFill>
                  <a:srgbClr val="374151"/>
                </a:solidFill>
              </a:rPr>
              <a:t> 할당된 데이터 포인트를 검색하여 클러스터를 형성하는 단계입니다</a:t>
            </a:r>
            <a:r>
              <a:rPr lang="en-US" altLang="ko-KR" sz="1100" dirty="0">
                <a:solidFill>
                  <a:srgbClr val="374151"/>
                </a:solidFill>
              </a:rPr>
              <a:t>. </a:t>
            </a:r>
            <a:r>
              <a:rPr lang="ko-KR" altLang="en-US" sz="1100" dirty="0">
                <a:solidFill>
                  <a:srgbClr val="374151"/>
                </a:solidFill>
              </a:rPr>
              <a:t>각 </a:t>
            </a:r>
            <a:r>
              <a:rPr lang="ko-KR" altLang="en-US" sz="1100" dirty="0" err="1">
                <a:solidFill>
                  <a:srgbClr val="374151"/>
                </a:solidFill>
              </a:rPr>
              <a:t>사분면은</a:t>
            </a:r>
            <a:r>
              <a:rPr lang="ko-KR" altLang="en-US" sz="1100" dirty="0">
                <a:solidFill>
                  <a:srgbClr val="374151"/>
                </a:solidFill>
              </a:rPr>
              <a:t> 클러스터로 간주될 수 있으며</a:t>
            </a:r>
            <a:r>
              <a:rPr lang="en-US" altLang="ko-KR" sz="1100" dirty="0">
                <a:solidFill>
                  <a:srgbClr val="374151"/>
                </a:solidFill>
              </a:rPr>
              <a:t>, </a:t>
            </a:r>
            <a:r>
              <a:rPr lang="ko-KR" altLang="en-US" sz="1100" dirty="0">
                <a:solidFill>
                  <a:srgbClr val="374151"/>
                </a:solidFill>
              </a:rPr>
              <a:t>해당 영역에 속한 데이터 포인트를 클러스터에 추가합니다</a:t>
            </a:r>
            <a:r>
              <a:rPr lang="en-US" altLang="ko-KR" sz="1100" dirty="0">
                <a:solidFill>
                  <a:srgbClr val="374151"/>
                </a:solidFill>
              </a:rPr>
              <a:t>. </a:t>
            </a:r>
            <a:r>
              <a:rPr lang="ko-KR" altLang="en-US" sz="1100" dirty="0">
                <a:solidFill>
                  <a:srgbClr val="374151"/>
                </a:solidFill>
              </a:rPr>
              <a:t>이를 재귀적으로 수행하면 모든 </a:t>
            </a:r>
            <a:r>
              <a:rPr lang="ko-KR" altLang="en-US" sz="1100" dirty="0" err="1">
                <a:solidFill>
                  <a:srgbClr val="374151"/>
                </a:solidFill>
              </a:rPr>
              <a:t>사분면</a:t>
            </a:r>
            <a:r>
              <a:rPr lang="ko-KR" altLang="en-US" sz="1100" dirty="0">
                <a:solidFill>
                  <a:srgbClr val="374151"/>
                </a:solidFill>
              </a:rPr>
              <a:t> 또는 </a:t>
            </a:r>
            <a:r>
              <a:rPr lang="ko-KR" altLang="en-US" sz="1100" dirty="0" err="1">
                <a:solidFill>
                  <a:srgbClr val="374151"/>
                </a:solidFill>
              </a:rPr>
              <a:t>노드에</a:t>
            </a:r>
            <a:r>
              <a:rPr lang="ko-KR" altLang="en-US" sz="1100" dirty="0">
                <a:solidFill>
                  <a:srgbClr val="374151"/>
                </a:solidFill>
              </a:rPr>
              <a:t> 대해 </a:t>
            </a:r>
            <a:r>
              <a:rPr lang="ko-KR" altLang="en-US" sz="1100" dirty="0" err="1">
                <a:solidFill>
                  <a:srgbClr val="374151"/>
                </a:solidFill>
              </a:rPr>
              <a:t>클러스터링</a:t>
            </a:r>
            <a:r>
              <a:rPr lang="ko-KR" altLang="en-US" sz="1100" dirty="0">
                <a:solidFill>
                  <a:srgbClr val="374151"/>
                </a:solidFill>
              </a:rPr>
              <a:t> 작업을 수행할 수 있습니다</a:t>
            </a:r>
            <a:r>
              <a:rPr lang="en-US" altLang="ko-KR" sz="1100" dirty="0">
                <a:solidFill>
                  <a:srgbClr val="374151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100" b="0" i="0" dirty="0">
              <a:solidFill>
                <a:srgbClr val="374151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ko-KR" altLang="en-US" sz="1100" dirty="0">
                <a:solidFill>
                  <a:srgbClr val="374151"/>
                </a:solidFill>
              </a:rPr>
              <a:t>결과 </a:t>
            </a:r>
            <a:r>
              <a:rPr lang="en-US" altLang="ko-KR" sz="1100" dirty="0">
                <a:solidFill>
                  <a:srgbClr val="374151"/>
                </a:solidFill>
              </a:rPr>
              <a:t>: </a:t>
            </a:r>
            <a:r>
              <a:rPr lang="ko-KR" altLang="en-US" sz="1100" dirty="0">
                <a:solidFill>
                  <a:srgbClr val="374151"/>
                </a:solidFill>
              </a:rPr>
              <a:t>해당 결과를 토대로 각 </a:t>
            </a:r>
            <a:r>
              <a:rPr lang="ko-KR" altLang="en-US" sz="1100" dirty="0" err="1">
                <a:solidFill>
                  <a:srgbClr val="374151"/>
                </a:solidFill>
              </a:rPr>
              <a:t>노드에</a:t>
            </a:r>
            <a:r>
              <a:rPr lang="ko-KR" altLang="en-US" sz="1100" dirty="0">
                <a:solidFill>
                  <a:srgbClr val="374151"/>
                </a:solidFill>
              </a:rPr>
              <a:t> 포함된 개수를 통합하여 나타낼 수 있습니다</a:t>
            </a:r>
            <a:r>
              <a:rPr lang="en-US" altLang="ko-KR" sz="1100" dirty="0">
                <a:solidFill>
                  <a:srgbClr val="374151"/>
                </a:solidFill>
              </a:rPr>
              <a:t>. </a:t>
            </a:r>
            <a:r>
              <a:rPr lang="ko-KR" altLang="en-US" sz="1100" dirty="0">
                <a:solidFill>
                  <a:srgbClr val="374151"/>
                </a:solidFill>
              </a:rPr>
              <a:t>각 </a:t>
            </a:r>
            <a:r>
              <a:rPr lang="ko-KR" altLang="en-US" sz="1100" dirty="0" err="1">
                <a:solidFill>
                  <a:srgbClr val="374151"/>
                </a:solidFill>
              </a:rPr>
              <a:t>노드</a:t>
            </a:r>
            <a:r>
              <a:rPr lang="en-US" altLang="ko-KR" sz="1100" dirty="0">
                <a:solidFill>
                  <a:srgbClr val="374151"/>
                </a:solidFill>
              </a:rPr>
              <a:t>(</a:t>
            </a:r>
            <a:r>
              <a:rPr lang="ko-KR" altLang="en-US" sz="1100" dirty="0" err="1">
                <a:solidFill>
                  <a:srgbClr val="374151"/>
                </a:solidFill>
              </a:rPr>
              <a:t>마커</a:t>
            </a:r>
            <a:r>
              <a:rPr lang="en-US" altLang="ko-KR" sz="1100" dirty="0">
                <a:solidFill>
                  <a:srgbClr val="374151"/>
                </a:solidFill>
              </a:rPr>
              <a:t>)</a:t>
            </a:r>
            <a:r>
              <a:rPr lang="ko-KR" altLang="en-US" sz="1100" dirty="0">
                <a:solidFill>
                  <a:srgbClr val="374151"/>
                </a:solidFill>
              </a:rPr>
              <a:t> 별 위 경도 값의 평균을 구하여 결과 </a:t>
            </a:r>
            <a:r>
              <a:rPr lang="ko-KR" altLang="en-US" sz="1100" dirty="0" err="1">
                <a:solidFill>
                  <a:srgbClr val="374151"/>
                </a:solidFill>
              </a:rPr>
              <a:t>마커를</a:t>
            </a:r>
            <a:r>
              <a:rPr lang="ko-KR" altLang="en-US" sz="1100" dirty="0">
                <a:solidFill>
                  <a:srgbClr val="374151"/>
                </a:solidFill>
              </a:rPr>
              <a:t> 나타낼 위치를 구한 후 해당 </a:t>
            </a:r>
            <a:r>
              <a:rPr lang="ko-KR" altLang="en-US" sz="1100" dirty="0" err="1">
                <a:solidFill>
                  <a:srgbClr val="374151"/>
                </a:solidFill>
              </a:rPr>
              <a:t>노드에</a:t>
            </a:r>
            <a:r>
              <a:rPr lang="ko-KR" altLang="en-US" sz="1100" dirty="0">
                <a:solidFill>
                  <a:srgbClr val="374151"/>
                </a:solidFill>
              </a:rPr>
              <a:t> 포함된 통합된 개수를 나타내줄 수 있습니다</a:t>
            </a:r>
            <a:r>
              <a:rPr lang="en-US" altLang="ko-KR" sz="1100" dirty="0">
                <a:solidFill>
                  <a:srgbClr val="374151"/>
                </a:solidFill>
              </a:rPr>
              <a:t>.</a:t>
            </a:r>
            <a:endParaRPr lang="en-US" altLang="ko-KR" sz="1100" b="0" i="0" dirty="0">
              <a:solidFill>
                <a:srgbClr val="37415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391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771</Words>
  <Application>Microsoft Office PowerPoint</Application>
  <PresentationFormat>와이드스크린</PresentationFormat>
  <Paragraphs>202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kovi</dc:creator>
  <cp:lastModifiedBy>kovi</cp:lastModifiedBy>
  <cp:revision>46</cp:revision>
  <dcterms:created xsi:type="dcterms:W3CDTF">2023-06-07T02:20:58Z</dcterms:created>
  <dcterms:modified xsi:type="dcterms:W3CDTF">2023-06-11T05:58:29Z</dcterms:modified>
</cp:coreProperties>
</file>