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3.jpeg" ContentType="image/jpeg"/>
  <Override PartName="/ppt/media/image10.jpeg" ContentType="image/jpeg"/>
  <Override PartName="/ppt/media/image5.png" ContentType="image/png"/>
  <Override PartName="/ppt/media/image12.jpeg" ContentType="image/jpeg"/>
  <Override PartName="/ppt/media/image11.png" ContentType="image/png"/>
  <Override PartName="/ppt/media/image19.jpeg" ContentType="image/jpeg"/>
  <Override PartName="/ppt/media/image7.jpeg" ContentType="image/jpeg"/>
  <Override PartName="/ppt/media/image20.png" ContentType="image/png"/>
  <Override PartName="/ppt/media/image21.jpeg" ContentType="image/jpeg"/>
  <Override PartName="/ppt/media/image16.jpeg" ContentType="image/jpeg"/>
  <Override PartName="/ppt/media/image18.jpeg" ContentType="image/jpeg"/>
  <Override PartName="/ppt/media/image17.png" ContentType="image/png"/>
  <Override PartName="/ppt/media/image15.jpeg" ContentType="image/jpeg"/>
  <Override PartName="/ppt/media/image14.png" ContentType="image/png"/>
  <Override PartName="/ppt/media/image1.jpeg" ContentType="image/jpeg"/>
  <Override PartName="/ppt/media/image9.jpeg" ContentType="image/jpeg"/>
  <Override PartName="/ppt/media/image4.jpeg" ContentType="image/jpeg"/>
  <Override PartName="/ppt/media/image2.png" ContentType="image/png"/>
  <Override PartName="/ppt/media/image3.jpeg" ContentType="image/jpeg"/>
  <Override PartName="/ppt/media/image6.jpeg" ContentType="image/jpeg"/>
  <Override PartName="/ppt/media/image8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jpe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image" Target="../media/image7.jpeg"/><Relationship Id="rId6" Type="http://schemas.openxmlformats.org/officeDocument/2006/relationships/image" Target="../media/image8.png"/><Relationship Id="rId7" Type="http://schemas.openxmlformats.org/officeDocument/2006/relationships/image" Target="../media/image9.jpeg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3.xml"/><Relationship Id="rId19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0.jpeg"/><Relationship Id="rId3" Type="http://schemas.openxmlformats.org/officeDocument/2006/relationships/image" Target="../media/image11.png"/><Relationship Id="rId4" Type="http://schemas.openxmlformats.org/officeDocument/2006/relationships/image" Target="../media/image12.jpeg"/><Relationship Id="rId5" Type="http://schemas.openxmlformats.org/officeDocument/2006/relationships/image" Target="../media/image13.jpeg"/><Relationship Id="rId6" Type="http://schemas.openxmlformats.org/officeDocument/2006/relationships/image" Target="../media/image14.png"/><Relationship Id="rId7" Type="http://schemas.openxmlformats.org/officeDocument/2006/relationships/image" Target="../media/image15.jpeg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6.jpeg"/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5" Type="http://schemas.openxmlformats.org/officeDocument/2006/relationships/image" Target="../media/image19.jpeg"/><Relationship Id="rId6" Type="http://schemas.openxmlformats.org/officeDocument/2006/relationships/image" Target="../media/image20.png"/><Relationship Id="rId7" Type="http://schemas.openxmlformats.org/officeDocument/2006/relationships/image" Target="../media/image21.jpeg"/><Relationship Id="rId8" Type="http://schemas.openxmlformats.org/officeDocument/2006/relationships/slideLayout" Target="../slideLayouts/slideLayout37.xml"/><Relationship Id="rId9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그림 6" descr=""/>
          <p:cNvPicPr/>
          <p:nvPr/>
        </p:nvPicPr>
        <p:blipFill>
          <a:blip r:embed="rId2"/>
          <a:stretch/>
        </p:blipFill>
        <p:spPr>
          <a:xfrm>
            <a:off x="0" y="0"/>
            <a:ext cx="12188880" cy="5949720"/>
          </a:xfrm>
          <a:prstGeom prst="rect">
            <a:avLst/>
          </a:prstGeom>
          <a:ln w="0">
            <a:noFill/>
          </a:ln>
        </p:spPr>
      </p:pic>
      <p:sp>
        <p:nvSpPr>
          <p:cNvPr id="1" name="직사각형 7"/>
          <p:cNvSpPr/>
          <p:nvPr/>
        </p:nvSpPr>
        <p:spPr>
          <a:xfrm>
            <a:off x="9689400" y="6424560"/>
            <a:ext cx="222120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Roboto Medium"/>
                <a:ea typeface="Roboto Medium"/>
              </a:rPr>
              <a:t>Inatech&amp;CORP Inc. 2024. Ver1.0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" name="직사각형 8"/>
          <p:cNvSpPr/>
          <p:nvPr/>
        </p:nvSpPr>
        <p:spPr>
          <a:xfrm>
            <a:off x="0" y="0"/>
            <a:ext cx="12191400" cy="73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직사각형 9"/>
          <p:cNvSpPr/>
          <p:nvPr/>
        </p:nvSpPr>
        <p:spPr>
          <a:xfrm>
            <a:off x="0" y="5869440"/>
            <a:ext cx="12191400" cy="398160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" name="그룹 10"/>
          <p:cNvGrpSpPr/>
          <p:nvPr/>
        </p:nvGrpSpPr>
        <p:grpSpPr>
          <a:xfrm>
            <a:off x="4086360" y="5902560"/>
            <a:ext cx="4044600" cy="333000"/>
            <a:chOff x="4086360" y="5902560"/>
            <a:chExt cx="4044600" cy="333000"/>
          </a:xfrm>
        </p:grpSpPr>
        <p:sp>
          <p:nvSpPr>
            <p:cNvPr id="5" name="TextBox 11"/>
            <p:cNvSpPr/>
            <p:nvPr/>
          </p:nvSpPr>
          <p:spPr>
            <a:xfrm>
              <a:off x="4086360" y="5902560"/>
              <a:ext cx="127404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THE BEST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6" name="TextBox 12"/>
            <p:cNvSpPr/>
            <p:nvPr/>
          </p:nvSpPr>
          <p:spPr>
            <a:xfrm>
              <a:off x="5370480" y="5925600"/>
              <a:ext cx="810720" cy="287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i="1" lang="en-US" sz="13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for the</a:t>
              </a:r>
              <a:endParaRPr b="0" lang="en-US" sz="1300" spc="-1" strike="noStrike">
                <a:latin typeface="Arial"/>
              </a:endParaRPr>
            </a:p>
          </p:txBody>
        </p:sp>
        <p:sp>
          <p:nvSpPr>
            <p:cNvPr id="7" name="TextBox 13"/>
            <p:cNvSpPr/>
            <p:nvPr/>
          </p:nvSpPr>
          <p:spPr>
            <a:xfrm>
              <a:off x="6163560" y="5902560"/>
              <a:ext cx="196740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BETTER WORLD</a:t>
              </a:r>
              <a:endParaRPr b="0" lang="en-US" sz="1600" spc="-1" strike="noStrike">
                <a:latin typeface="Arial"/>
              </a:endParaRPr>
            </a:p>
          </p:txBody>
        </p:sp>
      </p:grpSp>
      <p:pic>
        <p:nvPicPr>
          <p:cNvPr id="8" name="그림 16" descr=""/>
          <p:cNvPicPr/>
          <p:nvPr/>
        </p:nvPicPr>
        <p:blipFill>
          <a:blip r:embed="rId3"/>
          <a:stretch/>
        </p:blipFill>
        <p:spPr>
          <a:xfrm>
            <a:off x="380880" y="6433200"/>
            <a:ext cx="1323360" cy="227880"/>
          </a:xfrm>
          <a:prstGeom prst="rect">
            <a:avLst/>
          </a:prstGeom>
          <a:ln w="0">
            <a:noFill/>
          </a:ln>
        </p:spPr>
      </p:pic>
      <p:pic>
        <p:nvPicPr>
          <p:cNvPr id="9" name="그림 17" descr=""/>
          <p:cNvPicPr/>
          <p:nvPr/>
        </p:nvPicPr>
        <p:blipFill>
          <a:blip r:embed="rId4"/>
          <a:stretch/>
        </p:blipFill>
        <p:spPr>
          <a:xfrm>
            <a:off x="5029560" y="6397560"/>
            <a:ext cx="2197080" cy="299160"/>
          </a:xfrm>
          <a:prstGeom prst="rect">
            <a:avLst/>
          </a:prstGeom>
          <a:ln w="0">
            <a:noFill/>
          </a:ln>
        </p:spPr>
      </p:pic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그림 6" descr=""/>
          <p:cNvPicPr/>
          <p:nvPr/>
        </p:nvPicPr>
        <p:blipFill>
          <a:blip r:embed="rId2"/>
          <a:stretch/>
        </p:blipFill>
        <p:spPr>
          <a:xfrm>
            <a:off x="0" y="0"/>
            <a:ext cx="12188880" cy="5949720"/>
          </a:xfrm>
          <a:prstGeom prst="rect">
            <a:avLst/>
          </a:prstGeom>
          <a:ln w="0">
            <a:noFill/>
          </a:ln>
        </p:spPr>
      </p:pic>
      <p:sp>
        <p:nvSpPr>
          <p:cNvPr id="49" name="직사각형 7"/>
          <p:cNvSpPr/>
          <p:nvPr/>
        </p:nvSpPr>
        <p:spPr>
          <a:xfrm>
            <a:off x="9689400" y="6424560"/>
            <a:ext cx="222120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Roboto Medium"/>
                <a:ea typeface="Roboto Medium"/>
              </a:rPr>
              <a:t>Inatech&amp;CORP Inc. 2024. Ver1.0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50" name="직사각형 8"/>
          <p:cNvSpPr/>
          <p:nvPr/>
        </p:nvSpPr>
        <p:spPr>
          <a:xfrm>
            <a:off x="0" y="0"/>
            <a:ext cx="12191400" cy="73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직사각형 9"/>
          <p:cNvSpPr/>
          <p:nvPr/>
        </p:nvSpPr>
        <p:spPr>
          <a:xfrm>
            <a:off x="0" y="5869440"/>
            <a:ext cx="12191400" cy="398160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2" name="그룹 10"/>
          <p:cNvGrpSpPr/>
          <p:nvPr/>
        </p:nvGrpSpPr>
        <p:grpSpPr>
          <a:xfrm>
            <a:off x="4086360" y="5902560"/>
            <a:ext cx="4044600" cy="333000"/>
            <a:chOff x="4086360" y="5902560"/>
            <a:chExt cx="4044600" cy="333000"/>
          </a:xfrm>
        </p:grpSpPr>
        <p:sp>
          <p:nvSpPr>
            <p:cNvPr id="53" name="TextBox 11"/>
            <p:cNvSpPr/>
            <p:nvPr/>
          </p:nvSpPr>
          <p:spPr>
            <a:xfrm>
              <a:off x="4086360" y="5902560"/>
              <a:ext cx="127404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THE BEST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54" name="TextBox 12"/>
            <p:cNvSpPr/>
            <p:nvPr/>
          </p:nvSpPr>
          <p:spPr>
            <a:xfrm>
              <a:off x="5370480" y="5925600"/>
              <a:ext cx="810720" cy="287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i="1" lang="en-US" sz="13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for the</a:t>
              </a:r>
              <a:endParaRPr b="0" lang="en-US" sz="1300" spc="-1" strike="noStrike">
                <a:latin typeface="Arial"/>
              </a:endParaRPr>
            </a:p>
          </p:txBody>
        </p:sp>
        <p:sp>
          <p:nvSpPr>
            <p:cNvPr id="55" name="TextBox 13"/>
            <p:cNvSpPr/>
            <p:nvPr/>
          </p:nvSpPr>
          <p:spPr>
            <a:xfrm>
              <a:off x="6163560" y="5902560"/>
              <a:ext cx="196740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BETTER WORLD</a:t>
              </a:r>
              <a:endParaRPr b="0" lang="en-US" sz="1600" spc="-1" strike="noStrike">
                <a:latin typeface="Arial"/>
              </a:endParaRPr>
            </a:p>
          </p:txBody>
        </p:sp>
      </p:grpSp>
      <p:pic>
        <p:nvPicPr>
          <p:cNvPr id="56" name="그림 16" descr=""/>
          <p:cNvPicPr/>
          <p:nvPr/>
        </p:nvPicPr>
        <p:blipFill>
          <a:blip r:embed="rId3"/>
          <a:stretch/>
        </p:blipFill>
        <p:spPr>
          <a:xfrm>
            <a:off x="380880" y="6433200"/>
            <a:ext cx="1323360" cy="227880"/>
          </a:xfrm>
          <a:prstGeom prst="rect">
            <a:avLst/>
          </a:prstGeom>
          <a:ln w="0">
            <a:noFill/>
          </a:ln>
        </p:spPr>
      </p:pic>
      <p:pic>
        <p:nvPicPr>
          <p:cNvPr id="57" name="그림 17" descr=""/>
          <p:cNvPicPr/>
          <p:nvPr/>
        </p:nvPicPr>
        <p:blipFill>
          <a:blip r:embed="rId4"/>
          <a:stretch/>
        </p:blipFill>
        <p:spPr>
          <a:xfrm>
            <a:off x="5029560" y="6397560"/>
            <a:ext cx="2197080" cy="299160"/>
          </a:xfrm>
          <a:prstGeom prst="rect">
            <a:avLst/>
          </a:prstGeom>
          <a:ln w="0">
            <a:noFill/>
          </a:ln>
        </p:spPr>
      </p:pic>
      <p:pic>
        <p:nvPicPr>
          <p:cNvPr id="58" name="그림 6" descr=""/>
          <p:cNvPicPr/>
          <p:nvPr/>
        </p:nvPicPr>
        <p:blipFill>
          <a:blip r:embed="rId5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59" name="Text Box 11"/>
          <p:cNvSpPr/>
          <p:nvPr/>
        </p:nvSpPr>
        <p:spPr>
          <a:xfrm>
            <a:off x="11370240" y="6524640"/>
            <a:ext cx="6595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fld id="{281210A3-6D2F-491C-A7F8-325121A07197}" type="slidenum">
              <a:rPr b="1" lang="en-US" sz="1000" spc="-1" strike="noStrike">
                <a:solidFill>
                  <a:srgbClr val="595959"/>
                </a:solidFill>
                <a:latin typeface="SpoqaHanSans-Light"/>
                <a:ea typeface="SpoqaHanSans-Light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60" name="제목 1"/>
          <p:cNvSpPr/>
          <p:nvPr/>
        </p:nvSpPr>
        <p:spPr>
          <a:xfrm>
            <a:off x="10516680" y="6463080"/>
            <a:ext cx="127800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001"/>
              </a:lnSpc>
              <a:buNone/>
            </a:pPr>
            <a:r>
              <a:rPr b="1" lang="en-US" sz="900" spc="-1" strike="noStrike">
                <a:solidFill>
                  <a:srgbClr val="d0cece"/>
                </a:solidFill>
                <a:latin typeface="Arial Narrow"/>
                <a:ea typeface="DejaVu Sans"/>
              </a:rPr>
              <a:t>THE BEST </a:t>
            </a:r>
            <a:r>
              <a:rPr b="1" lang="en-US" sz="700" spc="-1" strike="noStrike">
                <a:solidFill>
                  <a:srgbClr val="d0cece"/>
                </a:solidFill>
                <a:latin typeface="Arial Narrow"/>
                <a:ea typeface="DejaVu Sans"/>
              </a:rPr>
              <a:t>for the</a:t>
            </a:r>
            <a:endParaRPr b="0" lang="en-US" sz="700" spc="-1" strike="noStrike">
              <a:latin typeface="Arial"/>
            </a:endParaRPr>
          </a:p>
          <a:p>
            <a:pPr>
              <a:lnSpc>
                <a:spcPts val="1001"/>
              </a:lnSpc>
              <a:buNone/>
            </a:pPr>
            <a:r>
              <a:rPr b="1" lang="en-US" sz="900" spc="-1" strike="noStrike">
                <a:solidFill>
                  <a:srgbClr val="d0cece"/>
                </a:solidFill>
                <a:latin typeface="Arial Narrow"/>
                <a:ea typeface="DejaVu Sans"/>
              </a:rPr>
              <a:t>BETTER WORLD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61" name="직선 연결선 12"/>
          <p:cNvSpPr/>
          <p:nvPr/>
        </p:nvSpPr>
        <p:spPr>
          <a:xfrm>
            <a:off x="2149200" y="6642000"/>
            <a:ext cx="8291160" cy="36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직사각형 13"/>
          <p:cNvSpPr/>
          <p:nvPr/>
        </p:nvSpPr>
        <p:spPr>
          <a:xfrm>
            <a:off x="0" y="0"/>
            <a:ext cx="12191400" cy="73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3" name="그림 14" descr=""/>
          <p:cNvPicPr/>
          <p:nvPr/>
        </p:nvPicPr>
        <p:blipFill>
          <a:blip r:embed="rId6"/>
          <a:stretch/>
        </p:blipFill>
        <p:spPr>
          <a:xfrm>
            <a:off x="9647640" y="6642360"/>
            <a:ext cx="789120" cy="135720"/>
          </a:xfrm>
          <a:prstGeom prst="rect">
            <a:avLst/>
          </a:prstGeom>
          <a:ln w="0">
            <a:noFill/>
          </a:ln>
        </p:spPr>
      </p:pic>
      <p:sp>
        <p:nvSpPr>
          <p:cNvPr id="64" name="直接连接符 10"/>
          <p:cNvSpPr/>
          <p:nvPr/>
        </p:nvSpPr>
        <p:spPr>
          <a:xfrm flipV="1">
            <a:off x="288360" y="57240"/>
            <a:ext cx="360" cy="1018440"/>
          </a:xfrm>
          <a:prstGeom prst="line">
            <a:avLst/>
          </a:prstGeom>
          <a:ln w="76200">
            <a:solidFill>
              <a:srgbClr val="d0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直接连接符 11"/>
          <p:cNvSpPr/>
          <p:nvPr/>
        </p:nvSpPr>
        <p:spPr>
          <a:xfrm>
            <a:off x="423360" y="58680"/>
            <a:ext cx="360" cy="510120"/>
          </a:xfrm>
          <a:prstGeom prst="line">
            <a:avLst/>
          </a:prstGeom>
          <a:ln w="76200">
            <a:solidFill>
              <a:srgbClr val="deeb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6" name="그림 10" descr=""/>
          <p:cNvPicPr/>
          <p:nvPr/>
        </p:nvPicPr>
        <p:blipFill>
          <a:blip r:embed="rId7"/>
          <a:srcRect l="0" t="0" r="26228" b="0"/>
          <a:stretch/>
        </p:blipFill>
        <p:spPr>
          <a:xfrm>
            <a:off x="366840" y="6492240"/>
            <a:ext cx="1620360" cy="299160"/>
          </a:xfrm>
          <a:prstGeom prst="rect">
            <a:avLst/>
          </a:prstGeom>
          <a:ln w="0">
            <a:noFill/>
          </a:ln>
        </p:spPr>
      </p:pic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그림 6" descr=""/>
          <p:cNvPicPr/>
          <p:nvPr/>
        </p:nvPicPr>
        <p:blipFill>
          <a:blip r:embed="rId2"/>
          <a:stretch/>
        </p:blipFill>
        <p:spPr>
          <a:xfrm>
            <a:off x="0" y="0"/>
            <a:ext cx="12188880" cy="5949720"/>
          </a:xfrm>
          <a:prstGeom prst="rect">
            <a:avLst/>
          </a:prstGeom>
          <a:ln w="0">
            <a:noFill/>
          </a:ln>
        </p:spPr>
      </p:pic>
      <p:sp>
        <p:nvSpPr>
          <p:cNvPr id="106" name="직사각형 7"/>
          <p:cNvSpPr/>
          <p:nvPr/>
        </p:nvSpPr>
        <p:spPr>
          <a:xfrm>
            <a:off x="9689400" y="6424560"/>
            <a:ext cx="222120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Roboto Medium"/>
                <a:ea typeface="Roboto Medium"/>
              </a:rPr>
              <a:t>Inatech&amp;CORP Inc. 2024. Ver1.0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07" name="직사각형 8"/>
          <p:cNvSpPr/>
          <p:nvPr/>
        </p:nvSpPr>
        <p:spPr>
          <a:xfrm>
            <a:off x="0" y="0"/>
            <a:ext cx="12191400" cy="73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직사각형 9"/>
          <p:cNvSpPr/>
          <p:nvPr/>
        </p:nvSpPr>
        <p:spPr>
          <a:xfrm>
            <a:off x="0" y="5869440"/>
            <a:ext cx="12191400" cy="398160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9" name="그룹 10"/>
          <p:cNvGrpSpPr/>
          <p:nvPr/>
        </p:nvGrpSpPr>
        <p:grpSpPr>
          <a:xfrm>
            <a:off x="4086360" y="5902560"/>
            <a:ext cx="4044600" cy="333000"/>
            <a:chOff x="4086360" y="5902560"/>
            <a:chExt cx="4044600" cy="333000"/>
          </a:xfrm>
        </p:grpSpPr>
        <p:sp>
          <p:nvSpPr>
            <p:cNvPr id="110" name="TextBox 11"/>
            <p:cNvSpPr/>
            <p:nvPr/>
          </p:nvSpPr>
          <p:spPr>
            <a:xfrm>
              <a:off x="4086360" y="5902560"/>
              <a:ext cx="127404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THE BEST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11" name="TextBox 12"/>
            <p:cNvSpPr/>
            <p:nvPr/>
          </p:nvSpPr>
          <p:spPr>
            <a:xfrm>
              <a:off x="5370480" y="5925600"/>
              <a:ext cx="810720" cy="287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i="1" lang="en-US" sz="13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for the</a:t>
              </a:r>
              <a:endParaRPr b="0" lang="en-US" sz="1300" spc="-1" strike="noStrike">
                <a:latin typeface="Arial"/>
              </a:endParaRPr>
            </a:p>
          </p:txBody>
        </p:sp>
        <p:sp>
          <p:nvSpPr>
            <p:cNvPr id="112" name="TextBox 13"/>
            <p:cNvSpPr/>
            <p:nvPr/>
          </p:nvSpPr>
          <p:spPr>
            <a:xfrm>
              <a:off x="6163560" y="5902560"/>
              <a:ext cx="196740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BETTER WORLD</a:t>
              </a:r>
              <a:endParaRPr b="0" lang="en-US" sz="1600" spc="-1" strike="noStrike">
                <a:latin typeface="Arial"/>
              </a:endParaRPr>
            </a:p>
          </p:txBody>
        </p:sp>
      </p:grpSp>
      <p:pic>
        <p:nvPicPr>
          <p:cNvPr id="113" name="그림 16" descr=""/>
          <p:cNvPicPr/>
          <p:nvPr/>
        </p:nvPicPr>
        <p:blipFill>
          <a:blip r:embed="rId3"/>
          <a:stretch/>
        </p:blipFill>
        <p:spPr>
          <a:xfrm>
            <a:off x="380880" y="6433200"/>
            <a:ext cx="1323360" cy="227880"/>
          </a:xfrm>
          <a:prstGeom prst="rect">
            <a:avLst/>
          </a:prstGeom>
          <a:ln w="0">
            <a:noFill/>
          </a:ln>
        </p:spPr>
      </p:pic>
      <p:pic>
        <p:nvPicPr>
          <p:cNvPr id="114" name="그림 17" descr=""/>
          <p:cNvPicPr/>
          <p:nvPr/>
        </p:nvPicPr>
        <p:blipFill>
          <a:blip r:embed="rId4"/>
          <a:stretch/>
        </p:blipFill>
        <p:spPr>
          <a:xfrm>
            <a:off x="5029560" y="6397560"/>
            <a:ext cx="2197080" cy="299160"/>
          </a:xfrm>
          <a:prstGeom prst="rect">
            <a:avLst/>
          </a:prstGeom>
          <a:ln w="0">
            <a:noFill/>
          </a:ln>
        </p:spPr>
      </p:pic>
      <p:pic>
        <p:nvPicPr>
          <p:cNvPr id="115" name="그림 6" descr=""/>
          <p:cNvPicPr/>
          <p:nvPr/>
        </p:nvPicPr>
        <p:blipFill>
          <a:blip r:embed="rId5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116" name="Text Box 11"/>
          <p:cNvSpPr/>
          <p:nvPr/>
        </p:nvSpPr>
        <p:spPr>
          <a:xfrm>
            <a:off x="11370240" y="6524640"/>
            <a:ext cx="65952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buNone/>
            </a:pPr>
            <a:fld id="{A339E0CD-F441-40CB-B897-71DC1CEDEBEC}" type="slidenum">
              <a:rPr b="1" lang="en-US" sz="1000" spc="-1" strike="noStrike">
                <a:solidFill>
                  <a:srgbClr val="595959"/>
                </a:solidFill>
                <a:latin typeface="SpoqaHanSans-Light"/>
                <a:ea typeface="SpoqaHanSans-Light"/>
              </a:rPr>
              <a:t>&lt;number&gt;</a:t>
            </a:fld>
            <a:endParaRPr b="0" lang="en-US" sz="1000" spc="-1" strike="noStrike">
              <a:latin typeface="Arial"/>
            </a:endParaRPr>
          </a:p>
        </p:txBody>
      </p:sp>
      <p:sp>
        <p:nvSpPr>
          <p:cNvPr id="117" name="제목 1"/>
          <p:cNvSpPr/>
          <p:nvPr/>
        </p:nvSpPr>
        <p:spPr>
          <a:xfrm>
            <a:off x="10516680" y="6463080"/>
            <a:ext cx="127800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001"/>
              </a:lnSpc>
              <a:buNone/>
            </a:pPr>
            <a:r>
              <a:rPr b="1" lang="en-US" sz="900" spc="-1" strike="noStrike">
                <a:solidFill>
                  <a:srgbClr val="d0cece"/>
                </a:solidFill>
                <a:latin typeface="Arial Narrow"/>
                <a:ea typeface="DejaVu Sans"/>
              </a:rPr>
              <a:t>THE BEST </a:t>
            </a:r>
            <a:r>
              <a:rPr b="1" lang="en-US" sz="700" spc="-1" strike="noStrike">
                <a:solidFill>
                  <a:srgbClr val="d0cece"/>
                </a:solidFill>
                <a:latin typeface="Arial Narrow"/>
                <a:ea typeface="DejaVu Sans"/>
              </a:rPr>
              <a:t>for the</a:t>
            </a:r>
            <a:endParaRPr b="0" lang="en-US" sz="700" spc="-1" strike="noStrike">
              <a:latin typeface="Arial"/>
            </a:endParaRPr>
          </a:p>
          <a:p>
            <a:pPr>
              <a:lnSpc>
                <a:spcPts val="1001"/>
              </a:lnSpc>
              <a:buNone/>
            </a:pPr>
            <a:r>
              <a:rPr b="1" lang="en-US" sz="900" spc="-1" strike="noStrike">
                <a:solidFill>
                  <a:srgbClr val="d0cece"/>
                </a:solidFill>
                <a:latin typeface="Arial Narrow"/>
                <a:ea typeface="DejaVu Sans"/>
              </a:rPr>
              <a:t>BETTER WORLD</a:t>
            </a:r>
            <a:endParaRPr b="0" lang="en-US" sz="900" spc="-1" strike="noStrike">
              <a:latin typeface="Arial"/>
            </a:endParaRPr>
          </a:p>
        </p:txBody>
      </p:sp>
      <p:sp>
        <p:nvSpPr>
          <p:cNvPr id="118" name="직선 연결선 12"/>
          <p:cNvSpPr/>
          <p:nvPr/>
        </p:nvSpPr>
        <p:spPr>
          <a:xfrm>
            <a:off x="2149200" y="6642000"/>
            <a:ext cx="8291160" cy="360"/>
          </a:xfrm>
          <a:prstGeom prst="line">
            <a:avLst/>
          </a:prstGeom>
          <a:ln>
            <a:solidFill>
              <a:srgbClr val="afab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직사각형 13"/>
          <p:cNvSpPr/>
          <p:nvPr/>
        </p:nvSpPr>
        <p:spPr>
          <a:xfrm>
            <a:off x="0" y="0"/>
            <a:ext cx="12191400" cy="73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0" name="그림 14" descr=""/>
          <p:cNvPicPr/>
          <p:nvPr/>
        </p:nvPicPr>
        <p:blipFill>
          <a:blip r:embed="rId6"/>
          <a:stretch/>
        </p:blipFill>
        <p:spPr>
          <a:xfrm>
            <a:off x="9647640" y="6642360"/>
            <a:ext cx="789120" cy="135720"/>
          </a:xfrm>
          <a:prstGeom prst="rect">
            <a:avLst/>
          </a:prstGeom>
          <a:ln w="0">
            <a:noFill/>
          </a:ln>
        </p:spPr>
      </p:pic>
      <p:sp>
        <p:nvSpPr>
          <p:cNvPr id="121" name="直接连接符 10"/>
          <p:cNvSpPr/>
          <p:nvPr/>
        </p:nvSpPr>
        <p:spPr>
          <a:xfrm flipV="1">
            <a:off x="288360" y="57240"/>
            <a:ext cx="360" cy="1018440"/>
          </a:xfrm>
          <a:prstGeom prst="line">
            <a:avLst/>
          </a:prstGeom>
          <a:ln w="76200">
            <a:solidFill>
              <a:srgbClr val="d0ce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直接连接符 11"/>
          <p:cNvSpPr/>
          <p:nvPr/>
        </p:nvSpPr>
        <p:spPr>
          <a:xfrm>
            <a:off x="423360" y="58680"/>
            <a:ext cx="360" cy="510120"/>
          </a:xfrm>
          <a:prstGeom prst="line">
            <a:avLst/>
          </a:prstGeom>
          <a:ln w="76200">
            <a:solidFill>
              <a:srgbClr val="deeb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3" name="그림 10" descr=""/>
          <p:cNvPicPr/>
          <p:nvPr/>
        </p:nvPicPr>
        <p:blipFill>
          <a:blip r:embed="rId7"/>
          <a:srcRect l="0" t="0" r="26228" b="0"/>
          <a:stretch/>
        </p:blipFill>
        <p:spPr>
          <a:xfrm>
            <a:off x="366840" y="6492240"/>
            <a:ext cx="1620360" cy="299160"/>
          </a:xfrm>
          <a:prstGeom prst="rect">
            <a:avLst/>
          </a:prstGeom>
          <a:ln w="0">
            <a:noFill/>
          </a:ln>
        </p:spPr>
      </p:pic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그림 6" descr=""/>
          <p:cNvPicPr/>
          <p:nvPr/>
        </p:nvPicPr>
        <p:blipFill>
          <a:blip r:embed="rId2"/>
          <a:stretch/>
        </p:blipFill>
        <p:spPr>
          <a:xfrm>
            <a:off x="0" y="0"/>
            <a:ext cx="12188880" cy="5949720"/>
          </a:xfrm>
          <a:prstGeom prst="rect">
            <a:avLst/>
          </a:prstGeom>
          <a:ln w="0">
            <a:noFill/>
          </a:ln>
        </p:spPr>
      </p:pic>
      <p:sp>
        <p:nvSpPr>
          <p:cNvPr id="163" name="직사각형 7"/>
          <p:cNvSpPr/>
          <p:nvPr/>
        </p:nvSpPr>
        <p:spPr>
          <a:xfrm>
            <a:off x="9689400" y="6424560"/>
            <a:ext cx="222120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Roboto Medium"/>
                <a:ea typeface="Roboto Medium"/>
              </a:rPr>
              <a:t>Inatech&amp;CORP Inc. 2024. Ver1.0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164" name="직사각형 8"/>
          <p:cNvSpPr/>
          <p:nvPr/>
        </p:nvSpPr>
        <p:spPr>
          <a:xfrm>
            <a:off x="0" y="0"/>
            <a:ext cx="12191400" cy="73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직사각형 9"/>
          <p:cNvSpPr/>
          <p:nvPr/>
        </p:nvSpPr>
        <p:spPr>
          <a:xfrm>
            <a:off x="0" y="5869440"/>
            <a:ext cx="12191400" cy="398160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6" name="그룹 10"/>
          <p:cNvGrpSpPr/>
          <p:nvPr/>
        </p:nvGrpSpPr>
        <p:grpSpPr>
          <a:xfrm>
            <a:off x="4086360" y="5902560"/>
            <a:ext cx="4044600" cy="333000"/>
            <a:chOff x="4086360" y="5902560"/>
            <a:chExt cx="4044600" cy="333000"/>
          </a:xfrm>
        </p:grpSpPr>
        <p:sp>
          <p:nvSpPr>
            <p:cNvPr id="167" name="TextBox 11"/>
            <p:cNvSpPr/>
            <p:nvPr/>
          </p:nvSpPr>
          <p:spPr>
            <a:xfrm>
              <a:off x="4086360" y="5902560"/>
              <a:ext cx="127404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THE BEST</a:t>
              </a:r>
              <a:endParaRPr b="0" lang="en-US" sz="1600" spc="-1" strike="noStrike">
                <a:latin typeface="Arial"/>
              </a:endParaRPr>
            </a:p>
          </p:txBody>
        </p:sp>
        <p:sp>
          <p:nvSpPr>
            <p:cNvPr id="168" name="TextBox 12"/>
            <p:cNvSpPr/>
            <p:nvPr/>
          </p:nvSpPr>
          <p:spPr>
            <a:xfrm>
              <a:off x="5370480" y="5925600"/>
              <a:ext cx="810720" cy="287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i="1" lang="en-US" sz="13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for the</a:t>
              </a:r>
              <a:endParaRPr b="0" lang="en-US" sz="1300" spc="-1" strike="noStrike">
                <a:latin typeface="Arial"/>
              </a:endParaRPr>
            </a:p>
          </p:txBody>
        </p:sp>
        <p:sp>
          <p:nvSpPr>
            <p:cNvPr id="169" name="TextBox 13"/>
            <p:cNvSpPr/>
            <p:nvPr/>
          </p:nvSpPr>
          <p:spPr>
            <a:xfrm>
              <a:off x="6163560" y="5902560"/>
              <a:ext cx="196740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BETTER WORLD</a:t>
              </a:r>
              <a:endParaRPr b="0" lang="en-US" sz="1600" spc="-1" strike="noStrike">
                <a:latin typeface="Arial"/>
              </a:endParaRPr>
            </a:p>
          </p:txBody>
        </p:sp>
      </p:grpSp>
      <p:pic>
        <p:nvPicPr>
          <p:cNvPr id="170" name="그림 16" descr=""/>
          <p:cNvPicPr/>
          <p:nvPr/>
        </p:nvPicPr>
        <p:blipFill>
          <a:blip r:embed="rId3"/>
          <a:stretch/>
        </p:blipFill>
        <p:spPr>
          <a:xfrm>
            <a:off x="380880" y="6433200"/>
            <a:ext cx="1323360" cy="227880"/>
          </a:xfrm>
          <a:prstGeom prst="rect">
            <a:avLst/>
          </a:prstGeom>
          <a:ln w="0">
            <a:noFill/>
          </a:ln>
        </p:spPr>
      </p:pic>
      <p:pic>
        <p:nvPicPr>
          <p:cNvPr id="171" name="그림 17" descr=""/>
          <p:cNvPicPr/>
          <p:nvPr/>
        </p:nvPicPr>
        <p:blipFill>
          <a:blip r:embed="rId4"/>
          <a:stretch/>
        </p:blipFill>
        <p:spPr>
          <a:xfrm>
            <a:off x="5029560" y="6397560"/>
            <a:ext cx="2197080" cy="299160"/>
          </a:xfrm>
          <a:prstGeom prst="rect">
            <a:avLst/>
          </a:prstGeom>
          <a:ln w="0">
            <a:noFill/>
          </a:ln>
        </p:spPr>
      </p:pic>
      <p:pic>
        <p:nvPicPr>
          <p:cNvPr id="172" name="그림 2" descr=""/>
          <p:cNvPicPr/>
          <p:nvPr/>
        </p:nvPicPr>
        <p:blipFill>
          <a:blip r:embed="rId5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173" name="직사각형 3"/>
          <p:cNvSpPr/>
          <p:nvPr/>
        </p:nvSpPr>
        <p:spPr>
          <a:xfrm>
            <a:off x="0" y="0"/>
            <a:ext cx="12191400" cy="73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직사각형 5"/>
          <p:cNvSpPr/>
          <p:nvPr/>
        </p:nvSpPr>
        <p:spPr>
          <a:xfrm>
            <a:off x="0" y="6311520"/>
            <a:ext cx="12191400" cy="545760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75" name="그룹 1"/>
          <p:cNvGrpSpPr/>
          <p:nvPr/>
        </p:nvGrpSpPr>
        <p:grpSpPr>
          <a:xfrm>
            <a:off x="3893400" y="6409080"/>
            <a:ext cx="4239720" cy="363960"/>
            <a:chOff x="3893400" y="6409080"/>
            <a:chExt cx="4239720" cy="363960"/>
          </a:xfrm>
        </p:grpSpPr>
        <p:sp>
          <p:nvSpPr>
            <p:cNvPr id="176" name="TextBox 7"/>
            <p:cNvSpPr/>
            <p:nvPr/>
          </p:nvSpPr>
          <p:spPr>
            <a:xfrm>
              <a:off x="3893400" y="6409080"/>
              <a:ext cx="14112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THE BEST</a:t>
              </a:r>
              <a:endParaRPr b="0" lang="en-US" sz="1800" spc="-1" strike="noStrike">
                <a:latin typeface="Arial"/>
              </a:endParaRPr>
            </a:p>
          </p:txBody>
        </p:sp>
        <p:sp>
          <p:nvSpPr>
            <p:cNvPr id="177" name="TextBox 8"/>
            <p:cNvSpPr/>
            <p:nvPr/>
          </p:nvSpPr>
          <p:spPr>
            <a:xfrm>
              <a:off x="5205960" y="6455880"/>
              <a:ext cx="862560" cy="30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i="1" lang="en-US" sz="14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for the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78" name="TextBox 9"/>
            <p:cNvSpPr/>
            <p:nvPr/>
          </p:nvSpPr>
          <p:spPr>
            <a:xfrm>
              <a:off x="5935680" y="6409080"/>
              <a:ext cx="21974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1800" spc="-1" strike="noStrike">
                  <a:solidFill>
                    <a:srgbClr val="ffffff"/>
                  </a:solidFill>
                  <a:latin typeface="Roboto"/>
                  <a:ea typeface="Roboto"/>
                </a:rPr>
                <a:t>BETTER WORLD</a:t>
              </a:r>
              <a:endParaRPr b="0" lang="en-US" sz="1800" spc="-1" strike="noStrike">
                <a:latin typeface="Arial"/>
              </a:endParaRPr>
            </a:p>
          </p:txBody>
        </p:sp>
      </p:grpSp>
      <p:pic>
        <p:nvPicPr>
          <p:cNvPr id="179" name="그림 10" descr=""/>
          <p:cNvPicPr/>
          <p:nvPr/>
        </p:nvPicPr>
        <p:blipFill>
          <a:blip r:embed="rId6"/>
          <a:stretch/>
        </p:blipFill>
        <p:spPr>
          <a:xfrm>
            <a:off x="3357360" y="2773080"/>
            <a:ext cx="5277240" cy="1094400"/>
          </a:xfrm>
          <a:prstGeom prst="rect">
            <a:avLst/>
          </a:prstGeom>
          <a:ln w="0">
            <a:noFill/>
          </a:ln>
        </p:spPr>
      </p:pic>
      <p:pic>
        <p:nvPicPr>
          <p:cNvPr id="180" name="그림 6" descr=""/>
          <p:cNvPicPr/>
          <p:nvPr/>
        </p:nvPicPr>
        <p:blipFill>
          <a:blip r:embed="rId7"/>
          <a:stretch/>
        </p:blipFill>
        <p:spPr>
          <a:xfrm>
            <a:off x="3766320" y="3915000"/>
            <a:ext cx="4459320" cy="56340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"/>
          <p:cNvSpPr/>
          <p:nvPr/>
        </p:nvSpPr>
        <p:spPr>
          <a:xfrm>
            <a:off x="2286000" y="2286000"/>
            <a:ext cx="6400800" cy="2057400"/>
          </a:xfrm>
          <a:prstGeom prst="rect">
            <a:avLst/>
          </a:prstGeom>
          <a:solidFill>
            <a:srgbClr val="f8fbf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2" name=""/>
          <p:cNvSpPr/>
          <p:nvPr/>
        </p:nvSpPr>
        <p:spPr>
          <a:xfrm>
            <a:off x="2467800" y="2743200"/>
            <a:ext cx="1600200" cy="13716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"/>
          <p:cNvSpPr/>
          <p:nvPr/>
        </p:nvSpPr>
        <p:spPr>
          <a:xfrm>
            <a:off x="6820200" y="2743200"/>
            <a:ext cx="1600200" cy="137160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"/>
          <p:cNvSpPr/>
          <p:nvPr/>
        </p:nvSpPr>
        <p:spPr>
          <a:xfrm>
            <a:off x="5293800" y="3200400"/>
            <a:ext cx="457200" cy="457200"/>
          </a:xfrm>
          <a:prstGeom prst="ellipse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5" name=""/>
          <p:cNvSpPr/>
          <p:nvPr/>
        </p:nvSpPr>
        <p:spPr>
          <a:xfrm>
            <a:off x="3164400" y="3308400"/>
            <a:ext cx="228600" cy="228600"/>
          </a:xfrm>
          <a:prstGeom prst="ellipse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"/>
          <p:cNvSpPr/>
          <p:nvPr/>
        </p:nvSpPr>
        <p:spPr>
          <a:xfrm>
            <a:off x="7520400" y="3272400"/>
            <a:ext cx="228600" cy="228600"/>
          </a:xfrm>
          <a:prstGeom prst="ellipse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cxnSp>
        <p:nvCxnSpPr>
          <p:cNvPr id="227" name=""/>
          <p:cNvCxnSpPr>
            <a:stCxn id="225" idx="6"/>
            <a:endCxn id="222" idx="6"/>
          </p:cNvCxnSpPr>
          <p:nvPr/>
        </p:nvCxnSpPr>
        <p:spPr>
          <a:xfrm>
            <a:off x="3393000" y="3422880"/>
            <a:ext cx="675360" cy="648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228" name=""/>
          <p:cNvCxnSpPr>
            <a:stCxn id="222" idx="0"/>
            <a:endCxn id="222" idx="4"/>
          </p:cNvCxnSpPr>
          <p:nvPr/>
        </p:nvCxnSpPr>
        <p:spPr>
          <a:xfrm>
            <a:off x="3268080" y="2743200"/>
            <a:ext cx="360" cy="1371960"/>
          </a:xfrm>
          <a:prstGeom prst="straightConnector1">
            <a:avLst/>
          </a:prstGeom>
          <a:ln w="0">
            <a:solidFill>
              <a:srgbClr val="3465a4"/>
            </a:solidFill>
            <a:prstDash val="dash"/>
          </a:ln>
        </p:spPr>
      </p:cxnSp>
      <p:sp>
        <p:nvSpPr>
          <p:cNvPr id="229" name=""/>
          <p:cNvSpPr txBox="1"/>
          <p:nvPr/>
        </p:nvSpPr>
        <p:spPr>
          <a:xfrm>
            <a:off x="3200400" y="3075840"/>
            <a:ext cx="92448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latin typeface="Arial"/>
              </a:rPr>
              <a:t>wheel_radius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0" name=""/>
          <p:cNvSpPr txBox="1"/>
          <p:nvPr/>
        </p:nvSpPr>
        <p:spPr>
          <a:xfrm>
            <a:off x="5029200" y="3657600"/>
            <a:ext cx="1143000" cy="27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latin typeface="Arial"/>
              </a:rPr>
              <a:t>2</a:t>
            </a:r>
            <a:r>
              <a:rPr b="0" lang="zh-CN" sz="1000" spc="-1" strike="noStrike">
                <a:latin typeface="Arial"/>
              </a:rPr>
              <a:t>륜 로봇 중심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231" name=""/>
          <p:cNvSpPr txBox="1"/>
          <p:nvPr/>
        </p:nvSpPr>
        <p:spPr>
          <a:xfrm>
            <a:off x="4381200" y="2510640"/>
            <a:ext cx="201960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latin typeface="Arial"/>
                <a:ea typeface="Noto Sans CJK SC"/>
              </a:rPr>
              <a:t>wheel</a:t>
            </a:r>
            <a:r>
              <a:rPr b="0" lang="en-US" sz="1000" spc="-1" strike="noStrike">
                <a:latin typeface="Arial"/>
                <a:ea typeface="Noto Sans CJK SC"/>
              </a:rPr>
              <a:t>_sep</a:t>
            </a:r>
            <a:r>
              <a:rPr b="0" lang="en-US" sz="1000" spc="-1" strike="noStrike">
                <a:latin typeface="Arial"/>
                <a:ea typeface="Noto Sans CJK SC"/>
              </a:rPr>
              <a:t>aratio</a:t>
            </a:r>
            <a:r>
              <a:rPr b="0" lang="en-US" sz="1000" spc="-1" strike="noStrike">
                <a:latin typeface="Arial"/>
                <a:ea typeface="Noto Sans CJK SC"/>
              </a:rPr>
              <a:t>n = </a:t>
            </a:r>
            <a:r>
              <a:rPr b="0" lang="en-US" sz="1000" spc="-1" strike="noStrike">
                <a:latin typeface="Arial"/>
              </a:rPr>
              <a:t>wheel</a:t>
            </a:r>
            <a:r>
              <a:rPr b="0" lang="en-US" sz="1000" spc="-1" strike="noStrike">
                <a:latin typeface="Arial"/>
              </a:rPr>
              <a:t>_bas</a:t>
            </a:r>
            <a:r>
              <a:rPr b="0" lang="en-US" sz="1000" spc="-1" strike="noStrike">
                <a:latin typeface="Arial"/>
              </a:rPr>
              <a:t>e </a:t>
            </a:r>
            <a:endParaRPr b="0" lang="en-US" sz="1000" spc="-1" strike="noStrike">
              <a:latin typeface="Arial"/>
            </a:endParaRPr>
          </a:p>
        </p:txBody>
      </p:sp>
      <p:cxnSp>
        <p:nvCxnSpPr>
          <p:cNvPr id="232" name=""/>
          <p:cNvCxnSpPr>
            <a:stCxn id="222" idx="0"/>
            <a:endCxn id="223" idx="0"/>
          </p:cNvCxnSpPr>
          <p:nvPr/>
        </p:nvCxnSpPr>
        <p:spPr>
          <a:xfrm>
            <a:off x="3268080" y="2743200"/>
            <a:ext cx="4352760" cy="360"/>
          </a:xfrm>
          <a:prstGeom prst="straightConnector1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</p:cxnSp>
      <p:sp>
        <p:nvSpPr>
          <p:cNvPr id="233" name=""/>
          <p:cNvSpPr txBox="1"/>
          <p:nvPr/>
        </p:nvSpPr>
        <p:spPr>
          <a:xfrm>
            <a:off x="2286000" y="4511880"/>
            <a:ext cx="6400800" cy="974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100" spc="-1" strike="noStrike">
                <a:latin typeface="Arial"/>
              </a:rPr>
              <a:t>wheel_radius: </a:t>
            </a:r>
            <a:r>
              <a:rPr b="0" lang="zh-CN" sz="1100" spc="-1" strike="noStrike">
                <a:latin typeface="Arial"/>
              </a:rPr>
              <a:t>바퀴 중심부터 </a:t>
            </a:r>
            <a:r>
              <a:rPr b="0" lang="zh-CN" sz="1100" spc="-1" strike="noStrike">
                <a:latin typeface="Arial"/>
              </a:rPr>
              <a:t>바퀴 가장자리까지의 거리</a:t>
            </a:r>
            <a:endParaRPr b="0" lang="en-US" sz="1100" spc="-1" strike="noStrike">
              <a:latin typeface="Arial"/>
            </a:endParaRPr>
          </a:p>
          <a:p>
            <a:r>
              <a:rPr b="0" lang="en-US" sz="1100" spc="-1" strike="noStrike">
                <a:latin typeface="Arial"/>
              </a:rPr>
              <a:t>circumference: </a:t>
            </a:r>
            <a:r>
              <a:rPr b="0" lang="zh-CN" sz="1100" spc="-1" strike="noStrike">
                <a:latin typeface="Arial"/>
              </a:rPr>
              <a:t>바퀴 원주 </a:t>
            </a:r>
            <a:r>
              <a:rPr b="0" lang="en-US" sz="1100" spc="-1" strike="noStrike">
                <a:latin typeface="Arial"/>
              </a:rPr>
              <a:t>(2π × wheel_radius)</a:t>
            </a:r>
            <a:endParaRPr b="0" lang="en-US" sz="1100" spc="-1" strike="noStrike">
              <a:latin typeface="Arial"/>
            </a:endParaRPr>
          </a:p>
          <a:p>
            <a:r>
              <a:rPr b="0" lang="en-US" sz="1100" spc="-1" strike="noStrike">
                <a:latin typeface="Arial"/>
              </a:rPr>
              <a:t>wheel_separation: </a:t>
            </a:r>
            <a:r>
              <a:rPr b="0" lang="zh-CN" sz="1100" spc="-1" strike="noStrike">
                <a:latin typeface="Arial"/>
              </a:rPr>
              <a:t>좌우 바퀴 </a:t>
            </a:r>
            <a:r>
              <a:rPr b="0" lang="zh-CN" sz="1100" spc="-1" strike="noStrike">
                <a:latin typeface="Arial"/>
              </a:rPr>
              <a:t>중심 간 거리 </a:t>
            </a:r>
            <a:r>
              <a:rPr b="0" lang="en-US" sz="1100" spc="-1" strike="noStrike">
                <a:latin typeface="Arial"/>
              </a:rPr>
              <a:t>(</a:t>
            </a:r>
            <a:r>
              <a:rPr b="0" lang="zh-CN" sz="1100" spc="-1" strike="noStrike">
                <a:latin typeface="Arial"/>
              </a:rPr>
              <a:t>왼쪽 바퀴 </a:t>
            </a:r>
            <a:r>
              <a:rPr b="0" lang="zh-CN" sz="1100" spc="-1" strike="noStrike">
                <a:latin typeface="Arial"/>
              </a:rPr>
              <a:t>중심 ↔ 오른쪽 바퀴 중심</a:t>
            </a:r>
            <a:r>
              <a:rPr b="0" lang="en-US" sz="1100" spc="-1" strike="noStrike">
                <a:latin typeface="Arial"/>
              </a:rPr>
              <a:t>)</a:t>
            </a:r>
            <a:endParaRPr b="0" lang="en-US" sz="1100" spc="-1" strike="noStrike">
              <a:latin typeface="Arial"/>
            </a:endParaRPr>
          </a:p>
          <a:p>
            <a:r>
              <a:rPr b="0" lang="en-US" sz="1100" spc="-1" strike="noStrike">
                <a:latin typeface="Arial"/>
              </a:rPr>
              <a:t>wheel_base: </a:t>
            </a:r>
            <a:r>
              <a:rPr b="0" lang="zh-CN" sz="1100" spc="-1" strike="noStrike">
                <a:latin typeface="Arial"/>
              </a:rPr>
              <a:t>앞뒤 바퀴 축 간 </a:t>
            </a:r>
            <a:r>
              <a:rPr b="0" lang="zh-CN" sz="1100" spc="-1" strike="noStrike">
                <a:latin typeface="Arial"/>
              </a:rPr>
              <a:t>거리 </a:t>
            </a:r>
            <a:r>
              <a:rPr b="0" lang="en-US" sz="1100" spc="-1" strike="noStrike">
                <a:latin typeface="Arial"/>
              </a:rPr>
              <a:t>(</a:t>
            </a:r>
            <a:r>
              <a:rPr b="0" lang="zh-CN" sz="1100" spc="-1" strike="noStrike">
                <a:latin typeface="Arial"/>
              </a:rPr>
              <a:t>앞 바퀴 축 ↔ 뒤 바퀴 </a:t>
            </a:r>
            <a:r>
              <a:rPr b="0" lang="zh-CN" sz="1100" spc="-1" strike="noStrike">
                <a:latin typeface="Arial"/>
              </a:rPr>
              <a:t>축</a:t>
            </a:r>
            <a:r>
              <a:rPr b="0" lang="en-US" sz="1100" spc="-1" strike="noStrike">
                <a:latin typeface="Arial"/>
              </a:rPr>
              <a:t>)</a:t>
            </a:r>
            <a:endParaRPr b="0" lang="en-US" sz="1100" spc="-1" strike="noStrike">
              <a:latin typeface="Arial"/>
            </a:endParaRPr>
          </a:p>
        </p:txBody>
      </p:sp>
      <p:cxnSp>
        <p:nvCxnSpPr>
          <p:cNvPr id="234" name=""/>
          <p:cNvCxnSpPr>
            <a:stCxn id="222" idx="2"/>
            <a:endCxn id="222" idx="6"/>
          </p:cNvCxnSpPr>
          <p:nvPr/>
        </p:nvCxnSpPr>
        <p:spPr>
          <a:xfrm>
            <a:off x="2467800" y="3429000"/>
            <a:ext cx="1600560" cy="360"/>
          </a:xfrm>
          <a:prstGeom prst="straightConnector1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</p:cxnSp>
      <p:sp>
        <p:nvSpPr>
          <p:cNvPr id="235" name=""/>
          <p:cNvSpPr txBox="1"/>
          <p:nvPr/>
        </p:nvSpPr>
        <p:spPr>
          <a:xfrm>
            <a:off x="2824560" y="3639960"/>
            <a:ext cx="1061640" cy="246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100" spc="-1" strike="noStrike">
                <a:latin typeface="Arial"/>
              </a:rPr>
              <a:t>circumfer</a:t>
            </a:r>
            <a:r>
              <a:rPr b="0" lang="en-US" sz="1100" spc="-1" strike="noStrike">
                <a:latin typeface="Arial"/>
              </a:rPr>
              <a:t>ence</a:t>
            </a:r>
            <a:endParaRPr b="0" lang="en-US" sz="1100" spc="-1" strike="noStrike">
              <a:latin typeface="Arial"/>
            </a:endParaRPr>
          </a:p>
        </p:txBody>
      </p:sp>
      <p:cxnSp>
        <p:nvCxnSpPr>
          <p:cNvPr id="236" name=""/>
          <p:cNvCxnSpPr>
            <a:stCxn id="234" idx="2"/>
            <a:endCxn id="224" idx="2"/>
          </p:cNvCxnSpPr>
          <p:nvPr/>
        </p:nvCxnSpPr>
        <p:spPr>
          <a:xfrm>
            <a:off x="3267720" y="3429000"/>
            <a:ext cx="2026440" cy="360"/>
          </a:xfrm>
          <a:prstGeom prst="straightConnector1">
            <a:avLst/>
          </a:prstGeom>
          <a:ln w="0">
            <a:solidFill>
              <a:srgbClr val="3465a4"/>
            </a:solidFill>
            <a:prstDash val="lgDashDot"/>
            <a:tailEnd len="med" type="triangle" w="med"/>
          </a:ln>
        </p:spPr>
      </p:cxnSp>
      <p:sp>
        <p:nvSpPr>
          <p:cNvPr id="237" name=""/>
          <p:cNvSpPr txBox="1"/>
          <p:nvPr/>
        </p:nvSpPr>
        <p:spPr>
          <a:xfrm>
            <a:off x="4132080" y="3429000"/>
            <a:ext cx="897120" cy="232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000" spc="-1" strike="noStrike">
                <a:latin typeface="Arial"/>
              </a:rPr>
              <a:t>wheel offset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5080</TotalTime>
  <Application>LibreOffice/7.3.7.2$Linux_X86_64 LibreOffice_project/30$Build-2</Application>
  <AppVersion>15.0000</AppVersion>
  <Words>743</Words>
  <Paragraphs>158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2019-11-19T00:09:54Z</dcterms:created>
  <dc:creator>USER</dc:creator>
  <dc:description/>
  <dc:language>en-US</dc:language>
  <cp:lastModifiedBy/>
  <cp:lastPrinted>2024-07-11T22:37:09Z</cp:lastPrinted>
  <dcterms:modified xsi:type="dcterms:W3CDTF">2025-08-11T17:41:56Z</dcterms:modified>
  <cp:revision>324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PresentationFormat">
    <vt:lpwstr>와이드스크린</vt:lpwstr>
  </property>
  <property fmtid="{D5CDD505-2E9C-101B-9397-08002B2CF9AE}" pid="4" name="Slides">
    <vt:i4>10</vt:i4>
  </property>
</Properties>
</file>