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82" r:id="rId4"/>
    <p:sldId id="289" r:id="rId5"/>
    <p:sldId id="283" r:id="rId6"/>
    <p:sldId id="284" r:id="rId7"/>
    <p:sldId id="290" r:id="rId8"/>
    <p:sldId id="285" r:id="rId9"/>
    <p:sldId id="286" r:id="rId10"/>
    <p:sldId id="273" r:id="rId11"/>
    <p:sldId id="281" r:id="rId12"/>
    <p:sldId id="288" r:id="rId13"/>
  </p:sldIdLst>
  <p:sldSz cx="9144000" cy="5143500" type="screen16x9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6F4439-E75C-4C1E-B690-CC9CE9253F88}">
          <p14:sldIdLst>
            <p14:sldId id="256"/>
          </p14:sldIdLst>
        </p14:section>
        <p14:section name="배경지식" id="{B5FE4523-464B-483E-9611-07F858849E56}">
          <p14:sldIdLst>
            <p14:sldId id="257"/>
          </p14:sldIdLst>
        </p14:section>
        <p14:section name="코드" id="{D1A17959-7377-476A-99DA-D83E5203F088}">
          <p14:sldIdLst>
            <p14:sldId id="282"/>
            <p14:sldId id="289"/>
            <p14:sldId id="283"/>
            <p14:sldId id="284"/>
            <p14:sldId id="290"/>
            <p14:sldId id="285"/>
            <p14:sldId id="286"/>
          </p14:sldIdLst>
        </p14:section>
        <p14:section name="향후계획" id="{08ED969C-B901-458D-8570-4D8C4C0FF4E2}">
          <p14:sldIdLst>
            <p14:sldId id="273"/>
          </p14:sldIdLst>
        </p14:section>
        <p14:section name="Appendix" id="{01483676-A5AE-4F61-9DCA-DF2C4E22CF6F}">
          <p14:sldIdLst>
            <p14:sldId id="281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E3"/>
    <a:srgbClr val="039444"/>
    <a:srgbClr val="BDFFFF"/>
    <a:srgbClr val="D62F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5433" autoAdjust="0"/>
  </p:normalViewPr>
  <p:slideViewPr>
    <p:cSldViewPr>
      <p:cViewPr varScale="1">
        <p:scale>
          <a:sx n="140" d="100"/>
          <a:sy n="140" d="100"/>
        </p:scale>
        <p:origin x="90" y="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1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52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B4796-8527-7D4C-94E2-91F65745EE4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E0E63-3F43-CB4A-A18E-CC23CE9680EE}" type="datetimeFigureOut">
              <a:rPr lang="en-US" smtClean="0"/>
              <a:t>5/17/2018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6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63D03-8233-6A4D-94DB-F52889AEC03A}" type="datetimeFigureOut">
              <a:rPr kumimoji="1" lang="ko-KR" altLang="en-US" smtClean="0"/>
              <a:t>2018-05-17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F5B7C-7F59-FD44-B2D3-8923955914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960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Core tensor, </a:t>
            </a:r>
            <a:r>
              <a:rPr kumimoji="1" lang="ko-KR" altLang="en-US" dirty="0"/>
              <a:t>보조 </a:t>
            </a:r>
            <a:r>
              <a:rPr kumimoji="1" lang="en-US" altLang="ko-KR" dirty="0"/>
              <a:t>tensor </a:t>
            </a:r>
            <a:r>
              <a:rPr kumimoji="1" lang="ko-KR" altLang="en-US" dirty="0"/>
              <a:t>곱이 원래 </a:t>
            </a:r>
            <a:r>
              <a:rPr kumimoji="1" lang="en-US" altLang="ko-KR" dirty="0"/>
              <a:t>tensor</a:t>
            </a:r>
            <a:r>
              <a:rPr kumimoji="1" lang="ko-KR" altLang="en-US" dirty="0"/>
              <a:t>와 비슷해지게 함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5B7C-7F59-FD44-B2D3-89239559142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787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5B7C-7F59-FD44-B2D3-89239559142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496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5B7C-7F59-FD44-B2D3-89239559142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63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5B7C-7F59-FD44-B2D3-89239559142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3713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5B7C-7F59-FD44-B2D3-89239559142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751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5B7C-7F59-FD44-B2D3-89239559142E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683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5B7C-7F59-FD44-B2D3-89239559142E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55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5B7C-7F59-FD44-B2D3-89239559142E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578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5B7C-7F59-FD44-B2D3-89239559142E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7000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F5B7C-7F59-FD44-B2D3-89239559142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826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fld id="{E0AD0314-D83B-4BDB-B37E-439D7E7CF157}" type="datetime1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931359" y="2949792"/>
            <a:ext cx="5281282" cy="800685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Sub-title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57158" y="1437624"/>
            <a:ext cx="8429684" cy="1350150"/>
          </a:xfrm>
        </p:spPr>
        <p:txBody>
          <a:bodyPr anchor="b">
            <a:normAutofit/>
          </a:bodyPr>
          <a:lstStyle>
            <a:lvl1pPr algn="ctr">
              <a:defRPr sz="36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/>
              <a:t>Main Title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39552" y="2841780"/>
            <a:ext cx="806489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979712" y="3813888"/>
            <a:ext cx="5184576" cy="0"/>
          </a:xfrm>
          <a:prstGeom prst="line">
            <a:avLst/>
          </a:prstGeom>
          <a:ln>
            <a:solidFill>
              <a:srgbClr val="D4AC30">
                <a:alpha val="69804"/>
              </a:srgb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17974"/>
            <a:ext cx="8229600" cy="3643338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First level text</a:t>
            </a:r>
            <a:endParaRPr lang="ko-KR" altLang="en-US" dirty="0"/>
          </a:p>
          <a:p>
            <a:pPr lvl="1"/>
            <a:r>
              <a:rPr lang="en-US" altLang="ko-KR" dirty="0"/>
              <a:t>Second level text</a:t>
            </a:r>
            <a:endParaRPr lang="ko-KR" altLang="en-US" dirty="0"/>
          </a:p>
          <a:p>
            <a:pPr lvl="2"/>
            <a:r>
              <a:rPr lang="en-US" altLang="ko-KR" dirty="0"/>
              <a:t>Third level text</a:t>
            </a:r>
            <a:endParaRPr lang="ko-KR" altLang="en-US" dirty="0"/>
          </a:p>
          <a:p>
            <a:pPr lvl="3"/>
            <a:r>
              <a:rPr lang="en-US" altLang="ko-KR" dirty="0"/>
              <a:t>Fourth level text</a:t>
            </a:r>
            <a:endParaRPr lang="ko-KR" altLang="en-US" dirty="0"/>
          </a:p>
          <a:p>
            <a:pPr lvl="4"/>
            <a:r>
              <a:rPr lang="en-US" altLang="ko-KR" dirty="0"/>
              <a:t>Fifth level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fld id="{9986C82D-1A85-42CF-AA99-3B85CE3FE592}" type="datetime1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11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14282" y="141480"/>
            <a:ext cx="7500990" cy="6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50828" y="4804769"/>
            <a:ext cx="3642344" cy="30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7000"/>
              </a:lnSpc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Embedded Software Lab. @</a:t>
            </a:r>
            <a:r>
              <a:rPr kumimoji="0" lang="en-US" altLang="ko-KR" sz="1600" b="1" baseline="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SKKU</a:t>
            </a:r>
            <a:endParaRPr kumimoji="0" lang="en-US" altLang="ko-KR" sz="1600" b="1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타원 12"/>
          <p:cNvSpPr/>
          <p:nvPr userDrawn="1"/>
        </p:nvSpPr>
        <p:spPr>
          <a:xfrm>
            <a:off x="8497206" y="527178"/>
            <a:ext cx="448232" cy="41696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133206"/>
            <a:ext cx="7500990" cy="6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17974"/>
            <a:ext cx="8229600" cy="364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First level text</a:t>
            </a:r>
            <a:endParaRPr lang="ko-KR" altLang="en-US" dirty="0"/>
          </a:p>
          <a:p>
            <a:pPr lvl="1"/>
            <a:r>
              <a:rPr lang="en-US" altLang="ko-KR" dirty="0"/>
              <a:t>Second level text</a:t>
            </a:r>
            <a:endParaRPr lang="ko-KR" altLang="en-US" dirty="0"/>
          </a:p>
          <a:p>
            <a:pPr lvl="2"/>
            <a:r>
              <a:rPr lang="en-US" altLang="ko-KR" dirty="0"/>
              <a:t>Third level text</a:t>
            </a:r>
            <a:endParaRPr lang="ko-KR" altLang="en-US" dirty="0"/>
          </a:p>
          <a:p>
            <a:pPr lvl="3"/>
            <a:r>
              <a:rPr lang="en-US" altLang="ko-KR" dirty="0"/>
              <a:t>Fourth level text</a:t>
            </a:r>
            <a:endParaRPr lang="ko-KR" altLang="en-US" dirty="0"/>
          </a:p>
          <a:p>
            <a:pPr lvl="4"/>
            <a:r>
              <a:rPr lang="en-US" altLang="ko-KR" dirty="0"/>
              <a:t>Fifth level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fld id="{77AE1FED-28BD-430F-A644-83D6DC89CC0F}" type="datetime1">
              <a:rPr lang="ko-KR" altLang="en-US" smtClean="0"/>
              <a:pPr/>
              <a:t>2018-05-17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79512" y="735546"/>
            <a:ext cx="7632848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8047434" y="123478"/>
            <a:ext cx="648072" cy="6028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fld id="{6D5D48F2-64DA-46E3-9141-D8225119CDF1}" type="slidenum">
              <a:rPr lang="ko-KR" altLang="en-US" sz="1800" b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ko-KR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000" b="1" kern="1200" spc="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 spc="0" baseline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0" baseline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Seonghye Han</a:t>
            </a:r>
          </a:p>
          <a:p>
            <a:r>
              <a:rPr lang="en-US" altLang="ko-KR" dirty="0"/>
              <a:t>Embedded Software Lab.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Decomposition </a:t>
            </a:r>
            <a:r>
              <a:rPr lang="ko-KR" altLang="en-US" sz="2800" dirty="0"/>
              <a:t>기법을 이용한 </a:t>
            </a:r>
            <a:r>
              <a:rPr lang="en-US" altLang="ko-KR" sz="2800" dirty="0"/>
              <a:t>Object Detection Model</a:t>
            </a:r>
            <a:r>
              <a:rPr lang="ko-KR" altLang="en-US" sz="2800" dirty="0"/>
              <a:t>의 속도</a:t>
            </a:r>
            <a:r>
              <a:rPr lang="en-US" altLang="ko-KR" sz="2800" dirty="0"/>
              <a:t>, </a:t>
            </a:r>
            <a:r>
              <a:rPr lang="ko-KR" altLang="en-US" sz="2800" dirty="0"/>
              <a:t>전력 개선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0384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987574"/>
            <a:ext cx="8822214" cy="37860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대표적 </a:t>
            </a:r>
            <a:r>
              <a:rPr kumimoji="1" lang="en-US" altLang="ko-KR" dirty="0"/>
              <a:t>Object Detection Model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decomposition </a:t>
            </a:r>
            <a:r>
              <a:rPr kumimoji="1" lang="ko-KR" altLang="en-US" dirty="0"/>
              <a:t>성능 측정</a:t>
            </a:r>
            <a:endParaRPr kumimoji="1" lang="en-US" altLang="ko-KR" dirty="0"/>
          </a:p>
          <a:p>
            <a:pPr marL="457200" indent="-457200">
              <a:buAutoNum type="arabicPeriod"/>
            </a:pPr>
            <a:r>
              <a:rPr kumimoji="1" lang="en-US" altLang="ko-KR" dirty="0"/>
              <a:t>Object Detection Model training</a:t>
            </a:r>
          </a:p>
          <a:p>
            <a:pPr lvl="1" indent="-342900"/>
            <a:r>
              <a:rPr kumimoji="1" lang="en-US" altLang="ko-KR" dirty="0"/>
              <a:t>SSD, YOLO, </a:t>
            </a:r>
            <a:r>
              <a:rPr kumimoji="1" lang="en-US" altLang="ko-KR" dirty="0" err="1"/>
              <a:t>SqueezeDet</a:t>
            </a:r>
            <a:endParaRPr kumimoji="1" lang="en-US" altLang="ko-KR" dirty="0"/>
          </a:p>
          <a:p>
            <a:pPr marL="457200" indent="-457200">
              <a:buAutoNum type="arabicPeriod"/>
            </a:pPr>
            <a:r>
              <a:rPr kumimoji="1" lang="en-US" altLang="ko-KR" dirty="0"/>
              <a:t>Tucker decomposition </a:t>
            </a:r>
            <a:r>
              <a:rPr kumimoji="1" lang="ko-KR" altLang="en-US" dirty="0"/>
              <a:t>적용</a:t>
            </a:r>
            <a:endParaRPr kumimoji="1" lang="en-US" altLang="ko-KR" dirty="0"/>
          </a:p>
          <a:p>
            <a:pPr marL="457200" indent="-457200">
              <a:buAutoNum type="arabicPeriod"/>
            </a:pPr>
            <a:r>
              <a:rPr kumimoji="1" lang="en-US" altLang="ko-KR" dirty="0"/>
              <a:t>Fine-tuning</a:t>
            </a:r>
          </a:p>
          <a:p>
            <a:pPr lvl="1" indent="-342900"/>
            <a:r>
              <a:rPr kumimoji="1" lang="en-US" altLang="ko-KR" dirty="0"/>
              <a:t>Epoch </a:t>
            </a:r>
            <a:r>
              <a:rPr kumimoji="1" lang="ko-KR" altLang="en-US" dirty="0"/>
              <a:t>횟수를 늘려가며 </a:t>
            </a:r>
            <a:r>
              <a:rPr kumimoji="1" lang="en-US" altLang="ko-KR" dirty="0"/>
              <a:t>accuracy </a:t>
            </a:r>
            <a:r>
              <a:rPr kumimoji="1" lang="ko-KR" altLang="en-US" dirty="0"/>
              <a:t>변화 관찰</a:t>
            </a:r>
            <a:endParaRPr kumimoji="1" lang="en-US" altLang="ko-KR" dirty="0"/>
          </a:p>
          <a:p>
            <a:pPr marL="457200" indent="-457200">
              <a:buAutoNum type="arabicPeriod"/>
            </a:pPr>
            <a:r>
              <a:rPr kumimoji="1" lang="en-US" altLang="ko-KR" dirty="0"/>
              <a:t>Inference </a:t>
            </a:r>
            <a:r>
              <a:rPr kumimoji="1" lang="ko-KR" altLang="en-US" dirty="0"/>
              <a:t>실행 및 성능 측정 </a:t>
            </a:r>
            <a:r>
              <a:rPr kumimoji="1" lang="en-US" altLang="ko-KR" dirty="0"/>
              <a:t>(edge</a:t>
            </a:r>
            <a:r>
              <a:rPr kumimoji="1" lang="ko-KR" altLang="en-US" dirty="0"/>
              <a:t> </a:t>
            </a:r>
            <a:r>
              <a:rPr kumimoji="1" lang="en-US" altLang="ko-KR" dirty="0"/>
              <a:t>device)</a:t>
            </a:r>
          </a:p>
          <a:p>
            <a:pPr lvl="1" indent="-342900"/>
            <a:r>
              <a:rPr kumimoji="1" lang="en-US" altLang="ko-KR" dirty="0"/>
              <a:t>FLOPs, inference time, accuracy </a:t>
            </a:r>
            <a:r>
              <a:rPr kumimoji="1" lang="ko-KR" altLang="en-US" dirty="0"/>
              <a:t>측정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Further works</a:t>
            </a:r>
          </a:p>
          <a:p>
            <a:pPr lvl="1"/>
            <a:r>
              <a:rPr kumimoji="1" lang="ko-KR" altLang="en-US" dirty="0"/>
              <a:t>각 </a:t>
            </a:r>
            <a:r>
              <a:rPr kumimoji="1" lang="en-US" altLang="ko-KR" dirty="0"/>
              <a:t>Object Detection Model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decomposition </a:t>
            </a:r>
            <a:r>
              <a:rPr kumimoji="1" lang="ko-KR" altLang="en-US" dirty="0"/>
              <a:t>성능 비교 및 원인 분석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Decomposition </a:t>
            </a:r>
            <a:r>
              <a:rPr kumimoji="1" lang="ko-KR" altLang="en-US" dirty="0"/>
              <a:t>성능 향상을 위한 방법 고안</a:t>
            </a:r>
            <a:endParaRPr kumimoji="1" lang="en-US" altLang="ko-KR" dirty="0"/>
          </a:p>
          <a:p>
            <a:pPr lvl="1">
              <a:buFontTx/>
              <a:buChar char="-"/>
            </a:pPr>
            <a:endParaRPr kumimoji="1" lang="en-US" altLang="ko-KR" dirty="0"/>
          </a:p>
          <a:p>
            <a:pPr marL="457200" indent="-457200">
              <a:buAutoNum type="arabicPeriod"/>
            </a:pPr>
            <a:endParaRPr kumimoji="1"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진행 계획</a:t>
            </a:r>
          </a:p>
        </p:txBody>
      </p:sp>
    </p:spTree>
    <p:extLst>
      <p:ext uri="{BB962C8B-B14F-4D97-AF65-F5344CB8AC3E}">
        <p14:creationId xmlns:p14="http://schemas.microsoft.com/office/powerpoint/2010/main" val="370272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17974"/>
            <a:ext cx="8229600" cy="3643338"/>
          </a:xfrm>
        </p:spPr>
        <p:txBody>
          <a:bodyPr>
            <a:normAutofit/>
          </a:bodyPr>
          <a:lstStyle/>
          <a:p>
            <a:r>
              <a:rPr lang="en-US" altLang="ko-KR" dirty="0"/>
              <a:t>HOSVD</a:t>
            </a:r>
          </a:p>
          <a:p>
            <a:pPr lvl="1"/>
            <a:r>
              <a:rPr lang="en-US" altLang="ko-KR" dirty="0"/>
              <a:t>Higher Order SVD</a:t>
            </a:r>
          </a:p>
          <a:p>
            <a:pPr lvl="1"/>
            <a:r>
              <a:rPr lang="ko-KR" altLang="en-US" dirty="0"/>
              <a:t>보조 </a:t>
            </a:r>
            <a:r>
              <a:rPr lang="en-US" altLang="ko-KR" dirty="0"/>
              <a:t>tensor: </a:t>
            </a:r>
            <a:r>
              <a:rPr lang="ko-KR" altLang="en-US" dirty="0"/>
              <a:t>기존 </a:t>
            </a:r>
            <a:r>
              <a:rPr lang="en-US" altLang="ko-KR" dirty="0"/>
              <a:t>tensor</a:t>
            </a:r>
            <a:r>
              <a:rPr lang="ko-KR" altLang="en-US" dirty="0"/>
              <a:t>를 각</a:t>
            </a:r>
            <a:r>
              <a:rPr lang="en-US" altLang="ko-KR" dirty="0"/>
              <a:t> </a:t>
            </a:r>
            <a:r>
              <a:rPr lang="ko-KR" altLang="en-US" dirty="0"/>
              <a:t>차원에 대해 </a:t>
            </a:r>
            <a:r>
              <a:rPr lang="en-US" altLang="ko-KR" dirty="0"/>
              <a:t>unfolding</a:t>
            </a:r>
          </a:p>
          <a:p>
            <a:pPr lvl="1"/>
            <a:r>
              <a:rPr lang="en-US" altLang="ko-KR" dirty="0"/>
              <a:t>Core tensor: </a:t>
            </a:r>
            <a:r>
              <a:rPr lang="ko-KR" altLang="en-US" dirty="0"/>
              <a:t>기존 </a:t>
            </a:r>
            <a:r>
              <a:rPr lang="en-US" altLang="ko-KR" dirty="0"/>
              <a:t>tensor,</a:t>
            </a:r>
            <a:r>
              <a:rPr lang="ko-KR" altLang="en-US" dirty="0"/>
              <a:t> 보조 </a:t>
            </a:r>
            <a:r>
              <a:rPr lang="en-US" altLang="ko-KR" dirty="0"/>
              <a:t>tensor</a:t>
            </a:r>
            <a:r>
              <a:rPr lang="ko-KR" altLang="en-US" dirty="0"/>
              <a:t>를 이용해 계산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Appendix: Tucker Decomposition Options</a:t>
            </a:r>
            <a:endParaRPr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4258235" y="-1246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419047-B031-40F5-8D82-0196133D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73948"/>
            <a:ext cx="4762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2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017974"/>
            <a:ext cx="8472518" cy="3643338"/>
          </a:xfrm>
        </p:spPr>
        <p:txBody>
          <a:bodyPr>
            <a:normAutofit/>
          </a:bodyPr>
          <a:lstStyle/>
          <a:p>
            <a:r>
              <a:rPr lang="en-US" altLang="ko-KR" dirty="0"/>
              <a:t>HOOI</a:t>
            </a:r>
          </a:p>
          <a:p>
            <a:pPr lvl="1"/>
            <a:r>
              <a:rPr lang="en-US" altLang="ko-KR" dirty="0"/>
              <a:t>Higher Order Orthogonal Iteration</a:t>
            </a:r>
          </a:p>
          <a:p>
            <a:pPr lvl="1"/>
            <a:r>
              <a:rPr lang="en-US" altLang="ko-KR" dirty="0"/>
              <a:t>HOSVD</a:t>
            </a:r>
            <a:r>
              <a:rPr lang="ko-KR" altLang="en-US" dirty="0"/>
              <a:t>이후 </a:t>
            </a:r>
            <a:r>
              <a:rPr lang="en-US" altLang="ko-KR" dirty="0"/>
              <a:t>tuning</a:t>
            </a:r>
            <a:r>
              <a:rPr lang="ko-KR" altLang="en-US" dirty="0"/>
              <a:t>을 통해 </a:t>
            </a:r>
            <a:r>
              <a:rPr lang="en-US" altLang="ko-KR" dirty="0"/>
              <a:t>decomposition </a:t>
            </a:r>
            <a:r>
              <a:rPr lang="ko-KR" altLang="en-US" dirty="0"/>
              <a:t>결과를 </a:t>
            </a:r>
            <a:r>
              <a:rPr lang="en-US" altLang="ko-KR" dirty="0"/>
              <a:t>original tensor</a:t>
            </a:r>
            <a:r>
              <a:rPr lang="ko-KR" altLang="en-US" dirty="0"/>
              <a:t>와 가장 비슷하게 조정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Appendix: Tucker Decomposition Options</a:t>
            </a:r>
            <a:endParaRPr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4258235" y="-1246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D5AA19-F118-44E8-A06A-37951AEC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75" y="2571750"/>
            <a:ext cx="7032004" cy="22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2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7974"/>
                <a:ext cx="8229600" cy="3643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Tensor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core tensor </a:t>
                </a:r>
                <a:r>
                  <a:rPr lang="ko-KR" altLang="en-US" dirty="0"/>
                  <a:t>하나와 여러 개의 보조 </a:t>
                </a:r>
                <a:r>
                  <a:rPr lang="en-US" altLang="ko-KR" dirty="0"/>
                  <a:t>tensor</a:t>
                </a:r>
                <a:r>
                  <a:rPr lang="ko-KR" altLang="en-US" dirty="0"/>
                  <a:t>로 분리하는 기법</a:t>
                </a:r>
                <a:endParaRPr lang="en-US" altLang="ko-KR" dirty="0"/>
              </a:p>
              <a:p>
                <a:r>
                  <a:rPr lang="en-US" altLang="ko-KR" dirty="0"/>
                  <a:t>Options</a:t>
                </a:r>
              </a:p>
              <a:p>
                <a:pPr lvl="1"/>
                <a:r>
                  <a:rPr lang="ko-KR" altLang="en-US" dirty="0"/>
                  <a:t>보조 </a:t>
                </a:r>
                <a:r>
                  <a:rPr lang="en-US" altLang="ko-KR" dirty="0"/>
                  <a:t>matrix </a:t>
                </a:r>
                <a:r>
                  <a:rPr lang="ko-KR" altLang="en-US" dirty="0"/>
                  <a:t>개수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tucker-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decomposition</a:t>
                </a:r>
              </a:p>
              <a:p>
                <a:pPr lvl="1"/>
                <a:r>
                  <a:rPr lang="en-US" altLang="ko-KR" dirty="0"/>
                  <a:t>Core tensor, </a:t>
                </a:r>
                <a:r>
                  <a:rPr lang="ko-KR" altLang="en-US" dirty="0"/>
                  <a:t>보조 </a:t>
                </a:r>
                <a:r>
                  <a:rPr lang="en-US" altLang="ko-KR" dirty="0"/>
                  <a:t>tensor</a:t>
                </a:r>
                <a:r>
                  <a:rPr lang="ko-KR" altLang="en-US" dirty="0"/>
                  <a:t> 계산방법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HOSVD, HOOI </a:t>
                </a:r>
                <a:r>
                  <a:rPr lang="ko-KR" altLang="en-US" dirty="0"/>
                  <a:t>등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Core tensor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rank</a:t>
                </a:r>
                <a:r>
                  <a:rPr lang="ko-KR" altLang="en-US" dirty="0"/>
                  <a:t> 결정방법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VBMF </a:t>
                </a:r>
                <a:r>
                  <a:rPr lang="ko-KR" altLang="en-US" dirty="0"/>
                  <a:t>등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7974"/>
                <a:ext cx="8229600" cy="3643338"/>
              </a:xfrm>
              <a:blipFill>
                <a:blip r:embed="rId3"/>
                <a:stretch>
                  <a:fillRect l="-963" t="-1505" r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Tucker Decomposition</a:t>
            </a:r>
            <a:endParaRPr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4258235" y="-1246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CAA559-2667-4E7D-83C5-62EC9B0692A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8488" y="2931790"/>
            <a:ext cx="2808312" cy="1253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9110CF-0074-408B-A18F-9926DFD3790D}"/>
                  </a:ext>
                </a:extLst>
              </p:cNvPr>
              <p:cNvSpPr txBox="1"/>
              <p:nvPr/>
            </p:nvSpPr>
            <p:spPr>
              <a:xfrm>
                <a:off x="5878488" y="4238392"/>
                <a:ext cx="2880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9110CF-0074-408B-A18F-9926DFD37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88" y="4238392"/>
                <a:ext cx="2880320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84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17974"/>
            <a:ext cx="8229600" cy="36433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를 이용해 구현된 </a:t>
            </a:r>
            <a:r>
              <a:rPr lang="en-US" altLang="ko-KR" dirty="0"/>
              <a:t>opensource</a:t>
            </a:r>
          </a:p>
          <a:p>
            <a:pPr marL="457200" lvl="1" indent="0">
              <a:buNone/>
            </a:pPr>
            <a:r>
              <a:rPr lang="en-US" altLang="ko-KR" dirty="0"/>
              <a:t>https://github.com/jacobgil/pytorch-tensor-decompositions</a:t>
            </a:r>
          </a:p>
          <a:p>
            <a:r>
              <a:rPr lang="en-US" altLang="ko-KR" dirty="0"/>
              <a:t>VGG16 model</a:t>
            </a:r>
            <a:r>
              <a:rPr lang="ko-KR" altLang="en-US" dirty="0"/>
              <a:t>에 </a:t>
            </a:r>
            <a:r>
              <a:rPr lang="en-US" altLang="ko-KR" dirty="0"/>
              <a:t>CP, tucker decomposition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모델 </a:t>
            </a:r>
            <a:r>
              <a:rPr lang="en-US" altLang="ko-KR" dirty="0"/>
              <a:t>training, decomposition, fine-tune</a:t>
            </a:r>
            <a:r>
              <a:rPr lang="ko-KR" altLang="en-US" dirty="0"/>
              <a:t> </a:t>
            </a:r>
            <a:r>
              <a:rPr lang="en-US" altLang="ko-KR" dirty="0"/>
              <a:t>tool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en-US" altLang="ko-KR" dirty="0"/>
              <a:t>Tucker decomposition</a:t>
            </a:r>
            <a:r>
              <a:rPr lang="ko-KR" altLang="en-US" dirty="0"/>
              <a:t>의 경우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convolution layer</a:t>
            </a:r>
            <a:r>
              <a:rPr lang="ko-KR" altLang="en-US" dirty="0"/>
              <a:t>에 대해 </a:t>
            </a:r>
            <a:r>
              <a:rPr lang="en-US" altLang="ko-KR" dirty="0"/>
              <a:t>decomposition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/>
            <a:r>
              <a:rPr lang="en-US" altLang="ko-KR" dirty="0"/>
              <a:t>Tucker-2 decomposition</a:t>
            </a:r>
          </a:p>
          <a:p>
            <a:pPr lvl="1"/>
            <a:r>
              <a:rPr lang="en-US" altLang="ko-KR" dirty="0"/>
              <a:t>HOOI </a:t>
            </a:r>
          </a:p>
          <a:p>
            <a:pPr lvl="1"/>
            <a:r>
              <a:rPr lang="en-US" altLang="ko-KR" dirty="0"/>
              <a:t>VBMF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Decomposition</a:t>
            </a:r>
            <a:endParaRPr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4258235" y="-1246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446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Decomposition</a:t>
            </a:r>
            <a:endParaRPr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4258235" y="-1246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293D31-3BB3-461B-A4DC-23A87BC4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6E15D7-75B2-4EE5-B197-5853CF159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2"/>
          <a:stretch/>
        </p:blipFill>
        <p:spPr>
          <a:xfrm>
            <a:off x="107504" y="1780723"/>
            <a:ext cx="3576079" cy="18016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778C46-A09E-491C-9C0A-E675C1F94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-20538"/>
            <a:ext cx="3667955" cy="51435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B4D360B-7C16-4E65-9CB2-71B3756FECF1}"/>
              </a:ext>
            </a:extLst>
          </p:cNvPr>
          <p:cNvCxnSpPr>
            <a:cxnSpLocks/>
          </p:cNvCxnSpPr>
          <p:nvPr/>
        </p:nvCxnSpPr>
        <p:spPr>
          <a:xfrm flipV="1">
            <a:off x="3203848" y="141480"/>
            <a:ext cx="1080120" cy="307834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E8D1FB-6AD6-46B5-BFDE-BD9C637300A4}"/>
              </a:ext>
            </a:extLst>
          </p:cNvPr>
          <p:cNvSpPr/>
          <p:nvPr/>
        </p:nvSpPr>
        <p:spPr>
          <a:xfrm>
            <a:off x="611560" y="3075806"/>
            <a:ext cx="259228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1CC2AE8-6736-438B-85A9-A6529E26066E}"/>
              </a:ext>
            </a:extLst>
          </p:cNvPr>
          <p:cNvCxnSpPr>
            <a:cxnSpLocks/>
          </p:cNvCxnSpPr>
          <p:nvPr/>
        </p:nvCxnSpPr>
        <p:spPr>
          <a:xfrm>
            <a:off x="4644008" y="1419622"/>
            <a:ext cx="72008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0770644-E707-4286-A0AC-59D6D69E819D}"/>
              </a:ext>
            </a:extLst>
          </p:cNvPr>
          <p:cNvCxnSpPr>
            <a:cxnSpLocks/>
          </p:cNvCxnSpPr>
          <p:nvPr/>
        </p:nvCxnSpPr>
        <p:spPr>
          <a:xfrm>
            <a:off x="4860032" y="1059582"/>
            <a:ext cx="72008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F5EF48-07CC-43CF-80AB-6A790765B3EC}"/>
              </a:ext>
            </a:extLst>
          </p:cNvPr>
          <p:cNvSpPr txBox="1"/>
          <p:nvPr/>
        </p:nvSpPr>
        <p:spPr>
          <a:xfrm>
            <a:off x="5724128" y="843558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VBMF</a:t>
            </a:r>
            <a:r>
              <a:rPr lang="ko-KR" altLang="en-US" sz="1200" dirty="0"/>
              <a:t>로 </a:t>
            </a:r>
            <a:r>
              <a:rPr lang="en-US" altLang="ko-KR" sz="1200" dirty="0"/>
              <a:t>core tensor shape </a:t>
            </a:r>
            <a:r>
              <a:rPr lang="ko-KR" altLang="en-US" sz="1200" dirty="0"/>
              <a:t>결정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D47FC-D43E-4AD3-A8FF-2DE401287809}"/>
              </a:ext>
            </a:extLst>
          </p:cNvPr>
          <p:cNvSpPr txBox="1"/>
          <p:nvPr/>
        </p:nvSpPr>
        <p:spPr>
          <a:xfrm>
            <a:off x="6203104" y="1229940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HOOI method</a:t>
            </a:r>
            <a:r>
              <a:rPr lang="ko-KR" altLang="en-US" sz="1200" dirty="0"/>
              <a:t>로 </a:t>
            </a:r>
            <a:r>
              <a:rPr lang="en-US" altLang="ko-KR" sz="1200" dirty="0"/>
              <a:t>decomposition</a:t>
            </a:r>
            <a:endParaRPr 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886700C-2D6B-4EED-897F-3CA9B1E25AE4}"/>
              </a:ext>
            </a:extLst>
          </p:cNvPr>
          <p:cNvCxnSpPr>
            <a:cxnSpLocks/>
          </p:cNvCxnSpPr>
          <p:nvPr/>
        </p:nvCxnSpPr>
        <p:spPr>
          <a:xfrm>
            <a:off x="4499992" y="1995686"/>
            <a:ext cx="504056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29DB7B7-0E89-4F36-8A18-03377C49EEC3}"/>
              </a:ext>
            </a:extLst>
          </p:cNvPr>
          <p:cNvCxnSpPr>
            <a:cxnSpLocks/>
          </p:cNvCxnSpPr>
          <p:nvPr/>
        </p:nvCxnSpPr>
        <p:spPr>
          <a:xfrm>
            <a:off x="4499992" y="2787774"/>
            <a:ext cx="504056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F6EBD23-2C32-4461-81A0-52BFE1711573}"/>
              </a:ext>
            </a:extLst>
          </p:cNvPr>
          <p:cNvCxnSpPr>
            <a:cxnSpLocks/>
          </p:cNvCxnSpPr>
          <p:nvPr/>
        </p:nvCxnSpPr>
        <p:spPr>
          <a:xfrm>
            <a:off x="4499992" y="3579862"/>
            <a:ext cx="504056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EAD878E-29ED-4EA7-A55A-A76EFCB793C6}"/>
              </a:ext>
            </a:extLst>
          </p:cNvPr>
          <p:cNvCxnSpPr>
            <a:cxnSpLocks/>
          </p:cNvCxnSpPr>
          <p:nvPr/>
        </p:nvCxnSpPr>
        <p:spPr>
          <a:xfrm>
            <a:off x="4499992" y="5020022"/>
            <a:ext cx="504056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25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Decomposition</a:t>
            </a:r>
            <a:endParaRPr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4258235" y="-1246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60683-05FA-451A-A1EB-988707A7E4C2}"/>
              </a:ext>
            </a:extLst>
          </p:cNvPr>
          <p:cNvSpPr txBox="1"/>
          <p:nvPr/>
        </p:nvSpPr>
        <p:spPr>
          <a:xfrm>
            <a:off x="214282" y="1063634"/>
            <a:ext cx="31683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ModifiedVGG16Model(</a:t>
            </a:r>
          </a:p>
          <a:p>
            <a:r>
              <a:rPr lang="en-US" altLang="ko-KR" sz="600" dirty="0"/>
              <a:t>  (features): Sequential(</a:t>
            </a:r>
          </a:p>
          <a:p>
            <a:r>
              <a:rPr lang="en-US" altLang="ko-KR" sz="600" dirty="0"/>
              <a:t>    (0): Conv2d(3, 64,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(1):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(2): Conv2d(64, 64,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(3):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(4): MaxPool2d(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=2, stride=2, padding=0, dilation=1, </a:t>
            </a:r>
            <a:r>
              <a:rPr lang="en-US" altLang="ko-KR" sz="600" dirty="0" err="1"/>
              <a:t>ceil_mode</a:t>
            </a:r>
            <a:r>
              <a:rPr lang="en-US" altLang="ko-KR" sz="600" dirty="0"/>
              <a:t>=False)</a:t>
            </a:r>
          </a:p>
          <a:p>
            <a:r>
              <a:rPr lang="en-US" altLang="ko-KR" sz="600" dirty="0"/>
              <a:t>    (5): Conv2d(64, 128,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(6):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(7): Conv2d(128, 128,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(8):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(9): MaxPool2d(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=2, stride=2, padding=0, dilation=1, </a:t>
            </a:r>
            <a:r>
              <a:rPr lang="en-US" altLang="ko-KR" sz="600" dirty="0" err="1"/>
              <a:t>ceil_mode</a:t>
            </a:r>
            <a:r>
              <a:rPr lang="en-US" altLang="ko-KR" sz="600" dirty="0"/>
              <a:t>=False)</a:t>
            </a:r>
          </a:p>
          <a:p>
            <a:r>
              <a:rPr lang="en-US" altLang="ko-KR" sz="600" dirty="0"/>
              <a:t>    (10): Conv2d(128, 256,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(11):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(12): Conv2d(256, 256,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(13):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(14): Conv2d(256, 256,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(15):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(16): MaxPool2d(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=2, stride=2, padding=0, dilation=1, </a:t>
            </a:r>
            <a:r>
              <a:rPr lang="en-US" altLang="ko-KR" sz="600" dirty="0" err="1"/>
              <a:t>ceil_mode</a:t>
            </a:r>
            <a:r>
              <a:rPr lang="en-US" altLang="ko-KR" sz="600" dirty="0"/>
              <a:t>=False)</a:t>
            </a:r>
          </a:p>
          <a:p>
            <a:r>
              <a:rPr lang="en-US" altLang="ko-KR" sz="600" dirty="0"/>
              <a:t>    (17): Conv2d(256,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(18):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(19): Conv2d(512,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(20):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(21): Conv2d(512,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(22):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(23): MaxPool2d(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=2, stride=2, padding=0, dilation=1, </a:t>
            </a:r>
            <a:r>
              <a:rPr lang="en-US" altLang="ko-KR" sz="600" dirty="0" err="1"/>
              <a:t>ceil_mode</a:t>
            </a:r>
            <a:r>
              <a:rPr lang="en-US" altLang="ko-KR" sz="600" dirty="0"/>
              <a:t>=False)</a:t>
            </a:r>
          </a:p>
          <a:p>
            <a:r>
              <a:rPr lang="en-US" altLang="ko-KR" sz="600" dirty="0"/>
              <a:t>    (24): Conv2d(512,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(25):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(26): Conv2d(512,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(27):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(28): Conv2d(512,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(29):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(30): MaxPool2d(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=2, stride=2, padding=0, dilation=1, </a:t>
            </a:r>
            <a:r>
              <a:rPr lang="en-US" altLang="ko-KR" sz="600" dirty="0" err="1"/>
              <a:t>ceil_mode</a:t>
            </a:r>
            <a:r>
              <a:rPr lang="en-US" altLang="ko-KR" sz="600" dirty="0"/>
              <a:t>=False)</a:t>
            </a:r>
          </a:p>
          <a:p>
            <a:r>
              <a:rPr lang="en-US" altLang="ko-KR" sz="600" dirty="0"/>
              <a:t>  )</a:t>
            </a:r>
          </a:p>
          <a:p>
            <a:r>
              <a:rPr lang="en-US" altLang="ko-KR" sz="600" dirty="0"/>
              <a:t>  (classifier): Sequential(</a:t>
            </a:r>
          </a:p>
          <a:p>
            <a:r>
              <a:rPr lang="en-US" altLang="ko-KR" sz="600" dirty="0"/>
              <a:t>    (0): Dropout(p=0.5)</a:t>
            </a:r>
          </a:p>
          <a:p>
            <a:r>
              <a:rPr lang="en-US" altLang="ko-KR" sz="600" dirty="0"/>
              <a:t>    (1): Linear(</a:t>
            </a:r>
            <a:r>
              <a:rPr lang="en-US" altLang="ko-KR" sz="600" dirty="0" err="1"/>
              <a:t>in_features</a:t>
            </a:r>
            <a:r>
              <a:rPr lang="en-US" altLang="ko-KR" sz="600" dirty="0"/>
              <a:t>=25088, </a:t>
            </a:r>
            <a:r>
              <a:rPr lang="en-US" altLang="ko-KR" sz="600" dirty="0" err="1"/>
              <a:t>out_features</a:t>
            </a:r>
            <a:r>
              <a:rPr lang="en-US" altLang="ko-KR" sz="600" dirty="0"/>
              <a:t>=4096, bias=True)</a:t>
            </a:r>
          </a:p>
          <a:p>
            <a:r>
              <a:rPr lang="en-US" altLang="ko-KR" sz="600" dirty="0"/>
              <a:t>    (2):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(3): Dropout(p=0.5)</a:t>
            </a:r>
          </a:p>
          <a:p>
            <a:r>
              <a:rPr lang="en-US" altLang="ko-KR" sz="600" dirty="0"/>
              <a:t>    (4): Linear(</a:t>
            </a:r>
            <a:r>
              <a:rPr lang="en-US" altLang="ko-KR" sz="600" dirty="0" err="1"/>
              <a:t>in_features</a:t>
            </a:r>
            <a:r>
              <a:rPr lang="en-US" altLang="ko-KR" sz="600" dirty="0"/>
              <a:t>=4096, </a:t>
            </a:r>
            <a:r>
              <a:rPr lang="en-US" altLang="ko-KR" sz="600" dirty="0" err="1"/>
              <a:t>out_features</a:t>
            </a:r>
            <a:r>
              <a:rPr lang="en-US" altLang="ko-KR" sz="600" dirty="0"/>
              <a:t>=4096, bias=True)</a:t>
            </a:r>
          </a:p>
          <a:p>
            <a:r>
              <a:rPr lang="en-US" altLang="ko-KR" sz="600" dirty="0"/>
              <a:t>    (5):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(6): Linear(</a:t>
            </a:r>
            <a:r>
              <a:rPr lang="en-US" altLang="ko-KR" sz="600" dirty="0" err="1"/>
              <a:t>in_features</a:t>
            </a:r>
            <a:r>
              <a:rPr lang="en-US" altLang="ko-KR" sz="600" dirty="0"/>
              <a:t>=4096, </a:t>
            </a:r>
            <a:r>
              <a:rPr lang="en-US" altLang="ko-KR" sz="600" dirty="0" err="1"/>
              <a:t>out_features</a:t>
            </a:r>
            <a:r>
              <a:rPr lang="en-US" altLang="ko-KR" sz="600" dirty="0"/>
              <a:t>=2, bias=True)</a:t>
            </a:r>
          </a:p>
          <a:p>
            <a:r>
              <a:rPr lang="en-US" altLang="ko-KR" sz="600" dirty="0"/>
              <a:t>  )</a:t>
            </a:r>
          </a:p>
          <a:p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55BFE-508C-4B26-A32B-E40BFD32C866}"/>
              </a:ext>
            </a:extLst>
          </p:cNvPr>
          <p:cNvSpPr txBox="1"/>
          <p:nvPr/>
        </p:nvSpPr>
        <p:spPr>
          <a:xfrm>
            <a:off x="4828873" y="1063634"/>
            <a:ext cx="4135615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/>
              <a:t>DataParallel</a:t>
            </a:r>
            <a:r>
              <a:rPr lang="en-US" altLang="ko-KR" sz="600" dirty="0"/>
              <a:t>(</a:t>
            </a:r>
          </a:p>
          <a:p>
            <a:r>
              <a:rPr lang="en-US" altLang="ko-KR" sz="600" dirty="0"/>
              <a:t>  (module): ModifiedVGG16Model(</a:t>
            </a:r>
          </a:p>
          <a:p>
            <a:r>
              <a:rPr lang="en-US" altLang="ko-KR" sz="600" dirty="0"/>
              <a:t>    (features): Sequential(</a:t>
            </a:r>
          </a:p>
          <a:p>
            <a:r>
              <a:rPr lang="en-US" altLang="ko-KR" sz="600" dirty="0"/>
              <a:t>      (0): Sequential(</a:t>
            </a:r>
          </a:p>
          <a:p>
            <a:r>
              <a:rPr lang="en-US" altLang="ko-KR" sz="600" dirty="0"/>
              <a:t>        (0): Conv2d(3, 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1), bias=False)</a:t>
            </a:r>
          </a:p>
          <a:p>
            <a:r>
              <a:rPr lang="en-US" altLang="ko-KR" sz="600" dirty="0"/>
              <a:t>        (1): Conv2d(2, 14,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1), bias=False)</a:t>
            </a:r>
          </a:p>
          <a:p>
            <a:r>
              <a:rPr lang="en-US" altLang="ko-KR" sz="600" dirty="0"/>
              <a:t>        (2): Conv2d(14, 64,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  )</a:t>
            </a:r>
          </a:p>
          <a:p>
            <a:r>
              <a:rPr lang="en-US" altLang="ko-KR" sz="600" dirty="0"/>
              <a:t>      (1):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(2): Sequential(</a:t>
            </a:r>
          </a:p>
          <a:p>
            <a:r>
              <a:rPr lang="en-US" altLang="ko-KR" sz="600" dirty="0"/>
              <a:t>        (0): Conv2d(64, 29,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1), bias=False)</a:t>
            </a:r>
          </a:p>
          <a:p>
            <a:r>
              <a:rPr lang="en-US" altLang="ko-KR" sz="600" dirty="0"/>
              <a:t>        (1): Conv2d(29, 26,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1), bias=False)</a:t>
            </a:r>
          </a:p>
          <a:p>
            <a:r>
              <a:rPr lang="en-US" altLang="ko-KR" sz="600" dirty="0"/>
              <a:t>        (2): Conv2d(26, 64,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  )</a:t>
            </a:r>
          </a:p>
          <a:p>
            <a:r>
              <a:rPr lang="en-US" altLang="ko-KR" sz="600" dirty="0"/>
              <a:t>      (3):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(4): MaxPool2d(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=2, stride=2, padding=0, dilation=1, </a:t>
            </a:r>
            <a:r>
              <a:rPr lang="en-US" altLang="ko-KR" sz="600" dirty="0" err="1"/>
              <a:t>ceil_mode</a:t>
            </a:r>
            <a:r>
              <a:rPr lang="en-US" altLang="ko-KR" sz="600" dirty="0"/>
              <a:t>=False)</a:t>
            </a:r>
          </a:p>
          <a:p>
            <a:r>
              <a:rPr lang="en-US" altLang="ko-KR" sz="600" dirty="0"/>
              <a:t>      (5): Sequential(</a:t>
            </a:r>
          </a:p>
          <a:p>
            <a:r>
              <a:rPr lang="en-US" altLang="ko-KR" sz="600" dirty="0"/>
              <a:t>        (0): Conv2d(64, 32,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1), bias=False)</a:t>
            </a:r>
          </a:p>
          <a:p>
            <a:r>
              <a:rPr lang="en-US" altLang="ko-KR" sz="600" dirty="0"/>
              <a:t>        (1): Conv2d(32, 39,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1), bias=False)</a:t>
            </a:r>
          </a:p>
          <a:p>
            <a:r>
              <a:rPr lang="en-US" altLang="ko-KR" sz="600" dirty="0"/>
              <a:t>        (2): Conv2d(39, 128,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  )</a:t>
            </a:r>
          </a:p>
          <a:p>
            <a:r>
              <a:rPr lang="en-US" altLang="ko-KR" sz="600" dirty="0"/>
              <a:t>      (6):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(7): Sequential(</a:t>
            </a:r>
          </a:p>
          <a:p>
            <a:r>
              <a:rPr lang="en-US" altLang="ko-KR" sz="600" dirty="0"/>
              <a:t>        (0): Conv2d(128, 43,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1), bias=False)</a:t>
            </a:r>
          </a:p>
          <a:p>
            <a:r>
              <a:rPr lang="en-US" altLang="ko-KR" sz="600" dirty="0"/>
              <a:t>        (1): Conv2d(43, 42,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1), bias=False)</a:t>
            </a:r>
          </a:p>
          <a:p>
            <a:r>
              <a:rPr lang="en-US" altLang="ko-KR" sz="600" dirty="0"/>
              <a:t>        (2): Conv2d(42, 128,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  )</a:t>
            </a:r>
          </a:p>
          <a:p>
            <a:r>
              <a:rPr lang="en-US" altLang="ko-KR" sz="600" dirty="0"/>
              <a:t>      (8):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(9): MaxPool2d(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=2, stride=2, padding=0, dilation=1, </a:t>
            </a:r>
            <a:r>
              <a:rPr lang="en-US" altLang="ko-KR" sz="600" dirty="0" err="1"/>
              <a:t>ceil_mode</a:t>
            </a:r>
            <a:r>
              <a:rPr lang="en-US" altLang="ko-KR" sz="600" dirty="0"/>
              <a:t>=False)</a:t>
            </a:r>
          </a:p>
          <a:p>
            <a:r>
              <a:rPr lang="en-US" altLang="ko-KR" sz="600" dirty="0"/>
              <a:t>      (10): Sequential(</a:t>
            </a:r>
          </a:p>
          <a:p>
            <a:r>
              <a:rPr lang="en-US" altLang="ko-KR" sz="600" dirty="0"/>
              <a:t>        (0): Conv2d(128, 59,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1), bias=False)</a:t>
            </a:r>
          </a:p>
          <a:p>
            <a:r>
              <a:rPr lang="en-US" altLang="ko-KR" sz="600" dirty="0"/>
              <a:t>        (1): Conv2d(59, 71,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1), bias=False)</a:t>
            </a:r>
          </a:p>
          <a:p>
            <a:r>
              <a:rPr lang="en-US" altLang="ko-KR" sz="600" dirty="0"/>
              <a:t>        (2): Conv2d(71, 256,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  )</a:t>
            </a:r>
          </a:p>
          <a:p>
            <a:r>
              <a:rPr lang="en-US" altLang="ko-KR" sz="600" dirty="0"/>
              <a:t>      (11):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(12): Sequential(</a:t>
            </a:r>
          </a:p>
          <a:p>
            <a:r>
              <a:rPr lang="en-US" altLang="ko-KR" sz="600" dirty="0"/>
              <a:t>        (0): Conv2d(256, 81,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1), bias=False)</a:t>
            </a:r>
          </a:p>
          <a:p>
            <a:r>
              <a:rPr lang="en-US" altLang="ko-KR" sz="600" dirty="0"/>
              <a:t>        (1): Conv2d(81, 78,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1), bias=False)</a:t>
            </a:r>
          </a:p>
          <a:p>
            <a:r>
              <a:rPr lang="en-US" altLang="ko-KR" sz="600" dirty="0"/>
              <a:t>        (2): Conv2d(78, 256,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  )</a:t>
            </a:r>
          </a:p>
          <a:p>
            <a:r>
              <a:rPr lang="en-US" altLang="ko-KR" sz="600" dirty="0"/>
              <a:t>      (13):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(14): Sequential(</a:t>
            </a:r>
          </a:p>
          <a:p>
            <a:r>
              <a:rPr lang="en-US" altLang="ko-KR" sz="600" dirty="0"/>
              <a:t>        (0): Conv2d(256, 73,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1), bias=False)</a:t>
            </a:r>
          </a:p>
          <a:p>
            <a:r>
              <a:rPr lang="en-US" altLang="ko-KR" sz="600" dirty="0"/>
              <a:t>        (1): Conv2d(73, 70,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1), bias=False)</a:t>
            </a:r>
          </a:p>
          <a:p>
            <a:r>
              <a:rPr lang="en-US" altLang="ko-KR" sz="600" dirty="0"/>
              <a:t>        (2): Conv2d(70, 256,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  )</a:t>
            </a:r>
          </a:p>
          <a:p>
            <a:r>
              <a:rPr lang="en-US" altLang="ko-KR" sz="600" dirty="0"/>
              <a:t>      (15):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(16): MaxPool2d(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=2, stride=2, padding=0, dilation=1, </a:t>
            </a:r>
            <a:r>
              <a:rPr lang="en-US" altLang="ko-KR" sz="600" dirty="0" err="1"/>
              <a:t>ceil_mode</a:t>
            </a:r>
            <a:r>
              <a:rPr lang="en-US" altLang="ko-KR" sz="600" dirty="0"/>
              <a:t>=False)</a:t>
            </a:r>
          </a:p>
          <a:p>
            <a:r>
              <a:rPr lang="en-US" altLang="ko-KR" sz="600" dirty="0"/>
              <a:t>      (17): Sequential(</a:t>
            </a:r>
          </a:p>
          <a:p>
            <a:r>
              <a:rPr lang="en-US" altLang="ko-KR" sz="600" dirty="0"/>
              <a:t>        (0): Conv2d(256, 110,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1), bias=False)</a:t>
            </a:r>
          </a:p>
          <a:p>
            <a:r>
              <a:rPr lang="en-US" altLang="ko-KR" sz="600" dirty="0"/>
              <a:t>        (1): Conv2d(110, 131,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1), bias=False)</a:t>
            </a:r>
          </a:p>
          <a:p>
            <a:r>
              <a:rPr lang="en-US" altLang="ko-KR" sz="600" dirty="0"/>
              <a:t>        (2): Conv2d(131,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  )</a:t>
            </a:r>
          </a:p>
          <a:p>
            <a:r>
              <a:rPr lang="en-US" altLang="ko-KR" sz="600" dirty="0"/>
              <a:t>      (18):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(19): Sequential(</a:t>
            </a:r>
          </a:p>
          <a:p>
            <a:r>
              <a:rPr lang="en-US" altLang="ko-KR" sz="600" dirty="0"/>
              <a:t>        (0): Conv2d(512, 148,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1), bias=False)</a:t>
            </a:r>
          </a:p>
          <a:p>
            <a:r>
              <a:rPr lang="en-US" altLang="ko-KR" sz="600" dirty="0"/>
              <a:t>        (1): Conv2d(148, 138,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1), bias=False)</a:t>
            </a:r>
          </a:p>
          <a:p>
            <a:r>
              <a:rPr lang="en-US" altLang="ko-KR" sz="600" dirty="0"/>
              <a:t>        (2): Conv2d(138,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  )</a:t>
            </a:r>
          </a:p>
          <a:p>
            <a:r>
              <a:rPr lang="en-US" altLang="ko-KR" sz="600" dirty="0"/>
              <a:t>      (20):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(21): Sequential(</a:t>
            </a:r>
          </a:p>
          <a:p>
            <a:r>
              <a:rPr lang="en-US" altLang="ko-KR" sz="600" dirty="0"/>
              <a:t>        (0): Conv2d(512, 132,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1), bias=False)</a:t>
            </a:r>
          </a:p>
          <a:p>
            <a:r>
              <a:rPr lang="en-US" altLang="ko-KR" sz="600" dirty="0"/>
              <a:t>        (1): Conv2d(132, 121,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1), bias=False)</a:t>
            </a:r>
          </a:p>
          <a:p>
            <a:r>
              <a:rPr lang="en-US" altLang="ko-KR" sz="600" dirty="0"/>
              <a:t>        (2): Conv2d(121,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  )</a:t>
            </a:r>
          </a:p>
          <a:p>
            <a:r>
              <a:rPr lang="en-US" altLang="ko-KR" sz="600" dirty="0"/>
              <a:t>      (22):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(23): MaxPool2d(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=2, stride=2, padding=0, dilation=1, </a:t>
            </a:r>
            <a:r>
              <a:rPr lang="en-US" altLang="ko-KR" sz="600" dirty="0" err="1"/>
              <a:t>ceil_mode</a:t>
            </a:r>
            <a:r>
              <a:rPr lang="en-US" altLang="ko-KR" sz="600" dirty="0"/>
              <a:t>=False)</a:t>
            </a:r>
          </a:p>
          <a:p>
            <a:r>
              <a:rPr lang="en-US" altLang="ko-KR" sz="600" dirty="0"/>
              <a:t>      (24): Sequential(</a:t>
            </a:r>
          </a:p>
          <a:p>
            <a:r>
              <a:rPr lang="en-US" altLang="ko-KR" sz="600" dirty="0"/>
              <a:t>        (0): Conv2d(512, 157,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1), bias=False)</a:t>
            </a:r>
          </a:p>
          <a:p>
            <a:r>
              <a:rPr lang="en-US" altLang="ko-KR" sz="600" dirty="0"/>
              <a:t>        (1): Conv2d(157, 144,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1), bias=False)</a:t>
            </a:r>
          </a:p>
          <a:p>
            <a:r>
              <a:rPr lang="en-US" altLang="ko-KR" sz="600" dirty="0"/>
              <a:t>        (2): Conv2d(144,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  )</a:t>
            </a:r>
          </a:p>
          <a:p>
            <a:r>
              <a:rPr lang="en-US" altLang="ko-KR" sz="600" dirty="0"/>
              <a:t>      (25):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(26): Sequential(</a:t>
            </a:r>
          </a:p>
          <a:p>
            <a:r>
              <a:rPr lang="en-US" altLang="ko-KR" sz="600" dirty="0"/>
              <a:t>        (0): Conv2d(512, 149,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1), bias=False)</a:t>
            </a:r>
          </a:p>
          <a:p>
            <a:r>
              <a:rPr lang="en-US" altLang="ko-KR" sz="600" dirty="0"/>
              <a:t>        (1): Conv2d(149, 147,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1), bias=False)</a:t>
            </a:r>
          </a:p>
          <a:p>
            <a:r>
              <a:rPr lang="en-US" altLang="ko-KR" sz="600" dirty="0"/>
              <a:t>        (2): Conv2d(147,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  )</a:t>
            </a:r>
          </a:p>
          <a:p>
            <a:r>
              <a:rPr lang="en-US" altLang="ko-KR" sz="600" dirty="0"/>
              <a:t>      (27):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(28): Sequential(</a:t>
            </a:r>
          </a:p>
          <a:p>
            <a:r>
              <a:rPr lang="en-US" altLang="ko-KR" sz="600" dirty="0"/>
              <a:t>        (0): Conv2d(512, 155,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1), bias=False)</a:t>
            </a:r>
          </a:p>
          <a:p>
            <a:r>
              <a:rPr lang="en-US" altLang="ko-KR" sz="600" dirty="0"/>
              <a:t>        (1): Conv2d(155, 152,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1), bias=False)</a:t>
            </a:r>
          </a:p>
          <a:p>
            <a:r>
              <a:rPr lang="en-US" altLang="ko-KR" sz="600" dirty="0"/>
              <a:t>        (2): Conv2d(152,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  )</a:t>
            </a:r>
          </a:p>
          <a:p>
            <a:r>
              <a:rPr lang="en-US" altLang="ko-KR" sz="600" dirty="0"/>
              <a:t>      (29):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(30): MaxPool2d(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=2, stride=2, padding=0, dilation=1, </a:t>
            </a:r>
            <a:r>
              <a:rPr lang="en-US" altLang="ko-KR" sz="600" dirty="0" err="1"/>
              <a:t>ceil_mode</a:t>
            </a:r>
            <a:r>
              <a:rPr lang="en-US" altLang="ko-KR" sz="600" dirty="0"/>
              <a:t>=False)</a:t>
            </a:r>
          </a:p>
          <a:p>
            <a:r>
              <a:rPr lang="en-US" altLang="ko-KR" sz="600" dirty="0"/>
              <a:t>    )</a:t>
            </a:r>
          </a:p>
          <a:p>
            <a:r>
              <a:rPr lang="en-US" altLang="ko-KR" sz="600" dirty="0"/>
              <a:t>    (classifier): Sequential(</a:t>
            </a:r>
          </a:p>
          <a:p>
            <a:r>
              <a:rPr lang="en-US" altLang="ko-KR" sz="600" dirty="0"/>
              <a:t>      (0): Dropout(p=0.5)</a:t>
            </a:r>
          </a:p>
          <a:p>
            <a:r>
              <a:rPr lang="en-US" altLang="ko-KR" sz="600" dirty="0"/>
              <a:t>      (1): Linear(</a:t>
            </a:r>
            <a:r>
              <a:rPr lang="en-US" altLang="ko-KR" sz="600" dirty="0" err="1"/>
              <a:t>in_features</a:t>
            </a:r>
            <a:r>
              <a:rPr lang="en-US" altLang="ko-KR" sz="600" dirty="0"/>
              <a:t>=25088, </a:t>
            </a:r>
            <a:r>
              <a:rPr lang="en-US" altLang="ko-KR" sz="600" dirty="0" err="1"/>
              <a:t>out_features</a:t>
            </a:r>
            <a:r>
              <a:rPr lang="en-US" altLang="ko-KR" sz="600" dirty="0"/>
              <a:t>=4096, bias=True)</a:t>
            </a:r>
          </a:p>
          <a:p>
            <a:r>
              <a:rPr lang="en-US" altLang="ko-KR" sz="600" dirty="0"/>
              <a:t>      (2):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(3): Dropout(p=0.5)</a:t>
            </a:r>
          </a:p>
          <a:p>
            <a:r>
              <a:rPr lang="en-US" altLang="ko-KR" sz="600" dirty="0"/>
              <a:t>      (4): Linear(</a:t>
            </a:r>
            <a:r>
              <a:rPr lang="en-US" altLang="ko-KR" sz="600" dirty="0" err="1"/>
              <a:t>in_features</a:t>
            </a:r>
            <a:r>
              <a:rPr lang="en-US" altLang="ko-KR" sz="600" dirty="0"/>
              <a:t>=4096, </a:t>
            </a:r>
            <a:r>
              <a:rPr lang="en-US" altLang="ko-KR" sz="600" dirty="0" err="1"/>
              <a:t>out_features</a:t>
            </a:r>
            <a:r>
              <a:rPr lang="en-US" altLang="ko-KR" sz="600" dirty="0"/>
              <a:t>=4096, bias=True)</a:t>
            </a:r>
          </a:p>
          <a:p>
            <a:r>
              <a:rPr lang="en-US" altLang="ko-KR" sz="600" dirty="0"/>
              <a:t>      (5):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(6): Linear(</a:t>
            </a:r>
            <a:r>
              <a:rPr lang="en-US" altLang="ko-KR" sz="600" dirty="0" err="1"/>
              <a:t>in_features</a:t>
            </a:r>
            <a:r>
              <a:rPr lang="en-US" altLang="ko-KR" sz="600" dirty="0"/>
              <a:t>=4096, </a:t>
            </a:r>
            <a:r>
              <a:rPr lang="en-US" altLang="ko-KR" sz="600" dirty="0" err="1"/>
              <a:t>out_features</a:t>
            </a:r>
            <a:r>
              <a:rPr lang="en-US" altLang="ko-KR" sz="600" dirty="0"/>
              <a:t>=2, bias=True)</a:t>
            </a:r>
          </a:p>
          <a:p>
            <a:r>
              <a:rPr lang="en-US" altLang="ko-KR" sz="600" dirty="0"/>
              <a:t>    )</a:t>
            </a:r>
          </a:p>
          <a:p>
            <a:r>
              <a:rPr lang="en-US" altLang="ko-KR" sz="600" dirty="0"/>
              <a:t>  )</a:t>
            </a:r>
          </a:p>
          <a:p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A5CF4E-3DB7-4B1A-91B4-D74D3A0A393C}"/>
              </a:ext>
            </a:extLst>
          </p:cNvPr>
          <p:cNvSpPr/>
          <p:nvPr/>
        </p:nvSpPr>
        <p:spPr>
          <a:xfrm>
            <a:off x="395535" y="1924252"/>
            <a:ext cx="2489121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1B6D2E-8118-4796-8D68-68E965E5ED67}"/>
              </a:ext>
            </a:extLst>
          </p:cNvPr>
          <p:cNvSpPr/>
          <p:nvPr/>
        </p:nvSpPr>
        <p:spPr>
          <a:xfrm>
            <a:off x="5004048" y="3141126"/>
            <a:ext cx="2952328" cy="439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7C72D9-804C-4C70-BFB1-B54EC0A17BEA}"/>
              </a:ext>
            </a:extLst>
          </p:cNvPr>
          <p:cNvCxnSpPr>
            <a:cxnSpLocks/>
          </p:cNvCxnSpPr>
          <p:nvPr/>
        </p:nvCxnSpPr>
        <p:spPr>
          <a:xfrm>
            <a:off x="3419198" y="2142009"/>
            <a:ext cx="839037" cy="92154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5EA4EC-D94F-43D3-9918-638AD9E46FC4}"/>
              </a:ext>
            </a:extLst>
          </p:cNvPr>
          <p:cNvSpPr txBox="1"/>
          <p:nvPr/>
        </p:nvSpPr>
        <p:spPr>
          <a:xfrm>
            <a:off x="3115364" y="306738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(0): (128, 43)</a:t>
            </a:r>
            <a:r>
              <a:rPr lang="ko-KR" altLang="en-US" sz="1200" dirty="0"/>
              <a:t> 보조 </a:t>
            </a:r>
            <a:r>
              <a:rPr lang="en-US" altLang="ko-KR" sz="1200" dirty="0"/>
              <a:t>tensor</a:t>
            </a:r>
          </a:p>
          <a:p>
            <a:r>
              <a:rPr lang="en-US" altLang="ko-KR" sz="1200" dirty="0"/>
              <a:t>(1): (43, 42)</a:t>
            </a:r>
            <a:r>
              <a:rPr lang="ko-KR" altLang="en-US" sz="1200" dirty="0"/>
              <a:t> </a:t>
            </a:r>
            <a:r>
              <a:rPr lang="en-US" altLang="ko-KR" sz="1200" dirty="0"/>
              <a:t>core tensor</a:t>
            </a:r>
          </a:p>
          <a:p>
            <a:r>
              <a:rPr lang="en-US" altLang="ko-KR" sz="1200" dirty="0"/>
              <a:t>(2): (42, 128)</a:t>
            </a:r>
            <a:r>
              <a:rPr lang="ko-KR" altLang="en-US" sz="1200" dirty="0"/>
              <a:t> 보조 </a:t>
            </a:r>
            <a:r>
              <a:rPr lang="en-US" altLang="ko-KR" sz="1200" dirty="0"/>
              <a:t>tensor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432684-1567-4548-B956-6785B014BED0}"/>
              </a:ext>
            </a:extLst>
          </p:cNvPr>
          <p:cNvSpPr txBox="1"/>
          <p:nvPr/>
        </p:nvSpPr>
        <p:spPr>
          <a:xfrm>
            <a:off x="2848093" y="185776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(128,</a:t>
            </a:r>
            <a:r>
              <a:rPr lang="ko-KR" altLang="en-US" sz="1200" dirty="0"/>
              <a:t> </a:t>
            </a:r>
            <a:r>
              <a:rPr lang="en-US" altLang="ko-KR" sz="1200" dirty="0"/>
              <a:t>128)</a:t>
            </a:r>
            <a:r>
              <a:rPr lang="ko-KR" altLang="en-US" sz="1200" dirty="0"/>
              <a:t> </a:t>
            </a:r>
            <a:r>
              <a:rPr lang="en-US" altLang="ko-KR" sz="1200" dirty="0"/>
              <a:t>tensor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EAD2E7-0790-4953-884F-AF953628178B}"/>
              </a:ext>
            </a:extLst>
          </p:cNvPr>
          <p:cNvSpPr txBox="1"/>
          <p:nvPr/>
        </p:nvSpPr>
        <p:spPr>
          <a:xfrm>
            <a:off x="214282" y="769460"/>
            <a:ext cx="3061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기존 </a:t>
            </a:r>
            <a:r>
              <a:rPr lang="en-US" altLang="ko-KR" sz="1600" b="1" dirty="0"/>
              <a:t>VGG16 Model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70A830-22DB-4930-9AE2-2E8F19F8445E}"/>
              </a:ext>
            </a:extLst>
          </p:cNvPr>
          <p:cNvSpPr txBox="1"/>
          <p:nvPr/>
        </p:nvSpPr>
        <p:spPr>
          <a:xfrm>
            <a:off x="4828873" y="769460"/>
            <a:ext cx="3061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Decomposition</a:t>
            </a:r>
            <a:r>
              <a:rPr lang="ko-KR" altLang="en-US" sz="1600" b="1" dirty="0"/>
              <a:t> 적용</a:t>
            </a:r>
            <a:r>
              <a:rPr lang="en-US" altLang="ko-KR" sz="1600" b="1" dirty="0"/>
              <a:t> Model</a:t>
            </a:r>
            <a:endParaRPr lang="ko-KR" alt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A6C4-E57D-45CE-952B-E46E356912BF}"/>
              </a:ext>
            </a:extLst>
          </p:cNvPr>
          <p:cNvSpPr txBox="1"/>
          <p:nvPr/>
        </p:nvSpPr>
        <p:spPr>
          <a:xfrm>
            <a:off x="3327102" y="2417861"/>
            <a:ext cx="167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decompose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944636"/>
            <a:ext cx="8229600" cy="36433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를 이용해 구현된 </a:t>
            </a:r>
            <a:r>
              <a:rPr lang="en-US" altLang="ko-KR" dirty="0"/>
              <a:t>opensource</a:t>
            </a:r>
          </a:p>
          <a:p>
            <a:pPr lvl="1"/>
            <a:r>
              <a:rPr lang="en-US" altLang="ko-KR" dirty="0"/>
              <a:t>https://github.com/amdegroot/ssd.pytorch</a:t>
            </a:r>
          </a:p>
          <a:p>
            <a:r>
              <a:rPr lang="en-US" altLang="ko-KR" dirty="0"/>
              <a:t>VGG16 model</a:t>
            </a:r>
            <a:r>
              <a:rPr lang="ko-KR" altLang="en-US" dirty="0"/>
              <a:t> 기반 </a:t>
            </a:r>
            <a:r>
              <a:rPr lang="en-US" altLang="ko-KR" dirty="0"/>
              <a:t>SSD300model</a:t>
            </a:r>
          </a:p>
          <a:p>
            <a:r>
              <a:rPr lang="ko-KR" altLang="en-US" dirty="0"/>
              <a:t>모델 </a:t>
            </a:r>
            <a:r>
              <a:rPr lang="en-US" altLang="ko-KR" dirty="0"/>
              <a:t>training, evaluation tool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en-US" altLang="ko-KR" dirty="0"/>
              <a:t>VOC2007, 2012, COCO dataset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SSD</a:t>
            </a:r>
            <a:endParaRPr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4258235" y="-1246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782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SSD</a:t>
            </a:r>
            <a:endParaRPr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4258235" y="-1246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D8E1F-6E3F-46EE-9938-2E736403BC94}"/>
              </a:ext>
            </a:extLst>
          </p:cNvPr>
          <p:cNvSpPr txBox="1"/>
          <p:nvPr/>
        </p:nvSpPr>
        <p:spPr>
          <a:xfrm>
            <a:off x="809030" y="1044937"/>
            <a:ext cx="3618954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Net: SSD(</a:t>
            </a:r>
          </a:p>
          <a:p>
            <a:r>
              <a:rPr lang="en-US" altLang="ko-KR" sz="600" dirty="0"/>
              <a:t>  (</a:t>
            </a:r>
            <a:r>
              <a:rPr lang="en-US" altLang="ko-KR" sz="600" dirty="0" err="1"/>
              <a:t>vgg</a:t>
            </a:r>
            <a:r>
              <a:rPr lang="en-US" altLang="ko-KR" sz="600" dirty="0"/>
              <a:t>): </a:t>
            </a:r>
            <a:r>
              <a:rPr lang="en-US" altLang="ko-KR" sz="600" dirty="0" err="1"/>
              <a:t>ModuleList</a:t>
            </a:r>
            <a:r>
              <a:rPr lang="en-US" altLang="ko-KR" sz="600" dirty="0"/>
              <a:t>(</a:t>
            </a:r>
          </a:p>
          <a:p>
            <a:r>
              <a:rPr lang="en-US" altLang="ko-KR" sz="600" dirty="0"/>
              <a:t>    (0): Conv2d(3, 64,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(1):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(2): Conv2d(64, 64,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(3):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(4): MaxPool2d(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=2, stride=2, padding=0, dilation=1, </a:t>
            </a:r>
            <a:r>
              <a:rPr lang="en-US" altLang="ko-KR" sz="600" dirty="0" err="1"/>
              <a:t>ceil_mode</a:t>
            </a:r>
            <a:r>
              <a:rPr lang="en-US" altLang="ko-KR" sz="600" dirty="0"/>
              <a:t>=False)</a:t>
            </a:r>
          </a:p>
          <a:p>
            <a:r>
              <a:rPr lang="en-US" altLang="ko-KR" sz="600" dirty="0"/>
              <a:t>    (5): Conv2d(64, 128,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(6):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(7): Conv2d(128, 128,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(8):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(9): MaxPool2d(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=2, stride=2, padding=0, dilation=1, </a:t>
            </a:r>
            <a:r>
              <a:rPr lang="en-US" altLang="ko-KR" sz="600" dirty="0" err="1"/>
              <a:t>ceil_mode</a:t>
            </a:r>
            <a:r>
              <a:rPr lang="en-US" altLang="ko-KR" sz="600" dirty="0"/>
              <a:t>=False)</a:t>
            </a:r>
          </a:p>
          <a:p>
            <a:r>
              <a:rPr lang="en-US" altLang="ko-KR" sz="600" dirty="0"/>
              <a:t>    (10): Conv2d(128, 256,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(11):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(12): Conv2d(256, 256,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(13):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(14): Conv2d(256, 256,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(15):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(16): MaxPool2d(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=2, stride=2, padding=0, dilation=1, </a:t>
            </a:r>
            <a:r>
              <a:rPr lang="en-US" altLang="ko-KR" sz="600" dirty="0" err="1"/>
              <a:t>ceil_mode</a:t>
            </a:r>
            <a:r>
              <a:rPr lang="en-US" altLang="ko-KR" sz="600" dirty="0"/>
              <a:t>=True)</a:t>
            </a:r>
          </a:p>
          <a:p>
            <a:r>
              <a:rPr lang="en-US" altLang="ko-KR" sz="600" dirty="0"/>
              <a:t>    (17): Conv2d(256,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(18):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(19): Conv2d(512,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(20):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(21): Conv2d(512,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(22):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(23): MaxPool2d(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=2, stride=2, padding=0, dilation=1, </a:t>
            </a:r>
            <a:r>
              <a:rPr lang="en-US" altLang="ko-KR" sz="600" dirty="0" err="1"/>
              <a:t>ceil_mode</a:t>
            </a:r>
            <a:r>
              <a:rPr lang="en-US" altLang="ko-KR" sz="600" dirty="0"/>
              <a:t>=False)</a:t>
            </a:r>
          </a:p>
          <a:p>
            <a:r>
              <a:rPr lang="en-US" altLang="ko-KR" sz="600" dirty="0"/>
              <a:t>    (24): Conv2d(512,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(25):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(26): Conv2d(512,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(27):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(28): Conv2d(512,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(29):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(30): MaxPool2d(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=3, stride=1, padding=1, dilation=1, </a:t>
            </a:r>
            <a:r>
              <a:rPr lang="en-US" altLang="ko-KR" sz="600" dirty="0" err="1"/>
              <a:t>ceil_mode</a:t>
            </a:r>
            <a:r>
              <a:rPr lang="en-US" altLang="ko-KR" sz="600" dirty="0"/>
              <a:t>=False)</a:t>
            </a:r>
          </a:p>
          <a:p>
            <a:r>
              <a:rPr lang="en-US" altLang="ko-KR" sz="600" dirty="0"/>
              <a:t>    (31): Conv2d(512, 1024,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padding=(6, 6), dilation=(6, 6))</a:t>
            </a:r>
          </a:p>
          <a:p>
            <a:r>
              <a:rPr lang="en-US" altLang="ko-KR" sz="600" dirty="0"/>
              <a:t>    (32):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(33): Conv2d(1024, 1024,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(34): </a:t>
            </a:r>
            <a:r>
              <a:rPr lang="en-US" altLang="ko-KR" sz="600" dirty="0" err="1"/>
              <a:t>ReLU</a:t>
            </a:r>
            <a:r>
              <a:rPr lang="en-US" altLang="ko-KR" sz="600" dirty="0"/>
              <a:t>(</a:t>
            </a:r>
            <a:r>
              <a:rPr lang="en-US" altLang="ko-KR" sz="600" dirty="0" err="1"/>
              <a:t>inplace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234EA-8445-4866-BBEF-4B7733C80DC9}"/>
              </a:ext>
            </a:extLst>
          </p:cNvPr>
          <p:cNvSpPr txBox="1"/>
          <p:nvPr/>
        </p:nvSpPr>
        <p:spPr>
          <a:xfrm>
            <a:off x="5508104" y="1275606"/>
            <a:ext cx="51845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 (L2Norm): L2Norm()</a:t>
            </a:r>
          </a:p>
          <a:p>
            <a:r>
              <a:rPr lang="en-US" altLang="ko-KR" sz="600" dirty="0"/>
              <a:t>  (extras): </a:t>
            </a:r>
            <a:r>
              <a:rPr lang="en-US" altLang="ko-KR" sz="600" dirty="0" err="1"/>
              <a:t>ModuleList</a:t>
            </a:r>
            <a:r>
              <a:rPr lang="en-US" altLang="ko-KR" sz="600" dirty="0"/>
              <a:t>(</a:t>
            </a:r>
          </a:p>
          <a:p>
            <a:r>
              <a:rPr lang="en-US" altLang="ko-KR" sz="600" dirty="0"/>
              <a:t>    (0): Conv2d(1024, 256,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(1): Conv2d(256, 512,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stride=(2, 2), padding=(1, 1))</a:t>
            </a:r>
          </a:p>
          <a:p>
            <a:r>
              <a:rPr lang="en-US" altLang="ko-KR" sz="600" dirty="0"/>
              <a:t>    (2): Conv2d(512, 128,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(3): Conv2d(128, 256,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stride=(2, 2), padding=(1, 1))</a:t>
            </a:r>
          </a:p>
          <a:p>
            <a:r>
              <a:rPr lang="en-US" altLang="ko-KR" sz="600" dirty="0"/>
              <a:t>    (4): Conv2d(256, 128,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(5): Conv2d(128, 256,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1))</a:t>
            </a:r>
          </a:p>
          <a:p>
            <a:r>
              <a:rPr lang="en-US" altLang="ko-KR" sz="600" dirty="0"/>
              <a:t>    (6): Conv2d(256, 128,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=(1, 1), stride=(1, 1))</a:t>
            </a:r>
          </a:p>
          <a:p>
            <a:r>
              <a:rPr lang="en-US" altLang="ko-KR" sz="600" dirty="0"/>
              <a:t>    (7): Conv2d(128, 256,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1))</a:t>
            </a:r>
          </a:p>
          <a:p>
            <a:r>
              <a:rPr lang="en-US" altLang="ko-KR" sz="600" dirty="0"/>
              <a:t>  )</a:t>
            </a:r>
          </a:p>
          <a:p>
            <a:r>
              <a:rPr lang="en-US" altLang="ko-KR" sz="600" dirty="0"/>
              <a:t>  (loc): </a:t>
            </a:r>
            <a:r>
              <a:rPr lang="en-US" altLang="ko-KR" sz="600" dirty="0" err="1"/>
              <a:t>ModuleList</a:t>
            </a:r>
            <a:r>
              <a:rPr lang="en-US" altLang="ko-KR" sz="600" dirty="0"/>
              <a:t>(</a:t>
            </a:r>
          </a:p>
          <a:p>
            <a:r>
              <a:rPr lang="en-US" altLang="ko-KR" sz="600" dirty="0"/>
              <a:t>    (0): Conv2d(512, 16,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(1): Conv2d(1024, 24,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(2): Conv2d(512, 24,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(3): Conv2d(256, 24,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(4): Conv2d(256, 16,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(5): Conv2d(256, 16,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)</a:t>
            </a:r>
          </a:p>
          <a:p>
            <a:r>
              <a:rPr lang="en-US" altLang="ko-KR" sz="600" dirty="0"/>
              <a:t>  (conf): </a:t>
            </a:r>
            <a:r>
              <a:rPr lang="en-US" altLang="ko-KR" sz="600" dirty="0" err="1"/>
              <a:t>ModuleList</a:t>
            </a:r>
            <a:r>
              <a:rPr lang="en-US" altLang="ko-KR" sz="600" dirty="0"/>
              <a:t>(</a:t>
            </a:r>
          </a:p>
          <a:p>
            <a:r>
              <a:rPr lang="en-US" altLang="ko-KR" sz="600" dirty="0"/>
              <a:t>    (0): Conv2d(512, 84,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(1): Conv2d(1024, 126,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(2): Conv2d(512, 126,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(3): Conv2d(256, 126,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(4): Conv2d(256, 84,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  (5): Conv2d(256, 84, </a:t>
            </a:r>
            <a:r>
              <a:rPr lang="en-US" altLang="ko-KR" sz="600" dirty="0" err="1"/>
              <a:t>kernel_size</a:t>
            </a:r>
            <a:r>
              <a:rPr lang="en-US" altLang="ko-KR" sz="600" dirty="0"/>
              <a:t>=(3, 3), stride=(1, 1), padding=(1, 1))</a:t>
            </a:r>
          </a:p>
          <a:p>
            <a:r>
              <a:rPr lang="en-US" altLang="ko-KR" sz="600" dirty="0"/>
              <a:t>  )</a:t>
            </a:r>
          </a:p>
          <a:p>
            <a:r>
              <a:rPr lang="en-US" altLang="ko-KR" sz="600" dirty="0"/>
              <a:t>  (</a:t>
            </a:r>
            <a:r>
              <a:rPr lang="en-US" altLang="ko-KR" sz="600" dirty="0" err="1"/>
              <a:t>softmax</a:t>
            </a:r>
            <a:r>
              <a:rPr lang="en-US" altLang="ko-KR" sz="600" dirty="0"/>
              <a:t>): </a:t>
            </a:r>
            <a:r>
              <a:rPr lang="en-US" altLang="ko-KR" sz="600" dirty="0" err="1"/>
              <a:t>Softmax</a:t>
            </a:r>
            <a:r>
              <a:rPr lang="en-US" altLang="ko-KR" sz="600" dirty="0"/>
              <a:t>()</a:t>
            </a:r>
          </a:p>
          <a:p>
            <a:r>
              <a:rPr lang="en-US" altLang="ko-KR" sz="6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FD8CF-909B-48E4-8563-1947207D11AF}"/>
              </a:ext>
            </a:extLst>
          </p:cNvPr>
          <p:cNvSpPr txBox="1"/>
          <p:nvPr/>
        </p:nvSpPr>
        <p:spPr>
          <a:xfrm>
            <a:off x="376982" y="112171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VGG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3A6A28-EB81-4EC5-A5A5-B6E96A223951}"/>
              </a:ext>
            </a:extLst>
          </p:cNvPr>
          <p:cNvSpPr txBox="1"/>
          <p:nvPr/>
        </p:nvSpPr>
        <p:spPr>
          <a:xfrm>
            <a:off x="4716016" y="134761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extra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E6EA94-6B36-4D96-8ECE-A28EA1A068B0}"/>
              </a:ext>
            </a:extLst>
          </p:cNvPr>
          <p:cNvSpPr txBox="1"/>
          <p:nvPr/>
        </p:nvSpPr>
        <p:spPr>
          <a:xfrm>
            <a:off x="4644008" y="221987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localization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212CB7-F4A7-4BEC-9C7A-6332BD4A291D}"/>
              </a:ext>
            </a:extLst>
          </p:cNvPr>
          <p:cNvSpPr txBox="1"/>
          <p:nvPr/>
        </p:nvSpPr>
        <p:spPr>
          <a:xfrm>
            <a:off x="4644008" y="295191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confidence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11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17974"/>
            <a:ext cx="8229600" cy="3643338"/>
          </a:xfrm>
        </p:spPr>
        <p:txBody>
          <a:bodyPr>
            <a:normAutofit/>
          </a:bodyPr>
          <a:lstStyle/>
          <a:p>
            <a:r>
              <a:rPr lang="en-US" altLang="ko-KR" dirty="0"/>
              <a:t>Training</a:t>
            </a:r>
          </a:p>
          <a:p>
            <a:pPr lvl="1"/>
            <a:r>
              <a:rPr lang="en-US" altLang="ko-KR" dirty="0"/>
              <a:t>SSD model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en-US" altLang="ko-KR" dirty="0"/>
              <a:t>Decomposition</a:t>
            </a:r>
          </a:p>
          <a:p>
            <a:pPr lvl="1"/>
            <a:r>
              <a:rPr lang="en-US" altLang="ko-KR" dirty="0"/>
              <a:t>Model</a:t>
            </a:r>
            <a:r>
              <a:rPr lang="ko-KR" altLang="en-US" dirty="0"/>
              <a:t>의 각 </a:t>
            </a:r>
            <a:r>
              <a:rPr lang="en-US" altLang="ko-KR" dirty="0"/>
              <a:t>convolution layer</a:t>
            </a:r>
            <a:r>
              <a:rPr lang="ko-KR" altLang="en-US" dirty="0"/>
              <a:t>를  </a:t>
            </a:r>
            <a:r>
              <a:rPr lang="en-US" altLang="ko-KR" dirty="0"/>
              <a:t>tucker-2 decomposition</a:t>
            </a:r>
            <a:r>
              <a:rPr lang="ko-KR" altLang="en-US" dirty="0"/>
              <a:t>을 이용해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sequential layers</a:t>
            </a:r>
            <a:r>
              <a:rPr lang="ko-KR" altLang="en-US" dirty="0"/>
              <a:t>로 치환</a:t>
            </a:r>
            <a:endParaRPr lang="en-US" altLang="ko-KR" dirty="0"/>
          </a:p>
          <a:p>
            <a:r>
              <a:rPr lang="en-US" altLang="ko-KR" dirty="0"/>
              <a:t>Fine tuning</a:t>
            </a:r>
          </a:p>
          <a:p>
            <a:pPr lvl="1"/>
            <a:r>
              <a:rPr lang="ko-KR" altLang="en-US" dirty="0"/>
              <a:t>변경된 </a:t>
            </a:r>
            <a:r>
              <a:rPr lang="en-US" altLang="ko-KR" dirty="0"/>
              <a:t>SSD model</a:t>
            </a:r>
            <a:r>
              <a:rPr lang="ko-KR" altLang="en-US" dirty="0"/>
              <a:t>을 재학습해 </a:t>
            </a:r>
            <a:r>
              <a:rPr lang="en-US" altLang="ko-KR" dirty="0"/>
              <a:t>accuracy</a:t>
            </a:r>
            <a:r>
              <a:rPr lang="ko-KR" altLang="en-US" dirty="0"/>
              <a:t>회복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decomposition method</a:t>
            </a:r>
            <a:endParaRPr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4258235" y="-1246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296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17974"/>
            <a:ext cx="8229600" cy="3643338"/>
          </a:xfrm>
        </p:spPr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decomposition method</a:t>
            </a:r>
            <a:endParaRPr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4258235" y="-1246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4A6431-AC9D-4246-9D4E-C9681F0A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325092"/>
            <a:ext cx="5221138" cy="146268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398F44F-2EAB-4E52-9645-17C13E9028E2}"/>
              </a:ext>
            </a:extLst>
          </p:cNvPr>
          <p:cNvCxnSpPr>
            <a:cxnSpLocks/>
          </p:cNvCxnSpPr>
          <p:nvPr/>
        </p:nvCxnSpPr>
        <p:spPr>
          <a:xfrm>
            <a:off x="278870" y="2098296"/>
            <a:ext cx="151216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CBF9D4-E558-4F2F-AA60-E80AC0F879EC}"/>
              </a:ext>
            </a:extLst>
          </p:cNvPr>
          <p:cNvSpPr txBox="1"/>
          <p:nvPr/>
        </p:nvSpPr>
        <p:spPr>
          <a:xfrm>
            <a:off x="5686737" y="1792261"/>
            <a:ext cx="28969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tucker_decomposition_conv_layer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/>
              <a:t>estimate_ranks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unfold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reshape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/>
              <a:t>moveaxis</a:t>
            </a:r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2A0AB1-F025-4FCD-AF65-B9549DA1BBC8}"/>
              </a:ext>
            </a:extLst>
          </p:cNvPr>
          <p:cNvCxnSpPr>
            <a:cxnSpLocks/>
          </p:cNvCxnSpPr>
          <p:nvPr/>
        </p:nvCxnSpPr>
        <p:spPr>
          <a:xfrm>
            <a:off x="1142966" y="2458336"/>
            <a:ext cx="151216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89A37C-7840-47EF-8028-7BE663AC9956}"/>
              </a:ext>
            </a:extLst>
          </p:cNvPr>
          <p:cNvCxnSpPr/>
          <p:nvPr/>
        </p:nvCxnSpPr>
        <p:spPr>
          <a:xfrm>
            <a:off x="7164288" y="2067694"/>
            <a:ext cx="0" cy="21602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422512-EE6C-46DB-857C-CE9BF58AAAA0}"/>
              </a:ext>
            </a:extLst>
          </p:cNvPr>
          <p:cNvCxnSpPr/>
          <p:nvPr/>
        </p:nvCxnSpPr>
        <p:spPr>
          <a:xfrm>
            <a:off x="7164288" y="2499742"/>
            <a:ext cx="0" cy="21602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7F37D4-8249-4A0F-AA8A-12D86CFA40A7}"/>
              </a:ext>
            </a:extLst>
          </p:cNvPr>
          <p:cNvCxnSpPr/>
          <p:nvPr/>
        </p:nvCxnSpPr>
        <p:spPr>
          <a:xfrm>
            <a:off x="7164288" y="2931790"/>
            <a:ext cx="0" cy="21602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364889-276E-4D40-A885-23B82EBEDAE0}"/>
              </a:ext>
            </a:extLst>
          </p:cNvPr>
          <p:cNvCxnSpPr/>
          <p:nvPr/>
        </p:nvCxnSpPr>
        <p:spPr>
          <a:xfrm>
            <a:off x="7164288" y="3363838"/>
            <a:ext cx="0" cy="21602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1EEF64-14D1-427C-B839-006BB31B6E59}"/>
              </a:ext>
            </a:extLst>
          </p:cNvPr>
          <p:cNvSpPr txBox="1"/>
          <p:nvPr/>
        </p:nvSpPr>
        <p:spPr>
          <a:xfrm>
            <a:off x="539552" y="3947276"/>
            <a:ext cx="7128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rank selection </a:t>
            </a:r>
            <a:r>
              <a:rPr lang="ko-KR" altLang="en-US" sz="1400" dirty="0"/>
              <a:t>부분에서 </a:t>
            </a:r>
            <a:r>
              <a:rPr lang="en-US" altLang="ko-KR" sz="1400" dirty="0"/>
              <a:t>error</a:t>
            </a:r>
            <a:r>
              <a:rPr lang="ko-KR" altLang="en-US" sz="1400" dirty="0"/>
              <a:t> 발생</a:t>
            </a:r>
          </a:p>
        </p:txBody>
      </p:sp>
    </p:spTree>
    <p:extLst>
      <p:ext uri="{BB962C8B-B14F-4D97-AF65-F5344CB8AC3E}">
        <p14:creationId xmlns:p14="http://schemas.microsoft.com/office/powerpoint/2010/main" val="222579935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양식 New HD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27716</TotalTime>
  <Words>4103</Words>
  <Application>Microsoft Office PowerPoint</Application>
  <PresentationFormat>화면 슬라이드 쇼(16:9)</PresentationFormat>
  <Paragraphs>304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Cambria Math</vt:lpstr>
      <vt:lpstr>Tahoma</vt:lpstr>
      <vt:lpstr>연구실 PPT 양식 New HD</vt:lpstr>
      <vt:lpstr>Decomposition 기법을 이용한 Object Detection Model의 속도, 전력 개선</vt:lpstr>
      <vt:lpstr>Tucker Decomposition</vt:lpstr>
      <vt:lpstr>Decomposition</vt:lpstr>
      <vt:lpstr>Decomposition</vt:lpstr>
      <vt:lpstr>Decomposition</vt:lpstr>
      <vt:lpstr>SSD</vt:lpstr>
      <vt:lpstr>SSD</vt:lpstr>
      <vt:lpstr>Apply decomposition method</vt:lpstr>
      <vt:lpstr>Apply decomposition method</vt:lpstr>
      <vt:lpstr>진행 계획</vt:lpstr>
      <vt:lpstr>Appendix: Tucker Decomposition Options</vt:lpstr>
      <vt:lpstr>Appendix: Tucker Decomposition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RedCarrottt</dc:creator>
  <cp:lastModifiedBy>Han Seonghye</cp:lastModifiedBy>
  <cp:revision>2661</cp:revision>
  <cp:lastPrinted>2018-04-05T06:42:54Z</cp:lastPrinted>
  <dcterms:created xsi:type="dcterms:W3CDTF">2014-08-28T09:50:54Z</dcterms:created>
  <dcterms:modified xsi:type="dcterms:W3CDTF">2018-05-17T10:34:37Z</dcterms:modified>
</cp:coreProperties>
</file>