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96" r:id="rId16"/>
    <p:sldId id="302" r:id="rId17"/>
    <p:sldId id="298" r:id="rId18"/>
    <p:sldId id="299" r:id="rId19"/>
    <p:sldId id="300" r:id="rId20"/>
    <p:sldId id="301" r:id="rId21"/>
    <p:sldId id="289" r:id="rId22"/>
    <p:sldId id="282" r:id="rId23"/>
  </p:sldIdLst>
  <p:sldSz cx="6553200" cy="9253538"/>
  <p:notesSz cx="6858000" cy="9144000"/>
  <p:defaultTextStyle>
    <a:defPPr>
      <a:defRPr lang="ko-KR"/>
    </a:defPPr>
    <a:lvl1pPr marL="0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3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3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1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9" algn="l" defTabSz="9142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5" userDrawn="1">
          <p15:clr>
            <a:srgbClr val="A4A3A4"/>
          </p15:clr>
        </p15:guide>
        <p15:guide id="2" pos="2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0BD8B"/>
    <a:srgbClr val="8BCFAA"/>
    <a:srgbClr val="5B62AC"/>
    <a:srgbClr val="8484C0"/>
    <a:srgbClr val="01847F"/>
    <a:srgbClr val="F44D59"/>
    <a:srgbClr val="EA847F"/>
    <a:srgbClr val="F79237"/>
    <a:srgbClr val="FBA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78" d="100"/>
          <a:sy n="78" d="100"/>
        </p:scale>
        <p:origin x="3168" y="90"/>
      </p:cViewPr>
      <p:guideLst>
        <p:guide orient="horz" pos="2915"/>
        <p:guide pos="20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748C6-0AD0-430F-8668-E13E4A6A4E38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5DF0-1FAC-4FFE-90AF-4B9024D9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5DF0-1FAC-4FFE-90AF-4B9024D971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5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1490" y="2874597"/>
            <a:ext cx="5570221" cy="19835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2981" y="5243674"/>
            <a:ext cx="4587240" cy="23647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405163" y="499095"/>
            <a:ext cx="1056931" cy="10654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4370" y="499095"/>
            <a:ext cx="3061573" cy="106544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657" y="5946258"/>
            <a:ext cx="5570221" cy="18378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7657" y="3922048"/>
            <a:ext cx="5570221" cy="2024211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4370" y="2913152"/>
            <a:ext cx="2059251" cy="8240362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02841" y="2913152"/>
            <a:ext cx="2059251" cy="8240362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7661" y="370571"/>
            <a:ext cx="5897880" cy="154225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7662" y="2071337"/>
            <a:ext cx="2895468" cy="86323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57" indent="0">
              <a:buNone/>
              <a:defRPr sz="1999" b="1"/>
            </a:lvl2pPr>
            <a:lvl3pPr marL="914314" indent="0">
              <a:buNone/>
              <a:defRPr sz="1799" b="1"/>
            </a:lvl3pPr>
            <a:lvl4pPr marL="1371471" indent="0">
              <a:buNone/>
              <a:defRPr sz="1600" b="1"/>
            </a:lvl4pPr>
            <a:lvl5pPr marL="1828626" indent="0">
              <a:buNone/>
              <a:defRPr sz="1600" b="1"/>
            </a:lvl5pPr>
            <a:lvl6pPr marL="2285783" indent="0">
              <a:buNone/>
              <a:defRPr sz="1600" b="1"/>
            </a:lvl6pPr>
            <a:lvl7pPr marL="2742940" indent="0">
              <a:buNone/>
              <a:defRPr sz="1600" b="1"/>
            </a:lvl7pPr>
            <a:lvl8pPr marL="3200097" indent="0">
              <a:buNone/>
              <a:defRPr sz="1600" b="1"/>
            </a:lvl8pPr>
            <a:lvl9pPr marL="365725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7662" y="2934572"/>
            <a:ext cx="2895468" cy="5331495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328936" y="2071337"/>
            <a:ext cx="2896605" cy="86323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57" indent="0">
              <a:buNone/>
              <a:defRPr sz="1999" b="1"/>
            </a:lvl2pPr>
            <a:lvl3pPr marL="914314" indent="0">
              <a:buNone/>
              <a:defRPr sz="1799" b="1"/>
            </a:lvl3pPr>
            <a:lvl4pPr marL="1371471" indent="0">
              <a:buNone/>
              <a:defRPr sz="1600" b="1"/>
            </a:lvl4pPr>
            <a:lvl5pPr marL="1828626" indent="0">
              <a:buNone/>
              <a:defRPr sz="1600" b="1"/>
            </a:lvl5pPr>
            <a:lvl6pPr marL="2285783" indent="0">
              <a:buNone/>
              <a:defRPr sz="1600" b="1"/>
            </a:lvl6pPr>
            <a:lvl7pPr marL="2742940" indent="0">
              <a:buNone/>
              <a:defRPr sz="1600" b="1"/>
            </a:lvl7pPr>
            <a:lvl8pPr marL="3200097" indent="0">
              <a:buNone/>
              <a:defRPr sz="1600" b="1"/>
            </a:lvl8pPr>
            <a:lvl9pPr marL="365725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328936" y="2934572"/>
            <a:ext cx="2896605" cy="5331495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7660" y="368431"/>
            <a:ext cx="2155958" cy="1567961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2120" y="368430"/>
            <a:ext cx="3663421" cy="7897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7660" y="1936390"/>
            <a:ext cx="2155958" cy="6329677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1" indent="0">
              <a:buNone/>
              <a:defRPr sz="900"/>
            </a:lvl4pPr>
            <a:lvl5pPr marL="1828626" indent="0">
              <a:buNone/>
              <a:defRPr sz="900"/>
            </a:lvl5pPr>
            <a:lvl6pPr marL="2285783" indent="0">
              <a:buNone/>
              <a:defRPr sz="900"/>
            </a:lvl6pPr>
            <a:lvl7pPr marL="2742940" indent="0">
              <a:buNone/>
              <a:defRPr sz="900"/>
            </a:lvl7pPr>
            <a:lvl8pPr marL="3200097" indent="0">
              <a:buNone/>
              <a:defRPr sz="900"/>
            </a:lvl8pPr>
            <a:lvl9pPr marL="365725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473" y="6477478"/>
            <a:ext cx="3931920" cy="764703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84473" y="826821"/>
            <a:ext cx="3931920" cy="5552123"/>
          </a:xfrm>
        </p:spPr>
        <p:txBody>
          <a:bodyPr/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4" indent="0">
              <a:buNone/>
              <a:defRPr sz="2399"/>
            </a:lvl3pPr>
            <a:lvl4pPr marL="1371471" indent="0">
              <a:buNone/>
              <a:defRPr sz="1999"/>
            </a:lvl4pPr>
            <a:lvl5pPr marL="1828626" indent="0">
              <a:buNone/>
              <a:defRPr sz="1999"/>
            </a:lvl5pPr>
            <a:lvl6pPr marL="2285783" indent="0">
              <a:buNone/>
              <a:defRPr sz="1999"/>
            </a:lvl6pPr>
            <a:lvl7pPr marL="2742940" indent="0">
              <a:buNone/>
              <a:defRPr sz="1999"/>
            </a:lvl7pPr>
            <a:lvl8pPr marL="3200097" indent="0">
              <a:buNone/>
              <a:defRPr sz="1999"/>
            </a:lvl8pPr>
            <a:lvl9pPr marL="3657254" indent="0">
              <a:buNone/>
              <a:defRPr sz="199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4473" y="7242181"/>
            <a:ext cx="3931920" cy="1086005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1" indent="0">
              <a:buNone/>
              <a:defRPr sz="900"/>
            </a:lvl4pPr>
            <a:lvl5pPr marL="1828626" indent="0">
              <a:buNone/>
              <a:defRPr sz="900"/>
            </a:lvl5pPr>
            <a:lvl6pPr marL="2285783" indent="0">
              <a:buNone/>
              <a:defRPr sz="900"/>
            </a:lvl6pPr>
            <a:lvl7pPr marL="2742940" indent="0">
              <a:buNone/>
              <a:defRPr sz="900"/>
            </a:lvl7pPr>
            <a:lvl8pPr marL="3200097" indent="0">
              <a:buNone/>
              <a:defRPr sz="900"/>
            </a:lvl8pPr>
            <a:lvl9pPr marL="365725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7661" y="370571"/>
            <a:ext cx="5897880" cy="154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7661" y="2159162"/>
            <a:ext cx="5897880" cy="610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7660" y="8576662"/>
            <a:ext cx="152908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2B8A-C5A4-4D6B-984B-104FAABD6D56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39011" y="8576662"/>
            <a:ext cx="207518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6461" y="8576662"/>
            <a:ext cx="152908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4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8" indent="-342868" algn="l" defTabSz="914314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9" indent="-285724" algn="l" defTabSz="914314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2" indent="-228578" algn="l" defTabSz="914314" rtl="0" eaLnBrk="1" latinLnBrk="1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9" indent="-228578" algn="l" defTabSz="914314" rtl="0" eaLnBrk="1" latinLnBrk="1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05" indent="-228578" algn="l" defTabSz="914314" rtl="0" eaLnBrk="1" latinLnBrk="1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2" indent="-228578" algn="l" defTabSz="914314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18" indent="-228578" algn="l" defTabSz="914314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5" indent="-228578" algn="l" defTabSz="914314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2" indent="-228578" algn="l" defTabSz="914314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1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6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3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0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97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4" algn="l" defTabSz="914314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.png"/><Relationship Id="rId9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10" Type="http://schemas.openxmlformats.org/officeDocument/2006/relationships/image" Target="../media/image36.jpeg"/><Relationship Id="rId4" Type="http://schemas.openxmlformats.org/officeDocument/2006/relationships/image" Target="../media/image2.png"/><Relationship Id="rId9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10" Type="http://schemas.openxmlformats.org/officeDocument/2006/relationships/image" Target="../media/image43.jpeg"/><Relationship Id="rId4" Type="http://schemas.openxmlformats.org/officeDocument/2006/relationships/image" Target="../media/image37.png"/><Relationship Id="rId9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10" Type="http://schemas.openxmlformats.org/officeDocument/2006/relationships/image" Target="../media/image50.jpeg"/><Relationship Id="rId4" Type="http://schemas.openxmlformats.org/officeDocument/2006/relationships/image" Target="../media/image44.png"/><Relationship Id="rId9" Type="http://schemas.openxmlformats.org/officeDocument/2006/relationships/image" Target="../media/image4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jpg"/><Relationship Id="rId10" Type="http://schemas.openxmlformats.org/officeDocument/2006/relationships/image" Target="../media/image57.jpeg"/><Relationship Id="rId4" Type="http://schemas.openxmlformats.org/officeDocument/2006/relationships/image" Target="../media/image51.png"/><Relationship Id="rId9" Type="http://schemas.openxmlformats.org/officeDocument/2006/relationships/image" Target="../media/image5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5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3" y="0"/>
            <a:ext cx="6548860" cy="925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5664" y="2865081"/>
            <a:ext cx="3902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endParaRPr lang="en-US" altLang="ko-KR" sz="36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36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36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9" name="그림 8" descr="inpu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6053" y="6138938"/>
            <a:ext cx="2808312" cy="400184"/>
          </a:xfrm>
          <a:prstGeom prst="rect">
            <a:avLst/>
          </a:prstGeom>
        </p:spPr>
      </p:pic>
      <p:pic>
        <p:nvPicPr>
          <p:cNvPr id="11" name="그림 10" descr="inpu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6053" y="6570986"/>
            <a:ext cx="2808312" cy="400184"/>
          </a:xfrm>
          <a:prstGeom prst="rect">
            <a:avLst/>
          </a:prstGeom>
        </p:spPr>
      </p:pic>
      <p:pic>
        <p:nvPicPr>
          <p:cNvPr id="12" name="그림 11" descr="Untitled-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2665" y="6138938"/>
            <a:ext cx="2808312" cy="400184"/>
          </a:xfrm>
          <a:prstGeom prst="rect">
            <a:avLst/>
          </a:prstGeom>
        </p:spPr>
      </p:pic>
      <p:pic>
        <p:nvPicPr>
          <p:cNvPr id="14" name="그림 13" descr="Untitled-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2665" y="6570986"/>
            <a:ext cx="2808312" cy="400184"/>
          </a:xfrm>
          <a:prstGeom prst="rect">
            <a:avLst/>
          </a:prstGeom>
        </p:spPr>
      </p:pic>
      <p:pic>
        <p:nvPicPr>
          <p:cNvPr id="15" name="그림 14" descr="Untitled-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2665" y="7006373"/>
            <a:ext cx="2808312" cy="4001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4248" y="665610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 Unicode MS" pitchFamily="50" charset="-127"/>
              </a:rPr>
              <a:t>OBELAB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42" y="62044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3102" y="66364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검사기관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4047" y="6192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77449" y="7055006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성별</a:t>
            </a:r>
            <a:r>
              <a:rPr lang="en-US" altLang="ko-KR" sz="1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학년</a:t>
            </a:r>
          </a:p>
        </p:txBody>
      </p:sp>
      <p:pic>
        <p:nvPicPr>
          <p:cNvPr id="26" name="그림 25" descr="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6195" y="8622381"/>
            <a:ext cx="2268488" cy="4530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14D543-E6C9-4088-8A78-46A8B4AC9FF5}"/>
              </a:ext>
            </a:extLst>
          </p:cNvPr>
          <p:cNvSpPr txBox="1"/>
          <p:nvPr/>
        </p:nvSpPr>
        <p:spPr>
          <a:xfrm>
            <a:off x="4356458" y="661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UID</a:t>
            </a:r>
            <a:endParaRPr lang="ko-KR" altLang="en-US" sz="12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EA2AD-1508-4482-B393-30C42E292BD2}"/>
              </a:ext>
            </a:extLst>
          </p:cNvPr>
          <p:cNvSpPr txBox="1"/>
          <p:nvPr/>
        </p:nvSpPr>
        <p:spPr>
          <a:xfrm>
            <a:off x="990600" y="62230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EB556-C797-458B-82E4-C6EC4B315EB5}"/>
              </a:ext>
            </a:extLst>
          </p:cNvPr>
          <p:cNvSpPr txBox="1"/>
          <p:nvPr/>
        </p:nvSpPr>
        <p:spPr>
          <a:xfrm>
            <a:off x="4940300" y="62230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D0284-DEA3-4298-B480-9E755AA29E60}"/>
              </a:ext>
            </a:extLst>
          </p:cNvPr>
          <p:cNvSpPr txBox="1"/>
          <p:nvPr/>
        </p:nvSpPr>
        <p:spPr>
          <a:xfrm>
            <a:off x="4940300" y="66548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7F7F7F"/>
                </a:solidFill>
                <a:latin typeface="맑은 고딕 (본문)"/>
              </a:rPr>
              <a:t>OBE_WJ_1066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94CC5-7EB6-4A03-B443-6535233D074B}"/>
              </a:ext>
            </a:extLst>
          </p:cNvPr>
          <p:cNvSpPr txBox="1"/>
          <p:nvPr/>
        </p:nvSpPr>
        <p:spPr>
          <a:xfrm>
            <a:off x="4940300" y="70866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남아 </a:t>
            </a:r>
            <a:r>
              <a:rPr lang="en-US" altLang="ko-KR" sz="1000">
                <a:solidFill>
                  <a:srgbClr val="7F7F7F"/>
                </a:solidFill>
                <a:latin typeface="맑은 고딕 (본문)"/>
              </a:rPr>
              <a:t>/ </a:t>
            </a:r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초</a:t>
            </a:r>
            <a:r>
              <a:rPr lang="en-US" altLang="ko-KR" sz="1000">
                <a:solidFill>
                  <a:srgbClr val="7F7F7F"/>
                </a:solidFill>
                <a:latin typeface="맑은 고딕 (본문)"/>
              </a:rPr>
              <a:t>5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D8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34">
            <a:extLst>
              <a:ext uri="{FF2B5EF4-FFF2-40B4-BE49-F238E27FC236}">
                <a16:creationId xmlns:a16="http://schemas.microsoft.com/office/drawing/2014/main" id="{5F55C974-697E-4E62-A0C2-785E56061FFF}"/>
              </a:ext>
            </a:extLst>
          </p:cNvPr>
          <p:cNvSpPr/>
          <p:nvPr/>
        </p:nvSpPr>
        <p:spPr>
          <a:xfrm>
            <a:off x="180256" y="1406288"/>
            <a:ext cx="6192688" cy="2923486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0256" y="4482754"/>
            <a:ext cx="6209320" cy="4104456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50B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9" name="TextBox 8"/>
          <p:cNvSpPr txBox="1"/>
          <p:nvPr/>
        </p:nvSpPr>
        <p:spPr>
          <a:xfrm>
            <a:off x="324272" y="327488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공간 기억력</a:t>
            </a:r>
            <a:endParaRPr lang="en-US" altLang="ko-KR" sz="1600" dirty="0">
              <a:solidFill>
                <a:srgbClr val="50BD8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624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10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23591"/>
              </p:ext>
            </p:extLst>
          </p:nvPr>
        </p:nvGraphicFramePr>
        <p:xfrm>
          <a:off x="396280" y="3402633"/>
          <a:ext cx="5760641" cy="70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집중도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수행능력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종합 평균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또래 평균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8BCF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50B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2768849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연결성 지도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12154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활성화 정도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9996" y="6787011"/>
            <a:ext cx="585893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공간 기억력 종합 </a:t>
            </a:r>
            <a:r>
              <a:rPr lang="en-US" altLang="ko-KR" sz="1400" dirty="0">
                <a:solidFill>
                  <a:srgbClr val="50BD8B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1400" dirty="0">
              <a:solidFill>
                <a:srgbClr val="50BD8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888" y="6498977"/>
            <a:ext cx="392775" cy="62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모서리가 둥근 직사각형 35"/>
          <p:cNvSpPr/>
          <p:nvPr/>
        </p:nvSpPr>
        <p:spPr>
          <a:xfrm>
            <a:off x="767381" y="6471433"/>
            <a:ext cx="1152128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</a:t>
            </a:r>
            <a:r>
              <a:rPr lang="en-US" altLang="ko-KR" sz="1000" dirty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성장 곡선</a:t>
            </a:r>
          </a:p>
        </p:txBody>
      </p:sp>
      <p:pic>
        <p:nvPicPr>
          <p:cNvPr id="44" name="그림 43" descr="input.png">
            <a:extLst>
              <a:ext uri="{FF2B5EF4-FFF2-40B4-BE49-F238E27FC236}">
                <a16:creationId xmlns:a16="http://schemas.microsoft.com/office/drawing/2014/main" id="{6CA0FDD4-9061-4AD0-8D8A-B4E811B187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433EF24-4D67-4BCC-948F-DDF328060408}"/>
              </a:ext>
            </a:extLst>
          </p:cNvPr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8" name="그림 37" descr="input.png">
            <a:extLst>
              <a:ext uri="{FF2B5EF4-FFF2-40B4-BE49-F238E27FC236}">
                <a16:creationId xmlns:a16="http://schemas.microsoft.com/office/drawing/2014/main" id="{5AE25815-09CD-45F4-B737-F769745726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D62DE1B-EF2C-4F8F-99B9-21DBBC67158C}"/>
              </a:ext>
            </a:extLst>
          </p:cNvPr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2845339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4654736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AC1D8-0387-4C18-B23D-A962FBC90C54}"/>
              </a:ext>
            </a:extLst>
          </p:cNvPr>
          <p:cNvSpPr txBox="1"/>
          <p:nvPr/>
        </p:nvSpPr>
        <p:spPr>
          <a:xfrm>
            <a:off x="1041400" y="10541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4B92-FEC9-4C8A-BAE0-122697B8B5CE}"/>
              </a:ext>
            </a:extLst>
          </p:cNvPr>
          <p:cNvSpPr txBox="1"/>
          <p:nvPr/>
        </p:nvSpPr>
        <p:spPr>
          <a:xfrm>
            <a:off x="4940300" y="10414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0C851-7944-43F7-8632-EDE4E089BEE4}"/>
              </a:ext>
            </a:extLst>
          </p:cNvPr>
          <p:cNvSpPr txBox="1"/>
          <p:nvPr/>
        </p:nvSpPr>
        <p:spPr>
          <a:xfrm>
            <a:off x="381000" y="7175500"/>
            <a:ext cx="5715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 이세혁 어린이의 공간 기억력 과제 수행과 뇌 기능은 또래 집단과 비교하여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과제 수행시의 대뇌 활성화는 또래 집단 내에서 평균적인 수준으로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공간 기억력과 관련된 대뇌 영역 활용이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그리고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집중도가 또래 평균에 해당하여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공간 기억 과제 수행 간에 집중을 위한 약간의 노력이 필요합니다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연결도 점수에 따르면 대뇌 영역간의 협응 능력은 또래 집단에서 평균적인 수준으로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endParaRPr lang="ar-DZ" sz="12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42DDB-E7E0-4564-93A6-82DDB3B22F25}"/>
              </a:ext>
            </a:extLst>
          </p:cNvPr>
          <p:cNvSpPr txBox="1"/>
          <p:nvPr/>
        </p:nvSpPr>
        <p:spPr>
          <a:xfrm>
            <a:off x="571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800" b="1">
                <a:solidFill>
                  <a:srgbClr val="FFFFFF"/>
                </a:solidFill>
                <a:latin typeface="맑은 고딕 (본문)"/>
              </a:rPr>
              <a:t>이세혁</a:t>
            </a:r>
            <a:endParaRPr lang="ar-DZ" sz="800" b="1">
              <a:solidFill>
                <a:srgbClr val="FFFFFF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B283D-9D73-42A6-B525-A6A8C5860D60}"/>
              </a:ext>
            </a:extLst>
          </p:cNvPr>
          <p:cNvSpPr txBox="1"/>
          <p:nvPr/>
        </p:nvSpPr>
        <p:spPr>
          <a:xfrm>
            <a:off x="15367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77.57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D174F-ACF6-44DC-A527-C65CBDF95D0F}"/>
              </a:ext>
            </a:extLst>
          </p:cNvPr>
          <p:cNvSpPr txBox="1"/>
          <p:nvPr/>
        </p:nvSpPr>
        <p:spPr>
          <a:xfrm>
            <a:off x="25273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61.7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FA754-B9DF-43BE-84CD-A54CDABB1BB2}"/>
              </a:ext>
            </a:extLst>
          </p:cNvPr>
          <p:cNvSpPr txBox="1"/>
          <p:nvPr/>
        </p:nvSpPr>
        <p:spPr>
          <a:xfrm>
            <a:off x="34925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45.31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F2821-296E-4EC1-A463-00EFF6AF2513}"/>
              </a:ext>
            </a:extLst>
          </p:cNvPr>
          <p:cNvSpPr txBox="1"/>
          <p:nvPr/>
        </p:nvSpPr>
        <p:spPr>
          <a:xfrm>
            <a:off x="44577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61.58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00A8C-12F2-46F2-8FE3-0563B9933423}"/>
              </a:ext>
            </a:extLst>
          </p:cNvPr>
          <p:cNvSpPr txBox="1"/>
          <p:nvPr/>
        </p:nvSpPr>
        <p:spPr>
          <a:xfrm>
            <a:off x="54610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61.43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44201-C1B7-4CE0-A90C-4C51567E3792}"/>
              </a:ext>
            </a:extLst>
          </p:cNvPr>
          <p:cNvSpPr txBox="1"/>
          <p:nvPr/>
        </p:nvSpPr>
        <p:spPr>
          <a:xfrm>
            <a:off x="15367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71.35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8F597-C975-46E6-A251-C281BCD06ED9}"/>
              </a:ext>
            </a:extLst>
          </p:cNvPr>
          <p:cNvSpPr txBox="1"/>
          <p:nvPr/>
        </p:nvSpPr>
        <p:spPr>
          <a:xfrm>
            <a:off x="25273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59.4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42DE5-9394-4ACE-B1D0-A6D997A03734}"/>
              </a:ext>
            </a:extLst>
          </p:cNvPr>
          <p:cNvSpPr txBox="1"/>
          <p:nvPr/>
        </p:nvSpPr>
        <p:spPr>
          <a:xfrm>
            <a:off x="3492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31.04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074B1-ECEE-4AB5-A1DC-DB065689DECE}"/>
              </a:ext>
            </a:extLst>
          </p:cNvPr>
          <p:cNvSpPr txBox="1"/>
          <p:nvPr/>
        </p:nvSpPr>
        <p:spPr>
          <a:xfrm>
            <a:off x="44577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49.72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27747C-34DD-4549-8DEB-8ED52E732CCD}"/>
              </a:ext>
            </a:extLst>
          </p:cNvPr>
          <p:cNvSpPr txBox="1"/>
          <p:nvPr/>
        </p:nvSpPr>
        <p:spPr>
          <a:xfrm>
            <a:off x="54610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52.88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5EAFDFA-8783-4228-9535-5F58BC4132E8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38300"/>
            <a:ext cx="6273800" cy="1727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102F3B-1F60-45E7-8D49-072E6D507391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84300"/>
            <a:ext cx="889000" cy="838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E9FAEEC-CC72-404E-A087-A92956057DF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562100"/>
            <a:ext cx="647700" cy="1841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F57B777-EFB0-41C6-ADE4-D9865F22C0DC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800600"/>
            <a:ext cx="2260600" cy="1549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763386B-7073-47DA-BD02-E0099EF1D93F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4813300"/>
            <a:ext cx="2057400" cy="16256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421E498-C6F4-426C-B93F-FD2EEB4728B7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4826000"/>
            <a:ext cx="2032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5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34">
            <a:extLst>
              <a:ext uri="{FF2B5EF4-FFF2-40B4-BE49-F238E27FC236}">
                <a16:creationId xmlns:a16="http://schemas.microsoft.com/office/drawing/2014/main" id="{5F55C974-697E-4E62-A0C2-785E56061FFF}"/>
              </a:ext>
            </a:extLst>
          </p:cNvPr>
          <p:cNvSpPr/>
          <p:nvPr/>
        </p:nvSpPr>
        <p:spPr>
          <a:xfrm>
            <a:off x="180256" y="1406288"/>
            <a:ext cx="6192688" cy="2923486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23591"/>
              </p:ext>
            </p:extLst>
          </p:nvPr>
        </p:nvGraphicFramePr>
        <p:xfrm>
          <a:off x="396280" y="3402633"/>
          <a:ext cx="5760641" cy="70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집중도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수행능력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종합 평균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또래 평균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F9D2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180256" y="4482754"/>
            <a:ext cx="6209320" cy="4104456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60" name="TextBox 59"/>
          <p:cNvSpPr txBox="1"/>
          <p:nvPr/>
        </p:nvSpPr>
        <p:spPr>
          <a:xfrm>
            <a:off x="369996" y="6787011"/>
            <a:ext cx="585893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9D231"/>
                </a:solidFill>
                <a:latin typeface="배달의민족 주아" pitchFamily="18" charset="-127"/>
                <a:ea typeface="배달의민족 주아" pitchFamily="18" charset="-127"/>
              </a:rPr>
              <a:t>주의 집중력 종합 </a:t>
            </a:r>
            <a:r>
              <a:rPr lang="en-US" altLang="ko-KR" sz="1400" dirty="0">
                <a:solidFill>
                  <a:srgbClr val="F9D23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F9D23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FC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9" name="TextBox 8"/>
          <p:cNvSpPr txBox="1"/>
          <p:nvPr/>
        </p:nvSpPr>
        <p:spPr>
          <a:xfrm>
            <a:off x="324272" y="327488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C653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1600" dirty="0">
                <a:solidFill>
                  <a:srgbClr val="FFC653"/>
                </a:solidFill>
                <a:latin typeface="배달의민족 주아" pitchFamily="18" charset="-127"/>
                <a:ea typeface="배달의민족 주아" pitchFamily="18" charset="-127"/>
              </a:rPr>
              <a:t>주의 집중력</a:t>
            </a:r>
            <a:endParaRPr lang="en-US" altLang="ko-KR" sz="1600" dirty="0">
              <a:solidFill>
                <a:srgbClr val="FFC653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73032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888" y="6599932"/>
            <a:ext cx="471362" cy="54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그림 40" descr="input.png">
            <a:extLst>
              <a:ext uri="{FF2B5EF4-FFF2-40B4-BE49-F238E27FC236}">
                <a16:creationId xmlns:a16="http://schemas.microsoft.com/office/drawing/2014/main" id="{F84F424B-744D-4D65-B208-5E0CAC20F5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54F4F60-02EC-41DE-9872-5A20BD9EDAC8}"/>
              </a:ext>
            </a:extLst>
          </p:cNvPr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44" name="그림 43" descr="input.png">
            <a:extLst>
              <a:ext uri="{FF2B5EF4-FFF2-40B4-BE49-F238E27FC236}">
                <a16:creationId xmlns:a16="http://schemas.microsoft.com/office/drawing/2014/main" id="{E41EA9A7-99FA-4EF6-8D0F-F2090C3B15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CA49E9A-0FD9-425A-93BD-70B672E398B9}"/>
              </a:ext>
            </a:extLst>
          </p:cNvPr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68849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연결성 지도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7381" y="6471433"/>
            <a:ext cx="1152128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</a:t>
            </a:r>
            <a:r>
              <a:rPr lang="en-US" altLang="ko-KR" sz="1000" dirty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성장 곡선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2845339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4645211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23" name="모서리가 둥근 직사각형 45">
            <a:extLst>
              <a:ext uri="{FF2B5EF4-FFF2-40B4-BE49-F238E27FC236}">
                <a16:creationId xmlns:a16="http://schemas.microsoft.com/office/drawing/2014/main" id="{3F02EF7E-AC28-4E58-940D-89A958105268}"/>
              </a:ext>
            </a:extLst>
          </p:cNvPr>
          <p:cNvSpPr/>
          <p:nvPr/>
        </p:nvSpPr>
        <p:spPr>
          <a:xfrm>
            <a:off x="4612154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활성화 정도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32550-1FF9-45F1-AFED-60F33630DEA1}"/>
              </a:ext>
            </a:extLst>
          </p:cNvPr>
          <p:cNvSpPr txBox="1"/>
          <p:nvPr/>
        </p:nvSpPr>
        <p:spPr>
          <a:xfrm>
            <a:off x="1041400" y="10541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B6289-9E0F-4411-AE67-7E058FD845E0}"/>
              </a:ext>
            </a:extLst>
          </p:cNvPr>
          <p:cNvSpPr txBox="1"/>
          <p:nvPr/>
        </p:nvSpPr>
        <p:spPr>
          <a:xfrm>
            <a:off x="4940300" y="10414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FF5CF-F0D9-46CA-9C96-1F1FD1A1BEEC}"/>
              </a:ext>
            </a:extLst>
          </p:cNvPr>
          <p:cNvSpPr txBox="1"/>
          <p:nvPr/>
        </p:nvSpPr>
        <p:spPr>
          <a:xfrm>
            <a:off x="381000" y="7175500"/>
            <a:ext cx="5715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 이세혁 어린이의 주의집중력 과제 수행과 뇌 기능은 또래 집단과 비교하여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과제 수행시의 대뇌 활성화는 또래 집단 내에서 평균적인 수준으로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주의집중력과 관련된 대뇌 영역 활용이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그리고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집중도가 높아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주의집중력 과제 수행간 대뇌 활성화가 지속적으로 유지되며 흥미를 느끼고 집중할 수 있습니다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연결도 점수에 따르면 대뇌 영역간의 협응 능력은 또래 집단에서 평균적인 수준으로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endParaRPr lang="ar-DZ" sz="12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6F66B-24CC-4A5E-B09B-886656C17C14}"/>
              </a:ext>
            </a:extLst>
          </p:cNvPr>
          <p:cNvSpPr txBox="1"/>
          <p:nvPr/>
        </p:nvSpPr>
        <p:spPr>
          <a:xfrm>
            <a:off x="571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800" b="1">
                <a:solidFill>
                  <a:srgbClr val="FFFFFF"/>
                </a:solidFill>
                <a:latin typeface="맑은 고딕 (본문)"/>
              </a:rPr>
              <a:t>이세혁</a:t>
            </a:r>
            <a:endParaRPr lang="ar-DZ" sz="800" b="1">
              <a:solidFill>
                <a:srgbClr val="FFFFFF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6782-D0BC-4437-8D72-ED15BBC0BB79}"/>
              </a:ext>
            </a:extLst>
          </p:cNvPr>
          <p:cNvSpPr txBox="1"/>
          <p:nvPr/>
        </p:nvSpPr>
        <p:spPr>
          <a:xfrm>
            <a:off x="15367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65.53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AFDF0-02C7-49F6-9AFB-E6546DAC298D}"/>
              </a:ext>
            </a:extLst>
          </p:cNvPr>
          <p:cNvSpPr txBox="1"/>
          <p:nvPr/>
        </p:nvSpPr>
        <p:spPr>
          <a:xfrm>
            <a:off x="25273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82.93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0483B-C5AF-4192-94DD-6FD1F1E293A7}"/>
              </a:ext>
            </a:extLst>
          </p:cNvPr>
          <p:cNvSpPr txBox="1"/>
          <p:nvPr/>
        </p:nvSpPr>
        <p:spPr>
          <a:xfrm>
            <a:off x="34925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48.4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4688D-EB6A-4A61-AB9C-F16AD496CEDD}"/>
              </a:ext>
            </a:extLst>
          </p:cNvPr>
          <p:cNvSpPr txBox="1"/>
          <p:nvPr/>
        </p:nvSpPr>
        <p:spPr>
          <a:xfrm>
            <a:off x="44577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46.72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C086F-D671-4B2C-89D6-02EED78A6298}"/>
              </a:ext>
            </a:extLst>
          </p:cNvPr>
          <p:cNvSpPr txBox="1"/>
          <p:nvPr/>
        </p:nvSpPr>
        <p:spPr>
          <a:xfrm>
            <a:off x="54610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60.89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95ED9-43A8-4D0B-A2FB-5300E28E689E}"/>
              </a:ext>
            </a:extLst>
          </p:cNvPr>
          <p:cNvSpPr txBox="1"/>
          <p:nvPr/>
        </p:nvSpPr>
        <p:spPr>
          <a:xfrm>
            <a:off x="15367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31.34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6FEE7-8333-4495-81B2-AF2A5ACBF049}"/>
              </a:ext>
            </a:extLst>
          </p:cNvPr>
          <p:cNvSpPr txBox="1"/>
          <p:nvPr/>
        </p:nvSpPr>
        <p:spPr>
          <a:xfrm>
            <a:off x="25273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83.39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F45217-6342-4AFE-98D6-6796B4810528}"/>
              </a:ext>
            </a:extLst>
          </p:cNvPr>
          <p:cNvSpPr txBox="1"/>
          <p:nvPr/>
        </p:nvSpPr>
        <p:spPr>
          <a:xfrm>
            <a:off x="3492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30.7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A7783-83F3-4605-B997-7BF16EA7F3F9}"/>
              </a:ext>
            </a:extLst>
          </p:cNvPr>
          <p:cNvSpPr txBox="1"/>
          <p:nvPr/>
        </p:nvSpPr>
        <p:spPr>
          <a:xfrm>
            <a:off x="44577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32.6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93A9D0-E74B-490B-AEB4-C86D4D935E48}"/>
              </a:ext>
            </a:extLst>
          </p:cNvPr>
          <p:cNvSpPr txBox="1"/>
          <p:nvPr/>
        </p:nvSpPr>
        <p:spPr>
          <a:xfrm>
            <a:off x="54610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44.51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8B8905B-FA49-47FF-9B72-D2B12E60FE98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38300"/>
            <a:ext cx="6273800" cy="17272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03DFE46-5B5A-4D15-97F3-8C7C44251E1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84300"/>
            <a:ext cx="889000" cy="838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4980A16-F91F-4743-A098-7DCB40BDB72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562100"/>
            <a:ext cx="647700" cy="1841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01B062F-8F79-4914-B83C-3AECB6B32D1C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800600"/>
            <a:ext cx="2260600" cy="1549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D5239F9-8B5A-4678-B67C-CAF8765BA5FD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4813300"/>
            <a:ext cx="2057400" cy="16256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FBB9233-5C23-43E0-968D-290DE6F6EA31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4826000"/>
            <a:ext cx="2032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180256" y="4482754"/>
            <a:ext cx="6209320" cy="4104456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52" name="모서리가 둥근 직사각형 34">
            <a:extLst>
              <a:ext uri="{FF2B5EF4-FFF2-40B4-BE49-F238E27FC236}">
                <a16:creationId xmlns:a16="http://schemas.microsoft.com/office/drawing/2014/main" id="{5F55C974-697E-4E62-A0C2-785E56061FFF}"/>
              </a:ext>
            </a:extLst>
          </p:cNvPr>
          <p:cNvSpPr/>
          <p:nvPr/>
        </p:nvSpPr>
        <p:spPr>
          <a:xfrm>
            <a:off x="180256" y="1406288"/>
            <a:ext cx="6192688" cy="2923486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sp>
        <p:nvSpPr>
          <p:cNvPr id="24" name="모서리가 둥근 직사각형 34">
            <a:extLst>
              <a:ext uri="{FF2B5EF4-FFF2-40B4-BE49-F238E27FC236}">
                <a16:creationId xmlns:a16="http://schemas.microsoft.com/office/drawing/2014/main" id="{ED12E986-45B8-4048-B9BC-765E1B1A0ED3}"/>
              </a:ext>
            </a:extLst>
          </p:cNvPr>
          <p:cNvSpPr/>
          <p:nvPr/>
        </p:nvSpPr>
        <p:spPr>
          <a:xfrm>
            <a:off x="180256" y="1406288"/>
            <a:ext cx="6192688" cy="2088232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9" name="TextBox 8"/>
          <p:cNvSpPr txBox="1"/>
          <p:nvPr/>
        </p:nvSpPr>
        <p:spPr>
          <a:xfrm>
            <a:off x="324272" y="327488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79237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1600" dirty="0">
                <a:solidFill>
                  <a:srgbClr val="F79237"/>
                </a:solidFill>
                <a:latin typeface="배달의민족 주아" pitchFamily="18" charset="-127"/>
                <a:ea typeface="배달의민족 주아" pitchFamily="18" charset="-127"/>
              </a:rPr>
              <a:t>작업 기억력</a:t>
            </a:r>
            <a:endParaRPr lang="en-US" altLang="ko-KR" sz="1600" dirty="0">
              <a:solidFill>
                <a:srgbClr val="F792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624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6" name="그림 35" descr="input.png">
            <a:extLst>
              <a:ext uri="{FF2B5EF4-FFF2-40B4-BE49-F238E27FC236}">
                <a16:creationId xmlns:a16="http://schemas.microsoft.com/office/drawing/2014/main" id="{4385E6DC-DFAF-437A-A388-CF5F5D6BF4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525BC14-F6E5-4E25-9ABD-EA4C6848F973}"/>
              </a:ext>
            </a:extLst>
          </p:cNvPr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42" name="그림 41" descr="input.png">
            <a:extLst>
              <a:ext uri="{FF2B5EF4-FFF2-40B4-BE49-F238E27FC236}">
                <a16:creationId xmlns:a16="http://schemas.microsoft.com/office/drawing/2014/main" id="{0818EDF7-935F-4D10-BC32-8DDA4EF22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0D66CF7-A2D9-4EE0-9F0C-4A30BDB086B9}"/>
              </a:ext>
            </a:extLst>
          </p:cNvPr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9996" y="6787011"/>
            <a:ext cx="585893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9237"/>
                </a:solidFill>
                <a:latin typeface="배달의민족 주아" pitchFamily="18" charset="-127"/>
                <a:ea typeface="배달의민족 주아" pitchFamily="18" charset="-127"/>
              </a:rPr>
              <a:t>작업 기억력 종합 </a:t>
            </a:r>
            <a:r>
              <a:rPr lang="en-US" altLang="ko-KR" sz="1400" dirty="0">
                <a:solidFill>
                  <a:srgbClr val="F79237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F792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768849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연결성 지도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7381" y="6471433"/>
            <a:ext cx="1152128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</a:t>
            </a:r>
            <a:r>
              <a:rPr lang="en-US" altLang="ko-KR" sz="1000" dirty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성장 곡선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2845339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4645211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23591"/>
              </p:ext>
            </p:extLst>
          </p:nvPr>
        </p:nvGraphicFramePr>
        <p:xfrm>
          <a:off x="396280" y="3402633"/>
          <a:ext cx="5760641" cy="70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집중도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수행능력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종합 평균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또래 평균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FBAF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F792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896" y="6570985"/>
            <a:ext cx="360040" cy="54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45">
            <a:extLst>
              <a:ext uri="{FF2B5EF4-FFF2-40B4-BE49-F238E27FC236}">
                <a16:creationId xmlns:a16="http://schemas.microsoft.com/office/drawing/2014/main" id="{EC0B395F-F332-4925-BF38-D1C207DA9D79}"/>
              </a:ext>
            </a:extLst>
          </p:cNvPr>
          <p:cNvSpPr/>
          <p:nvPr/>
        </p:nvSpPr>
        <p:spPr>
          <a:xfrm>
            <a:off x="4612154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활성화 정도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E4C42-A798-4104-9BB0-0B7E63CC5F80}"/>
              </a:ext>
            </a:extLst>
          </p:cNvPr>
          <p:cNvSpPr txBox="1"/>
          <p:nvPr/>
        </p:nvSpPr>
        <p:spPr>
          <a:xfrm>
            <a:off x="1041400" y="10541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E134F-8535-493D-B27A-E8055A8A5316}"/>
              </a:ext>
            </a:extLst>
          </p:cNvPr>
          <p:cNvSpPr txBox="1"/>
          <p:nvPr/>
        </p:nvSpPr>
        <p:spPr>
          <a:xfrm>
            <a:off x="4940300" y="10414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BF195-7CCD-47C5-9902-812C06EB4E15}"/>
              </a:ext>
            </a:extLst>
          </p:cNvPr>
          <p:cNvSpPr txBox="1"/>
          <p:nvPr/>
        </p:nvSpPr>
        <p:spPr>
          <a:xfrm>
            <a:off x="381000" y="7175500"/>
            <a:ext cx="5715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 이세혁 어린이의 작업기억력 과제 수행과 뇌 기능은 또래 집단 내에서 우수합니다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과제 수행시의 대뇌 활성화는 또래 집단 내에서 평균적인 수준으로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작업기억력과 관련된 대뇌 영역 활용이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그리고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집중도가 또래 평균에 해당하여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작업기억력 과제 수행 간에 집중을 위한 약간의 노력이 필요합니다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연결도 점수에 따르면 대뇌 영역간의 협응 능력은 또래 집단에서 평균적인 수준으로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endParaRPr lang="ar-DZ" sz="12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9BB3F-E8E6-4A65-9E9C-835923DA5150}"/>
              </a:ext>
            </a:extLst>
          </p:cNvPr>
          <p:cNvSpPr txBox="1"/>
          <p:nvPr/>
        </p:nvSpPr>
        <p:spPr>
          <a:xfrm>
            <a:off x="571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800" b="1">
                <a:solidFill>
                  <a:srgbClr val="FFFFFF"/>
                </a:solidFill>
                <a:latin typeface="맑은 고딕 (본문)"/>
              </a:rPr>
              <a:t>이세혁</a:t>
            </a:r>
            <a:endParaRPr lang="ar-DZ" sz="800" b="1">
              <a:solidFill>
                <a:srgbClr val="FFFFFF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F5D0E-FEC1-4B19-AE3F-2281FB273C21}"/>
              </a:ext>
            </a:extLst>
          </p:cNvPr>
          <p:cNvSpPr txBox="1"/>
          <p:nvPr/>
        </p:nvSpPr>
        <p:spPr>
          <a:xfrm>
            <a:off x="15367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56.41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96BE8-8A7B-455B-941B-C62B042A190B}"/>
              </a:ext>
            </a:extLst>
          </p:cNvPr>
          <p:cNvSpPr txBox="1"/>
          <p:nvPr/>
        </p:nvSpPr>
        <p:spPr>
          <a:xfrm>
            <a:off x="25273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58.79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EF51A-51D2-4030-86CA-8CFBDFE9F2CC}"/>
              </a:ext>
            </a:extLst>
          </p:cNvPr>
          <p:cNvSpPr txBox="1"/>
          <p:nvPr/>
        </p:nvSpPr>
        <p:spPr>
          <a:xfrm>
            <a:off x="34925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39.96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C8A3E-CDB2-40FA-84DD-E199CA858FC8}"/>
              </a:ext>
            </a:extLst>
          </p:cNvPr>
          <p:cNvSpPr txBox="1"/>
          <p:nvPr/>
        </p:nvSpPr>
        <p:spPr>
          <a:xfrm>
            <a:off x="44577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53.04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1388D-F808-40C4-A242-5BCDAD9450B5}"/>
              </a:ext>
            </a:extLst>
          </p:cNvPr>
          <p:cNvSpPr txBox="1"/>
          <p:nvPr/>
        </p:nvSpPr>
        <p:spPr>
          <a:xfrm>
            <a:off x="54610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49.69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DE419-2C45-4430-976B-95CC1E1EF525}"/>
              </a:ext>
            </a:extLst>
          </p:cNvPr>
          <p:cNvSpPr txBox="1"/>
          <p:nvPr/>
        </p:nvSpPr>
        <p:spPr>
          <a:xfrm>
            <a:off x="15367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49.48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C6E9-A592-4C8D-A422-8721549E50A7}"/>
              </a:ext>
            </a:extLst>
          </p:cNvPr>
          <p:cNvSpPr txBox="1"/>
          <p:nvPr/>
        </p:nvSpPr>
        <p:spPr>
          <a:xfrm>
            <a:off x="25273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56.69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D8043-6719-40E5-BEC6-3E2F98B6557F}"/>
              </a:ext>
            </a:extLst>
          </p:cNvPr>
          <p:cNvSpPr txBox="1"/>
          <p:nvPr/>
        </p:nvSpPr>
        <p:spPr>
          <a:xfrm>
            <a:off x="3492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31.27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3C1A4-954D-4A0A-9916-A1CD3413F017}"/>
              </a:ext>
            </a:extLst>
          </p:cNvPr>
          <p:cNvSpPr txBox="1"/>
          <p:nvPr/>
        </p:nvSpPr>
        <p:spPr>
          <a:xfrm>
            <a:off x="44577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53.82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F90C3-2C2F-49FD-844A-F6F90F95FB0A}"/>
              </a:ext>
            </a:extLst>
          </p:cNvPr>
          <p:cNvSpPr txBox="1"/>
          <p:nvPr/>
        </p:nvSpPr>
        <p:spPr>
          <a:xfrm>
            <a:off x="54610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47.26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40D6444-F66F-4672-9DF3-82827FC53F17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38300"/>
            <a:ext cx="6273800" cy="1727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DDAFAA3-7CCF-4AAF-BC24-A488792466C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84300"/>
            <a:ext cx="889000" cy="838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4B66CAD-5DC0-44E2-879B-C1EE30034177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562100"/>
            <a:ext cx="647700" cy="1841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757FB99-20FB-4404-AEE7-37C0931E71D3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800600"/>
            <a:ext cx="2260600" cy="1549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352EC6E-ED88-4EAF-BE7A-2BBF3FCFE90E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4813300"/>
            <a:ext cx="2057400" cy="1625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9AD064-2C52-4080-9DA1-6BD4E3947C4C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4826000"/>
            <a:ext cx="2032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D5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4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99"/>
          </a:p>
        </p:txBody>
      </p:sp>
      <p:sp>
        <p:nvSpPr>
          <p:cNvPr id="9" name="TextBox 8"/>
          <p:cNvSpPr txBox="1"/>
          <p:nvPr/>
        </p:nvSpPr>
        <p:spPr>
          <a:xfrm>
            <a:off x="324272" y="327488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16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실행 능력</a:t>
            </a:r>
            <a:endParaRPr lang="en-US" altLang="ko-KR" sz="1600" dirty="0">
              <a:solidFill>
                <a:srgbClr val="F44D59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61811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6" name="그림 35" descr="input.png">
            <a:extLst>
              <a:ext uri="{FF2B5EF4-FFF2-40B4-BE49-F238E27FC236}">
                <a16:creationId xmlns:a16="http://schemas.microsoft.com/office/drawing/2014/main" id="{36D119B5-4FEC-439E-A7FC-D97CEEB85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E9FFC7-F825-48AE-8B97-EF94D14D559A}"/>
              </a:ext>
            </a:extLst>
          </p:cNvPr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42" name="그림 41" descr="input.png">
            <a:extLst>
              <a:ext uri="{FF2B5EF4-FFF2-40B4-BE49-F238E27FC236}">
                <a16:creationId xmlns:a16="http://schemas.microsoft.com/office/drawing/2014/main" id="{F91AC6F2-873F-4ED8-9558-CC3FEE74E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AD6DF2-95EE-4B17-ABD2-E0F33D00C17F}"/>
              </a:ext>
            </a:extLst>
          </p:cNvPr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80256" y="4482754"/>
            <a:ext cx="6209320" cy="4104456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83" name="모서리가 둥근 직사각형 34">
            <a:extLst>
              <a:ext uri="{FF2B5EF4-FFF2-40B4-BE49-F238E27FC236}">
                <a16:creationId xmlns:a16="http://schemas.microsoft.com/office/drawing/2014/main" id="{5F55C974-697E-4E62-A0C2-785E56061FFF}"/>
              </a:ext>
            </a:extLst>
          </p:cNvPr>
          <p:cNvSpPr/>
          <p:nvPr/>
        </p:nvSpPr>
        <p:spPr>
          <a:xfrm>
            <a:off x="180256" y="1406288"/>
            <a:ext cx="6192688" cy="2923486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sp>
        <p:nvSpPr>
          <p:cNvPr id="85" name="TextBox 84"/>
          <p:cNvSpPr txBox="1"/>
          <p:nvPr/>
        </p:nvSpPr>
        <p:spPr>
          <a:xfrm>
            <a:off x="369996" y="6787011"/>
            <a:ext cx="585893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실행 능력 종합 </a:t>
            </a:r>
            <a:r>
              <a:rPr lang="en-US" altLang="ko-KR" sz="1400" dirty="0">
                <a:solidFill>
                  <a:srgbClr val="F44D59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F44D59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68849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연결성 지도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767381" y="6471433"/>
            <a:ext cx="1152128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</a:t>
            </a:r>
            <a:r>
              <a:rPr lang="en-US" altLang="ko-KR" sz="1000" dirty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성장 곡선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2845339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4645211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23591"/>
              </p:ext>
            </p:extLst>
          </p:nvPr>
        </p:nvGraphicFramePr>
        <p:xfrm>
          <a:off x="396280" y="3402633"/>
          <a:ext cx="5760641" cy="70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집중도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수행능력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종합 평균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또래 평균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F44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896" y="6480298"/>
            <a:ext cx="361950" cy="66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45">
            <a:extLst>
              <a:ext uri="{FF2B5EF4-FFF2-40B4-BE49-F238E27FC236}">
                <a16:creationId xmlns:a16="http://schemas.microsoft.com/office/drawing/2014/main" id="{DAAB2862-614D-4B74-ACA3-7F8778CEC619}"/>
              </a:ext>
            </a:extLst>
          </p:cNvPr>
          <p:cNvSpPr/>
          <p:nvPr/>
        </p:nvSpPr>
        <p:spPr>
          <a:xfrm>
            <a:off x="4612154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활성화 정도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42AEB-AB39-4131-805E-5333198255AC}"/>
              </a:ext>
            </a:extLst>
          </p:cNvPr>
          <p:cNvSpPr txBox="1"/>
          <p:nvPr/>
        </p:nvSpPr>
        <p:spPr>
          <a:xfrm>
            <a:off x="1041400" y="10541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00CD2-8623-492A-98BB-1C5472482617}"/>
              </a:ext>
            </a:extLst>
          </p:cNvPr>
          <p:cNvSpPr txBox="1"/>
          <p:nvPr/>
        </p:nvSpPr>
        <p:spPr>
          <a:xfrm>
            <a:off x="4940300" y="10414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1DD41-B9BD-4E26-B1E5-52BD46A08C00}"/>
              </a:ext>
            </a:extLst>
          </p:cNvPr>
          <p:cNvSpPr txBox="1"/>
          <p:nvPr/>
        </p:nvSpPr>
        <p:spPr>
          <a:xfrm>
            <a:off x="381000" y="7175500"/>
            <a:ext cx="5715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 이세혁 어린이의 실행능력 과제 수행과 뇌 기능은 또래 집단과 비교하여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과제 수행시의 대뇌 활성화는 또래 집단 내에서 탁월하여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실행능력과 관련된 대뇌 영역을 매우 효과적으로 사용합니다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그리고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집중도가 또래 평균에 해당하여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실행 능력 과제 수행 간에 집중을 위한 약간의 노력이 필요합니다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연결도 점수에 따르면 대뇌 영역간의 협응 능력은 또래 집단에서 평균적인 수준으로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endParaRPr lang="ar-DZ" sz="12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5E7E6-AAAB-4458-8DCB-D0A1ABBA57D1}"/>
              </a:ext>
            </a:extLst>
          </p:cNvPr>
          <p:cNvSpPr txBox="1"/>
          <p:nvPr/>
        </p:nvSpPr>
        <p:spPr>
          <a:xfrm>
            <a:off x="571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800" b="1">
                <a:solidFill>
                  <a:srgbClr val="FFFFFF"/>
                </a:solidFill>
                <a:latin typeface="맑은 고딕 (본문)"/>
              </a:rPr>
              <a:t>이세혁</a:t>
            </a:r>
            <a:endParaRPr lang="ar-DZ" sz="800" b="1">
              <a:solidFill>
                <a:srgbClr val="FFFFFF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E08A4-0370-44A7-A02A-B7C20AA54244}"/>
              </a:ext>
            </a:extLst>
          </p:cNvPr>
          <p:cNvSpPr txBox="1"/>
          <p:nvPr/>
        </p:nvSpPr>
        <p:spPr>
          <a:xfrm>
            <a:off x="15367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92.3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BBA86-0293-476D-A897-28E963DC36DE}"/>
              </a:ext>
            </a:extLst>
          </p:cNvPr>
          <p:cNvSpPr txBox="1"/>
          <p:nvPr/>
        </p:nvSpPr>
        <p:spPr>
          <a:xfrm>
            <a:off x="25273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62.63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9ED86-969E-4DE2-97A6-868090D56BC7}"/>
              </a:ext>
            </a:extLst>
          </p:cNvPr>
          <p:cNvSpPr txBox="1"/>
          <p:nvPr/>
        </p:nvSpPr>
        <p:spPr>
          <a:xfrm>
            <a:off x="34925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34.71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B22E1-3563-482A-BC8E-602414532547}"/>
              </a:ext>
            </a:extLst>
          </p:cNvPr>
          <p:cNvSpPr txBox="1"/>
          <p:nvPr/>
        </p:nvSpPr>
        <p:spPr>
          <a:xfrm>
            <a:off x="44577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51.44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73B8B-B1A0-45B9-A78B-720B4E00258F}"/>
              </a:ext>
            </a:extLst>
          </p:cNvPr>
          <p:cNvSpPr txBox="1"/>
          <p:nvPr/>
        </p:nvSpPr>
        <p:spPr>
          <a:xfrm>
            <a:off x="54610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59.84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AFA90-26B7-4DA6-AF75-D7DCAB63FB68}"/>
              </a:ext>
            </a:extLst>
          </p:cNvPr>
          <p:cNvSpPr txBox="1"/>
          <p:nvPr/>
        </p:nvSpPr>
        <p:spPr>
          <a:xfrm>
            <a:off x="15367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96.81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8244C1-5FC8-4CCF-BAA8-777AFDC79C88}"/>
              </a:ext>
            </a:extLst>
          </p:cNvPr>
          <p:cNvSpPr txBox="1"/>
          <p:nvPr/>
        </p:nvSpPr>
        <p:spPr>
          <a:xfrm>
            <a:off x="25273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51.96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275AE-6525-4CC1-BCFB-64D07EFA6962}"/>
              </a:ext>
            </a:extLst>
          </p:cNvPr>
          <p:cNvSpPr txBox="1"/>
          <p:nvPr/>
        </p:nvSpPr>
        <p:spPr>
          <a:xfrm>
            <a:off x="3492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32.68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4763D-634E-47F5-8EBD-E94FB012841F}"/>
              </a:ext>
            </a:extLst>
          </p:cNvPr>
          <p:cNvSpPr txBox="1"/>
          <p:nvPr/>
        </p:nvSpPr>
        <p:spPr>
          <a:xfrm>
            <a:off x="44577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41.22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8E6A8-1910-48B2-9646-D2E509855A64}"/>
              </a:ext>
            </a:extLst>
          </p:cNvPr>
          <p:cNvSpPr txBox="1"/>
          <p:nvPr/>
        </p:nvSpPr>
        <p:spPr>
          <a:xfrm>
            <a:off x="54610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55.67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CBE8EC1-9A19-4986-A674-95991520FD92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38300"/>
            <a:ext cx="6273800" cy="17272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0B685B-6765-4384-BED3-DBAB8E967FC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84300"/>
            <a:ext cx="889000" cy="838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A2010CE-F518-4E28-B883-5294B8262E4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562100"/>
            <a:ext cx="647700" cy="1841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996CE61-9DE8-4418-8469-E8FBB46EFA2E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800600"/>
            <a:ext cx="2260600" cy="1549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1E8F5D6-0B43-4396-BFC0-4F2DB82160B0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4813300"/>
            <a:ext cx="2057400" cy="1625600"/>
          </a:xfrm>
          <a:prstGeom prst="rect">
            <a:avLst/>
          </a:prstGeom>
        </p:spPr>
      </p:pic>
      <p:pic>
        <p:nvPicPr>
          <p:cNvPr id="7168" name="그림 7167">
            <a:extLst>
              <a:ext uri="{FF2B5EF4-FFF2-40B4-BE49-F238E27FC236}">
                <a16:creationId xmlns:a16="http://schemas.microsoft.com/office/drawing/2014/main" id="{67F0726A-0AA1-4628-824B-0314C602CDDC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4826000"/>
            <a:ext cx="2032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2A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180256" y="4482754"/>
            <a:ext cx="6209320" cy="4104456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46" name="모서리가 둥근 직사각형 34">
            <a:extLst>
              <a:ext uri="{FF2B5EF4-FFF2-40B4-BE49-F238E27FC236}">
                <a16:creationId xmlns:a16="http://schemas.microsoft.com/office/drawing/2014/main" id="{5F55C974-697E-4E62-A0C2-785E56061FFF}"/>
              </a:ext>
            </a:extLst>
          </p:cNvPr>
          <p:cNvSpPr/>
          <p:nvPr/>
        </p:nvSpPr>
        <p:spPr>
          <a:xfrm>
            <a:off x="180256" y="1406288"/>
            <a:ext cx="6192688" cy="2923486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sp>
        <p:nvSpPr>
          <p:cNvPr id="49" name="TextBox 48"/>
          <p:cNvSpPr txBox="1"/>
          <p:nvPr/>
        </p:nvSpPr>
        <p:spPr>
          <a:xfrm>
            <a:off x="369996" y="6787011"/>
            <a:ext cx="585893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언어 능력 종합 </a:t>
            </a:r>
            <a:r>
              <a:rPr lang="en-US" altLang="ko-KR" sz="1400" dirty="0">
                <a:solidFill>
                  <a:srgbClr val="5B62AC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5B62AC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68849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연결성 지도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67381" y="6471433"/>
            <a:ext cx="1152128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</a:t>
            </a:r>
            <a:r>
              <a:rPr lang="en-US" altLang="ko-KR" sz="1000" dirty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성장 곡선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2845339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4645211" y="4605966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5B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5B62AC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9" name="TextBox 8"/>
          <p:cNvSpPr txBox="1"/>
          <p:nvPr/>
        </p:nvSpPr>
        <p:spPr>
          <a:xfrm>
            <a:off x="324272" y="327488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16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언어 능력</a:t>
            </a:r>
            <a:endParaRPr lang="en-US" altLang="ko-KR" sz="1600" dirty="0">
              <a:solidFill>
                <a:srgbClr val="5B62AC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624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14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input.png">
            <a:extLst>
              <a:ext uri="{FF2B5EF4-FFF2-40B4-BE49-F238E27FC236}">
                <a16:creationId xmlns:a16="http://schemas.microsoft.com/office/drawing/2014/main" id="{3118656F-D65B-47EF-AAB3-065DFB8AB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3DB0CB3-0E84-4A0B-8418-67A8BC827840}"/>
              </a:ext>
            </a:extLst>
          </p:cNvPr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38" name="그림 37" descr="input.png">
            <a:extLst>
              <a:ext uri="{FF2B5EF4-FFF2-40B4-BE49-F238E27FC236}">
                <a16:creationId xmlns:a16="http://schemas.microsoft.com/office/drawing/2014/main" id="{ED93806B-A265-4718-8A7B-DE856C820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31032C-12EF-42FD-A4D2-43E8F0776E6E}"/>
              </a:ext>
            </a:extLst>
          </p:cNvPr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0436" y="6498977"/>
            <a:ext cx="432048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2FA9FC0-E59C-43D8-BBEA-97E18C536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40887"/>
              </p:ext>
            </p:extLst>
          </p:nvPr>
        </p:nvGraphicFramePr>
        <p:xfrm>
          <a:off x="396279" y="3402633"/>
          <a:ext cx="5760641" cy="709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집중도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종합 평균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또래 평균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8484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5B62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모서리가 둥근 직사각형 45">
            <a:extLst>
              <a:ext uri="{FF2B5EF4-FFF2-40B4-BE49-F238E27FC236}">
                <a16:creationId xmlns:a16="http://schemas.microsoft.com/office/drawing/2014/main" id="{96CBBEFD-2E45-47DC-B08D-B9B659DC6ECD}"/>
              </a:ext>
            </a:extLst>
          </p:cNvPr>
          <p:cNvSpPr/>
          <p:nvPr/>
        </p:nvSpPr>
        <p:spPr>
          <a:xfrm>
            <a:off x="4612154" y="6466645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배달의민족 주아" pitchFamily="18" charset="-127"/>
                <a:ea typeface="배달의민족 주아" pitchFamily="18" charset="-127"/>
              </a:rPr>
              <a:t>뇌 활성화 정도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0783B-EEED-48CC-9BA6-69C77CDA40C3}"/>
              </a:ext>
            </a:extLst>
          </p:cNvPr>
          <p:cNvSpPr txBox="1"/>
          <p:nvPr/>
        </p:nvSpPr>
        <p:spPr>
          <a:xfrm>
            <a:off x="1041400" y="10541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A9F00-4782-490D-B743-84E63A100EE2}"/>
              </a:ext>
            </a:extLst>
          </p:cNvPr>
          <p:cNvSpPr txBox="1"/>
          <p:nvPr/>
        </p:nvSpPr>
        <p:spPr>
          <a:xfrm>
            <a:off x="4940300" y="10414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F6F61-E4A3-4BCB-B7AA-9E56D6D9ED54}"/>
              </a:ext>
            </a:extLst>
          </p:cNvPr>
          <p:cNvSpPr txBox="1"/>
          <p:nvPr/>
        </p:nvSpPr>
        <p:spPr>
          <a:xfrm>
            <a:off x="381000" y="7175500"/>
            <a:ext cx="57150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 이세혁 어린이의 과제 수행시의 대뇌 활성화는 또래 집단 내에서 평균적인 수준으로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언어능력과 관련된 대뇌 영역 활용이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그리고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집중도가 또래 평균에 해당하여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언어 능력 과제 수행 간에 집중을 위한 약간의 노력이 필요합니다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</a:t>
            </a:r>
            <a:r>
              <a:rPr lang="ko-KR" altLang="en-US" sz="1200">
                <a:solidFill>
                  <a:srgbClr val="7F7F7F"/>
                </a:solidFill>
                <a:latin typeface="맑은 고딕 (본문)"/>
              </a:rPr>
              <a:t>연결도 점수에 따르면 대뇌 영역간의 협응 능력은 또래 집단에서 평균적인 수준으로 양호합니다</a:t>
            </a:r>
            <a:r>
              <a:rPr lang="en-US" altLang="ko-KR" sz="1200">
                <a:solidFill>
                  <a:srgbClr val="7F7F7F"/>
                </a:solidFill>
                <a:latin typeface="맑은 고딕 (본문)"/>
              </a:rPr>
              <a:t>. </a:t>
            </a:r>
            <a:endParaRPr lang="ar-DZ" sz="12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E5F2D-4408-4E73-AB62-DCBB14FA465F}"/>
              </a:ext>
            </a:extLst>
          </p:cNvPr>
          <p:cNvSpPr txBox="1"/>
          <p:nvPr/>
        </p:nvSpPr>
        <p:spPr>
          <a:xfrm>
            <a:off x="5715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800" b="1">
                <a:solidFill>
                  <a:srgbClr val="FFFFFF"/>
                </a:solidFill>
                <a:latin typeface="맑은 고딕 (본문)"/>
              </a:rPr>
              <a:t>이세혁</a:t>
            </a:r>
            <a:endParaRPr lang="ar-DZ" sz="800" b="1">
              <a:solidFill>
                <a:srgbClr val="FFFFFF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642FA-C628-428F-BEFF-A5BD1BB543CC}"/>
              </a:ext>
            </a:extLst>
          </p:cNvPr>
          <p:cNvSpPr txBox="1"/>
          <p:nvPr/>
        </p:nvSpPr>
        <p:spPr>
          <a:xfrm>
            <a:off x="16510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74.39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D7EEC-02A1-40BF-BEFE-65A686653F94}"/>
              </a:ext>
            </a:extLst>
          </p:cNvPr>
          <p:cNvSpPr txBox="1"/>
          <p:nvPr/>
        </p:nvSpPr>
        <p:spPr>
          <a:xfrm>
            <a:off x="28829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62.49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4282-C54C-441A-A163-C22AECE6ADD9}"/>
              </a:ext>
            </a:extLst>
          </p:cNvPr>
          <p:cNvSpPr txBox="1"/>
          <p:nvPr/>
        </p:nvSpPr>
        <p:spPr>
          <a:xfrm>
            <a:off x="41148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32.78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6CBAC-5671-42FA-A859-EC5A298FFA49}"/>
              </a:ext>
            </a:extLst>
          </p:cNvPr>
          <p:cNvSpPr txBox="1"/>
          <p:nvPr/>
        </p:nvSpPr>
        <p:spPr>
          <a:xfrm>
            <a:off x="5334000" y="36703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47.45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AD531-3EEE-4C53-897A-CE0F01EFE8D5}"/>
              </a:ext>
            </a:extLst>
          </p:cNvPr>
          <p:cNvSpPr txBox="1"/>
          <p:nvPr/>
        </p:nvSpPr>
        <p:spPr>
          <a:xfrm>
            <a:off x="16510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71.72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41DCB-44F7-41B2-B7D6-43CDD9D4AC77}"/>
              </a:ext>
            </a:extLst>
          </p:cNvPr>
          <p:cNvSpPr txBox="1"/>
          <p:nvPr/>
        </p:nvSpPr>
        <p:spPr>
          <a:xfrm>
            <a:off x="28829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55.8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7ABCC-489F-4DDB-B77E-DEDD8911AAC6}"/>
              </a:ext>
            </a:extLst>
          </p:cNvPr>
          <p:cNvSpPr txBox="1"/>
          <p:nvPr/>
        </p:nvSpPr>
        <p:spPr>
          <a:xfrm>
            <a:off x="41148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7F7F7F"/>
                </a:solidFill>
                <a:latin typeface="맑은 고딕 (본문)"/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28624-3FDF-4C07-9F26-BB7D071D2D7B}"/>
              </a:ext>
            </a:extLst>
          </p:cNvPr>
          <p:cNvSpPr txBox="1"/>
          <p:nvPr/>
        </p:nvSpPr>
        <p:spPr>
          <a:xfrm>
            <a:off x="5334000" y="3898900"/>
            <a:ext cx="1905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800" b="1">
                <a:solidFill>
                  <a:srgbClr val="FFFFFF"/>
                </a:solidFill>
                <a:latin typeface="맑은 고딕 (본문)"/>
              </a:rPr>
              <a:t>40.39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4DEA5E-FC48-4A7A-B239-061EE148FF41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38300"/>
            <a:ext cx="6273800" cy="1727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B44EE8A-81AB-49B5-A464-CA49ECE6024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84300"/>
            <a:ext cx="889000" cy="8382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1589D88-523B-4A5D-A90E-2B0B3ACF6C4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562100"/>
            <a:ext cx="647700" cy="184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8ED60C-6024-4A12-81CE-9D86ACAC66BC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800600"/>
            <a:ext cx="2260600" cy="15494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5A1499A-656C-4266-9621-EDCE550A5AA5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4813300"/>
            <a:ext cx="2057400" cy="1625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435C620-3A05-4D0F-8ACF-76D96672B95D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4826000"/>
            <a:ext cx="2032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7CD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0A9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F79237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0256" y="1422557"/>
            <a:ext cx="6192688" cy="27721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9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6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- 1. </a:t>
            </a:r>
            <a:r>
              <a:rPr lang="ko-KR" altLang="en-US" sz="16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기질</a:t>
            </a:r>
            <a:endParaRPr lang="en-US" altLang="ko-KR" sz="1600" dirty="0">
              <a:solidFill>
                <a:srgbClr val="0A97CD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이세혁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6" y="102955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2019. 02. 12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7003032"/>
            <a:ext cx="6192688" cy="1584177"/>
          </a:xfrm>
          <a:prstGeom prst="roundRect">
            <a:avLst>
              <a:gd name="adj" fmla="val 8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280" y="7612199"/>
            <a:ext cx="57606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이세혁 어린이는 완벽주의적인 경향을 가지고 있어서 문제 해결에 필요한 것 이상으로 자신을 몰아 부치는 경우가 종종 있습니다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부모님께서 아이의 기질을 잘 파악하시고 편향된 우선순위를 가지고 있거나 그다지 중요하지 않은 세부적인 사항에 몰입하는 경우 적절하게 지도해 주시면 도움이 될 것입니다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80256" y="6988614"/>
            <a:ext cx="6192688" cy="504056"/>
          </a:xfrm>
          <a:prstGeom prst="round2SameRect">
            <a:avLst/>
          </a:prstGeom>
          <a:solidFill>
            <a:srgbClr val="0A9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4862" y="7085783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3" name="그림 42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6" y="6931025"/>
            <a:ext cx="757325" cy="720080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180256" y="4396328"/>
            <a:ext cx="6192688" cy="2390683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180256" y="4396326"/>
            <a:ext cx="6192688" cy="504056"/>
          </a:xfrm>
          <a:prstGeom prst="round2SameRect">
            <a:avLst/>
          </a:prstGeom>
          <a:solidFill>
            <a:srgbClr val="0A9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4862" y="4493496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자아지수 기질 코멘트</a:t>
            </a:r>
            <a:endParaRPr lang="en-US" altLang="ko-KR" sz="1600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" name="그림 39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6" y="4338737"/>
            <a:ext cx="757325" cy="72008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6280" y="5087225"/>
            <a:ext cx="5760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이세혁 어린이는 자신에게 선택권이 주어졌을 때 오랫동안 생각해서 결정을 하는 등 신중하고 조심스러운 편입니다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거의 모든 상황에서 자신감 있고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침착하며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안정감을 느낍니다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끈기와 참을성이 있고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성취에 대한 욕구도 가지고 있어서 자신이 목표하는 바를 이루려고 많이 노력하는 편입니다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또한 학생은 애정이 많고 따뜻하며 사교적인 편입니다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그래서 또래친구들과 관계를 쉽게 맺을 수 있고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친구들의 마음을 잘 헤아려주고 이해하는 편입니다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pic>
        <p:nvPicPr>
          <p:cNvPr id="71" name="그림 70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63624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16</a:t>
            </a:r>
            <a:endParaRPr lang="ko-KR" altLang="en-US" sz="1200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46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47" name="눈물 방울 4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0A97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 dirty="0">
                <a:solidFill>
                  <a:srgbClr val="F9D23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5719" y="1611112"/>
            <a:ext cx="864096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기질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BBA0D2-01FE-4EDA-A09D-14CF24F4ED76}"/>
              </a:ext>
            </a:extLst>
          </p:cNvPr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 발달 검사 </a:t>
            </a:r>
            <a:endParaRPr lang="en-US" altLang="ko-KR" sz="2399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6" y="2322513"/>
            <a:ext cx="581600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D8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36">
            <a:extLst>
              <a:ext uri="{FF2B5EF4-FFF2-40B4-BE49-F238E27FC236}">
                <a16:creationId xmlns:a16="http://schemas.microsoft.com/office/drawing/2014/main" id="{351FADFE-4B4F-49BE-A83E-117CAD4A9E41}"/>
              </a:ext>
            </a:extLst>
          </p:cNvPr>
          <p:cNvSpPr/>
          <p:nvPr/>
        </p:nvSpPr>
        <p:spPr>
          <a:xfrm>
            <a:off x="177143" y="6901065"/>
            <a:ext cx="6192688" cy="1648615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5719" y="1390694"/>
            <a:ext cx="6192688" cy="5335813"/>
          </a:xfrm>
          <a:prstGeom prst="roundRect">
            <a:avLst>
              <a:gd name="adj" fmla="val 2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50B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- 2. </a:t>
            </a:r>
            <a:r>
              <a:rPr lang="ko-KR" altLang="en-US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자아</a:t>
            </a:r>
            <a:r>
              <a:rPr lang="en-US" altLang="ko-KR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lang="en-US" altLang="ko-KR" sz="1400" dirty="0">
              <a:solidFill>
                <a:srgbClr val="50BD8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이세혁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6" y="1029553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2019. 02. </a:t>
            </a:r>
            <a:r>
              <a:rPr lang="en-US" altLang="ko-KR" sz="1000">
                <a:solidFill>
                  <a:prstClr val="black">
                    <a:lumMod val="50000"/>
                    <a:lumOff val="50000"/>
                  </a:prstClr>
                </a:solidFill>
              </a:rPr>
              <a:t>12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663967" y="7345155"/>
          <a:ext cx="5184576" cy="98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평가</a:t>
                      </a:r>
                    </a:p>
                  </a:txBody>
                  <a:tcPr marT="45719" marB="457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매우 낮음</a:t>
                      </a:r>
                    </a:p>
                  </a:txBody>
                  <a:tcPr marT="45719" marB="45719" anchor="ctr">
                    <a:solidFill>
                      <a:srgbClr val="F7F5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낮음</a:t>
                      </a:r>
                    </a:p>
                  </a:txBody>
                  <a:tcPr marT="45719" marB="45719" anchor="ctr">
                    <a:solidFill>
                      <a:srgbClr val="FBE79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보통</a:t>
                      </a:r>
                    </a:p>
                  </a:txBody>
                  <a:tcPr marT="45719" marB="45719" anchor="ctr">
                    <a:solidFill>
                      <a:srgbClr val="FFDB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높음</a:t>
                      </a:r>
                    </a:p>
                  </a:txBody>
                  <a:tcPr marT="45719" marB="45719" anchor="ctr">
                    <a:solidFill>
                      <a:srgbClr val="FCC4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매우 높음</a:t>
                      </a:r>
                    </a:p>
                  </a:txBody>
                  <a:tcPr marT="45719" marB="45719" anchor="ctr">
                    <a:solidFill>
                      <a:srgbClr val="FBA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T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점수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이하</a:t>
                      </a: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30~39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40~59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60~69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</a:t>
                      </a: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 점수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이하</a:t>
                      </a: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3~17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18~83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84~96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97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</a:t>
                      </a: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19521" y="6913157"/>
            <a:ext cx="576064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검사 해석 시 참고사항</a:t>
            </a:r>
            <a:r>
              <a:rPr lang="en-US" altLang="ko-KR" sz="1400" dirty="0">
                <a:solidFill>
                  <a:srgbClr val="50BD8B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50BD8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8" name="그림 57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73032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17</a:t>
            </a:r>
            <a:endParaRPr lang="ko-KR" altLang="en-US" sz="1200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5592C3-92BC-4FD3-A8BB-51E3E0F45C91}"/>
              </a:ext>
            </a:extLst>
          </p:cNvPr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 발달 검사 </a:t>
            </a:r>
            <a:endParaRPr lang="en-US" altLang="ko-KR" sz="2399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756C1C6-1990-498F-A51B-E9E4EFE28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08217"/>
              </p:ext>
            </p:extLst>
          </p:nvPr>
        </p:nvGraphicFramePr>
        <p:xfrm>
          <a:off x="408028" y="3287962"/>
          <a:ext cx="5424179" cy="91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378698733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2408592953"/>
                    </a:ext>
                  </a:extLst>
                </a:gridCol>
              </a:tblGrid>
              <a:tr h="4096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50BD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인지적 자아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정의적 자아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사회적 자아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신체적 자아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T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점수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56.2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56.6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54.35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52.2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56.8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</a:t>
                      </a:r>
                    </a:p>
                  </a:txBody>
                  <a:tcPr marT="45719" marB="45719" anchor="ctr">
                    <a:solidFill>
                      <a:srgbClr val="50BD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71.6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74.5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65.3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58.25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75.1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9D898F3F-645A-42BD-B31B-9D8C9C94D63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4" y="1890296"/>
            <a:ext cx="5370414" cy="1358526"/>
          </a:xfrm>
          <a:prstGeom prst="rect">
            <a:avLst/>
          </a:prstGeom>
        </p:spPr>
      </p:pic>
      <p:sp>
        <p:nvSpPr>
          <p:cNvPr id="37" name="모서리가 둥근 직사각형 37">
            <a:extLst>
              <a:ext uri="{FF2B5EF4-FFF2-40B4-BE49-F238E27FC236}">
                <a16:creationId xmlns:a16="http://schemas.microsoft.com/office/drawing/2014/main" id="{FB88CEFF-3DB8-47A9-95C3-98F89D27B02B}"/>
              </a:ext>
            </a:extLst>
          </p:cNvPr>
          <p:cNvSpPr/>
          <p:nvPr/>
        </p:nvSpPr>
        <p:spPr>
          <a:xfrm>
            <a:off x="5427946" y="4695224"/>
            <a:ext cx="720257" cy="120039"/>
          </a:xfrm>
          <a:prstGeom prst="roundRect">
            <a:avLst/>
          </a:prstGeom>
          <a:solidFill>
            <a:srgbClr val="50B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 높음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FD9B89-0D39-4C3C-86EB-8AD306A8CE8D}"/>
              </a:ext>
            </a:extLst>
          </p:cNvPr>
          <p:cNvSpPr txBox="1"/>
          <p:nvPr/>
        </p:nvSpPr>
        <p:spPr>
          <a:xfrm>
            <a:off x="438122" y="4976903"/>
            <a:ext cx="5625176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전체적으로 학생의 자아개념 점수는 매우 높은 수준입니다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자기 자신을 매우 좋아하며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성격이 밝고 명랑하며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자신감에 차있고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성취욕구가 매우 높은 편입니다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긍정적이고 적극적인 사고방식을 가지고 있으며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책임감이 매우 강합니다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자신의 특성을 잘 알고 있으며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새로운 환경에 잘 적응하고 문제에 부딪혔을 때 문제점을 해결하기 위해 끝까지 매달리는 경향이 매우 높고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타인에 대한 사랑과 배려심이 깊어 주위 사람들과 아주 잘 어울립니다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이러한 긍정적 자아상이 지속적으로 유지할 수 있도록 관심을 갖고 지도할 필요가 있습니다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ko-KR" alt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50B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3"/>
            <a:ext cx="864096" cy="4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56.8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3AD338-23C2-42AF-A734-D0D2A664FEEB}"/>
              </a:ext>
            </a:extLst>
          </p:cNvPr>
          <p:cNvSpPr txBox="1"/>
          <p:nvPr/>
        </p:nvSpPr>
        <p:spPr>
          <a:xfrm>
            <a:off x="388799" y="4391756"/>
            <a:ext cx="57594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자아지수 종합</a:t>
            </a:r>
            <a:r>
              <a:rPr lang="en-US" altLang="ko-KR" sz="1400" dirty="0">
                <a:solidFill>
                  <a:srgbClr val="50BD8B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50BD8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7" name="그림 56" descr="20190319_1521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8911" y="4302740"/>
            <a:ext cx="908385" cy="693746"/>
          </a:xfrm>
          <a:prstGeom prst="rect">
            <a:avLst/>
          </a:prstGeom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01827" y="4444772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14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22557"/>
            <a:ext cx="6192688" cy="5796500"/>
          </a:xfrm>
          <a:prstGeom prst="roundRect">
            <a:avLst>
              <a:gd name="adj" fmla="val 23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7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9D231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300" dirty="0">
                <a:solidFill>
                  <a:srgbClr val="F9D231"/>
                </a:solidFill>
                <a:latin typeface="배달의민족 주아" pitchFamily="18" charset="-127"/>
                <a:ea typeface="배달의민족 주아" pitchFamily="18" charset="-127"/>
              </a:rPr>
              <a:t>- 3. </a:t>
            </a:r>
            <a:r>
              <a:rPr lang="ko-KR" altLang="en-US" sz="1300" dirty="0">
                <a:solidFill>
                  <a:srgbClr val="F9D231"/>
                </a:solidFill>
                <a:latin typeface="배달의민족 주아" pitchFamily="18" charset="-127"/>
                <a:ea typeface="배달의민족 주아" pitchFamily="18" charset="-127"/>
              </a:rPr>
              <a:t>인지적 자아</a:t>
            </a:r>
            <a:endParaRPr lang="en-US" altLang="ko-KR" sz="1300" dirty="0">
              <a:solidFill>
                <a:srgbClr val="F9D23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9D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1"/>
            <a:ext cx="864096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인지적 자아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이세혁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6" y="102955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2019. 02. 12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84312" y="2781571"/>
          <a:ext cx="5184580" cy="909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인지적 자아</a:t>
                      </a:r>
                    </a:p>
                  </a:txBody>
                  <a:tcPr marT="45719" marB="45719" anchor="ctr">
                    <a:solidFill>
                      <a:srgbClr val="F9D2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학업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언어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논리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수리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T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점수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61.6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53.7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53.3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56.2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</a:t>
                      </a:r>
                    </a:p>
                  </a:txBody>
                  <a:tcPr marT="45719" marB="45719"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87.6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64.4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71.6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F9D2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384" y="1602436"/>
            <a:ext cx="4536504" cy="11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모서리가 둥근 직사각형 33"/>
          <p:cNvSpPr/>
          <p:nvPr/>
        </p:nvSpPr>
        <p:spPr>
          <a:xfrm>
            <a:off x="171578" y="7360825"/>
            <a:ext cx="6192688" cy="1413222"/>
          </a:xfrm>
          <a:prstGeom prst="roundRect">
            <a:avLst>
              <a:gd name="adj" fmla="val 128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171866" y="7346403"/>
            <a:ext cx="6192688" cy="504056"/>
          </a:xfrm>
          <a:prstGeom prst="round2Same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F9D23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6472" y="7443572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8" name="그림 37" descr="calibration0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3846" y="7288814"/>
            <a:ext cx="757325" cy="72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62090" y="7888279"/>
            <a:ext cx="57606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이세혁 어린이의 인지적 자아개념 점수는 비교적 높은 수준입니다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즉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자신이 학문을 성취할 수 있다는 느낌과 흥미 등에 대해 긍정적으로 지각하고 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그러나 학업적 자아에 대한 자신감이 높은 반면에 언어적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논리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수리적인 구체적인 과제에 대한 자신감은 보통입니다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따라서 학생의 언어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논리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수리적 학습방법에 대해 관심을 갖고 격려하여 학생이 과제에 대한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능력감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및 흥미에 대한 명확하고 긍정적인 자아개념을 형성할 수 있도록 교육적으로 지도할 필요가 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96367"/>
              </p:ext>
            </p:extLst>
          </p:nvPr>
        </p:nvGraphicFramePr>
        <p:xfrm>
          <a:off x="478376" y="3834682"/>
          <a:ext cx="5678256" cy="315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3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6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영역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결과 해석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학업적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marT="45719" marB="45719"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높음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학업적 자아개념 점수는 높은 수준입니다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학교일반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학업능력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수업상황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학업성취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교과목 등에 대한 학생의 견해와 느낌을 기반으로 하는 평가적 태도와 신념이 긍정적인 편입니다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학업적 자아개념은 학생 개인의 경험과 중요한 타인과의 상호작용을 통해 형성되는 자기지각으로 성공적 학업경험으로 나타날 수 있도록 바람직한 학습 환경을 조성하고 학업에 대한 관심과 격려가 주어질 필요가 있습니다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언어적 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marT="45719" marB="45719"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중간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언어적 자아개념 점수는 보통수준입니다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언어적 능력 및 흥미에 대한 특별한 자신감을 보이지 않습니다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언어적 과제에 대해 </a:t>
                      </a:r>
                      <a:r>
                        <a:rPr lang="ko-KR" altLang="en-US" sz="750" b="0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능력감과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흥미가 높지는 않지만 특별히 부정적인 지각을 나타내지는 않습니다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학생이 언어적 과제에 대한 명확하고 긍정적인 자아개념을 형성할 수 있도록 교육적 지도와 관심이 요구됩니다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논리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 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수리적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자아</a:t>
                      </a:r>
                    </a:p>
                  </a:txBody>
                  <a:tcPr marT="45719" marB="45719"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중간</a:t>
                      </a:r>
                    </a:p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논리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수리적 자아개념 점수는 보통수준입니다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인과관계 분석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귀납적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논리적으로 사고하는 능력 및 범주화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분류하고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일반화하는 능력과 숫자를 효과적으로 사용하는 수리적 능력 및 흥미에 대해 특별한 자신감을 보이지 않습니다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논리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수리적 과제에 대해 능력감과 흥미가 높지는 않지만 특별히 부정적인 지각을 나타내지는 않습니다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학생이 논리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수리적 과제에 대한 명확하고 긍정적인 자아개념을 형성할 수 있도록 교육적 지도와 관심이 요구됩니다</a:t>
                      </a:r>
                      <a:r>
                        <a:rPr lang="en-US" altLang="ko-KR" sz="75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 descr="num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63624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18</a:t>
            </a:r>
            <a:endParaRPr lang="ko-KR" altLang="en-US" sz="1200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8B6326-AAAF-47E2-85BA-752328E05772}"/>
              </a:ext>
            </a:extLst>
          </p:cNvPr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 발달 검사 </a:t>
            </a:r>
            <a:endParaRPr lang="en-US" altLang="ko-KR" sz="2399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4372" y="4452706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7513" y="6155169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7687" y="5244794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693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16226"/>
            <a:ext cx="6231330" cy="5467640"/>
          </a:xfrm>
          <a:prstGeom prst="roundRect">
            <a:avLst>
              <a:gd name="adj" fmla="val 2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7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3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- 4. </a:t>
            </a:r>
            <a:r>
              <a:rPr lang="ko-KR" altLang="en-US" sz="13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정의적 자아</a:t>
            </a:r>
            <a:endParaRPr lang="en-US" altLang="ko-KR" sz="13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2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1"/>
            <a:ext cx="864096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정의적 자아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이세혁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6" y="1029553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2019. 02. 12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73032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19</a:t>
            </a:r>
            <a:endParaRPr lang="ko-KR" altLang="en-US" sz="1200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84312" y="2697401"/>
          <a:ext cx="5184580" cy="909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정의적 자아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성격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정서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도덕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-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T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점수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57.2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56.6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</a:t>
                      </a:r>
                    </a:p>
                  </a:txBody>
                  <a:tcPr marT="45719" marB="45719" anchor="ctr">
                    <a:solidFill>
                      <a:srgbClr val="FBAF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76.5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72.5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74.5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FFC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179968" y="7075043"/>
            <a:ext cx="6192688" cy="1530097"/>
          </a:xfrm>
          <a:prstGeom prst="roundRect">
            <a:avLst>
              <a:gd name="adj" fmla="val 11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180256" y="7064969"/>
            <a:ext cx="6192688" cy="504056"/>
          </a:xfrm>
          <a:prstGeom prst="round2Same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4862" y="7162139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8" name="그림 37" descr="calibration0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236" y="7007380"/>
            <a:ext cx="757325" cy="72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35739" y="7780806"/>
            <a:ext cx="57606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이세혁 어린이의 창의적 자아개념 점수는 매우 높은 수준입니다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 자신의 감정을 조절하고 타인을 이해하는 부분에 있어서 스스로 긍정적으로 지각하고 있으며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 친절함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정직함 등의 가치를 우선순위로 두고 있습니다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현재와 같이 부모님께서 아이에게 지속적으로 심리사회적 환경에 대한 관심을 가져주시면 좋을 것 같습니다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1149"/>
              </p:ext>
            </p:extLst>
          </p:nvPr>
        </p:nvGraphicFramePr>
        <p:xfrm>
          <a:off x="369994" y="3693293"/>
          <a:ext cx="5786926" cy="290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2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영역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결과 해석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성격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정서 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marT="45719" marB="45719" anchor="ctr">
                    <a:solidFill>
                      <a:srgbClr val="FBAF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높음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성격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정서 자아개념점수는 높은 수준입니다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학생이 자신의 성격 및 자신의 감정을 조절하고 타인을 이해하는 등의 정서능력에 대해 긍정적으로 지각하고 있으므로 좀 더 확고한 성격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정서능력에 대한 자아개념 향상을 위해 학생의 인성과 정서발달에 관심을 갖고 지도할 필요가 있습니다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5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도덕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정직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신뢰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FBAF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높음</a:t>
                      </a: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도덕적 자아개념 점수는 높은 수준입니다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학생은 공정함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정직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친절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등과 같은 도덕적 가치들을 다른 가치들보다 중요하게 여기고 있으며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자신이 도덕적으로 얼마나 착한 행동을 하고 있는지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사회적으로 얼마나 수용 받을 만한 행동을 하고 있는지에 대한 자기 확신이 긍정적입니다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따라서 학생의 긍정적인 도덕적 자아개념이 계속해서 발달시켜 나갈 수 있도록 바람직한 가정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단체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지역사회 환경 등이 제공될 필요가 있습니다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3708" y="1602436"/>
            <a:ext cx="4536504" cy="103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E2E3F3-9608-458B-B6D4-D91CBA21D59B}"/>
              </a:ext>
            </a:extLst>
          </p:cNvPr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 발달 검사 </a:t>
            </a:r>
            <a:endParaRPr lang="en-US" altLang="ko-KR" sz="2399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0459" y="4424338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0703" y="5673957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933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D5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22557"/>
            <a:ext cx="6192688" cy="5508468"/>
          </a:xfrm>
          <a:prstGeom prst="roundRect">
            <a:avLst>
              <a:gd name="adj" fmla="val 15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4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F44D59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7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3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- 5. </a:t>
            </a:r>
            <a:r>
              <a:rPr lang="ko-KR" altLang="en-US" sz="13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사회적 자아</a:t>
            </a:r>
            <a:endParaRPr lang="en-US" altLang="ko-KR" sz="1300" dirty="0">
              <a:solidFill>
                <a:srgbClr val="F44D59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44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8251" y="1611110"/>
            <a:ext cx="904793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사회적 자아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이세혁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6" y="102955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2019. 02. 12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84312" y="2697401"/>
          <a:ext cx="518458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44D59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사회적 자아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친구 관계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부모 관계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-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T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점수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58.8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49.9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54.35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</a:t>
                      </a:r>
                    </a:p>
                  </a:txBody>
                  <a:tcPr marT="45719" marB="45719"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81.0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49.6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65.3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F44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179968" y="7075043"/>
            <a:ext cx="6192688" cy="1530097"/>
          </a:xfrm>
          <a:prstGeom prst="roundRect">
            <a:avLst>
              <a:gd name="adj" fmla="val 82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180256" y="7064969"/>
            <a:ext cx="6192688" cy="504056"/>
          </a:xfrm>
          <a:prstGeom prst="round2SameRect">
            <a:avLst/>
          </a:prstGeom>
          <a:solidFill>
            <a:srgbClr val="F4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4862" y="7162139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8" name="그림 37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6" y="7007380"/>
            <a:ext cx="757325" cy="72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96280" y="7754415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이세혁 어린이의 사회적 자아개념 점수는 높은 편입니다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즉 학생이 자기 주변의 의미 있는 대상과의 관계에 대하여 긍정적으로 지각하고 있습니다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긍정적인 사회적 자아개념을 지속시키기 위해서 가족관계와 교사 및 또래관계와 같은 학생의 사회적 환경에 대한 관심을 가져주시는 것이 좋을 것 같습니다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덧붙여 사회적 기술을 지도하는 등의 노력이 지속적으로 제공될 필요가 있습니다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76892"/>
              </p:ext>
            </p:extLst>
          </p:nvPr>
        </p:nvGraphicFramePr>
        <p:xfrm>
          <a:off x="324271" y="3948879"/>
          <a:ext cx="5832650" cy="273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5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영역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결과 해석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친구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관계 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marT="45719" marB="45719"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높음</a:t>
                      </a:r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친구관계 자아개념 점수는 높은 수준입니다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친구에 대한 호감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지지와 수용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협동적 인간관계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사회적 조망 수용 및 친구와의 상호관계성에 대한 자기지각이 긍정적입니다 자신의 친구로서의 인기도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친구를 잘 사귀는지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친구와의 상호관계성에 대한 자기지각 등에 대해 긍정적으로 지각하고 있으므로 좀 더 확고한 친구관계에 대한 자아개념 향상을 위해 학생의 교우관계에 관심을 갖고 지도할 필요가 있습니다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i="0" u="none" strike="noStrike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부모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관계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marT="45719" marB="45719"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중간</a:t>
                      </a: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부모관계 자아개념 점수는 보통수준입니다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학생이 부모와의 애착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이해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수용 및 의사소통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상호관계 등에 대한 특별한 자신감을 보이지 않습니다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부모와의 관계에 대한 자신감이 높지는 않지만 특별히 부정적인 지각을 나타내지는 않습니다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학생이 자신의 부모관계에 대한 명확하고 긍정적인 자아개념을 형성할 수 있도록 양육환경과 부모의 의사소통 방식 등에 대해 관심을 갖는 노력이 필요합니다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2384" y="1602436"/>
            <a:ext cx="4536504" cy="96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그림 43" descr="num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3624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20</a:t>
            </a:r>
            <a:endParaRPr lang="ko-KR" altLang="en-US" sz="1200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ED0A98-366B-4F15-BE35-CACCA602884A}"/>
              </a:ext>
            </a:extLst>
          </p:cNvPr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 발달 검사 </a:t>
            </a:r>
            <a:endParaRPr lang="en-US" altLang="ko-KR" sz="2399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271" y="4693895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6681" y="5812830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1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60218_Manual_Task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005" y="561853"/>
            <a:ext cx="5796880" cy="3686946"/>
          </a:xfrm>
          <a:prstGeom prst="rect">
            <a:avLst/>
          </a:prstGeom>
        </p:spPr>
      </p:pic>
      <p:pic>
        <p:nvPicPr>
          <p:cNvPr id="3" name="그림 2" descr="obelab_c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520" y="1458417"/>
            <a:ext cx="1440161" cy="258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090" y="4237371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OBELAB</a:t>
            </a:r>
            <a:r>
              <a:rPr lang="ko-KR" altLang="en-US" sz="1429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은 어떤 기업인가요</a:t>
            </a:r>
            <a:r>
              <a:rPr lang="en-US" altLang="ko-KR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···················································································</a:t>
            </a:r>
            <a:endParaRPr lang="en-US" altLang="ko-KR" sz="1429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OBELAB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KAIST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대학교 연구실에서 개발한 고해상도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휴대용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Wireless LAN,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소프트웨어 어플리케이션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기반의 뇌 영상장비이자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뇌 산소포화도 측정기를 개발하는 기업으로서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휴대용 무선 </a:t>
            </a:r>
            <a:r>
              <a:rPr lang="en-US" altLang="ko-KR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NIRS 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뇌 영상장비를 세계 최초로 상용화하였고</a:t>
            </a:r>
            <a:r>
              <a:rPr lang="en-US" altLang="ko-KR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GMP &amp; 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의료기기 인증 경험을 통한 제품 개발 신뢰성 확보</a:t>
            </a:r>
            <a:r>
              <a:rPr lang="en-US" altLang="ko-KR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역량을 보유한 기업입니다</a:t>
            </a:r>
            <a:r>
              <a:rPr lang="en-US" altLang="ko-KR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근적외선 분광기법을 활용하여 뇌 연구자 및 의료진에게 간편하고 빠르게 실시간으로 뇌의 기능을 측정할 수 있도록 뇌 영상기기와 애플리케이션 서비스를 제공합니다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바이오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메디컬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분야에서 세계최고의 기술력과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창의성을 바탕으로 성장하고 있는 회사로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우울증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치매 등의 선별검사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뇌졸중 환자의 모니터링 등 의료분야 뿐 아니라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스포츠 등의 분야에서 다양한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application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신제품 개발을 통해 뇌기능영상 분야의 선도적인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글로벌 기업으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자리매김하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기위해 노력하고 있으며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브레인 빅데이터 기업으로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성장하고자 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NIRSIT</a:t>
            </a: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은 어떤 장비이며 무엇을 측정하나요</a:t>
            </a:r>
            <a:r>
              <a:rPr lang="en-US" altLang="ko-KR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 ?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···························································</a:t>
            </a:r>
            <a:endParaRPr lang="en-US" altLang="ko-KR" sz="1429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fontAlgn="b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OBELAB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카이스트의 수년간의 연구개발을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통해 탄생한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NIRSIT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년도 </a:t>
            </a:r>
            <a:r>
              <a:rPr lang="ko-KR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식약처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의료기기허가를 거쳐 상용화한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최초의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혁신적인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고해상도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영상장치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(functional Near Infrared Spectroscopy;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fNIRS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fontAlgn="b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인체에 무해한 근적외선을 대뇌피질에 조사하여 흡수된 빛의 양을 측정하여 대뇌의 혈중 산소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포화도를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토대로 실시간으로 뇌의 활성화 정도를 파악할 수 있게 하는 장치입니다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fontAlgn="b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연구용 및 의료용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교육용으로 활용되고 있으며 특히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뇌의 인지관련 기능에 관련된 부분을 확인하는데 사용할 수 있어 정신과 및 신경과 관련 질환의 진단 또는 검사에 활용되고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fontAlgn="b">
              <a:lnSpc>
                <a:spcPct val="150000"/>
              </a:lnSpc>
            </a:pP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국내 대부분의 메이저 병원과 다양한 분야의 연구실에서 활용이 되고 있고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해외도 중국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싱가폴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호주 등 아태지역과 미주지역을 중심으로 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연구분야의 선도적인 </a:t>
            </a:r>
            <a:r>
              <a:rPr lang="ko-KR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연구자분들이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활용하고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</a:t>
            </a:r>
          </a:p>
        </p:txBody>
      </p:sp>
      <p:pic>
        <p:nvPicPr>
          <p:cNvPr id="9" name="그림 8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288" y="87818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2A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22557"/>
            <a:ext cx="6192688" cy="5508468"/>
          </a:xfrm>
          <a:prstGeom prst="roundRect">
            <a:avLst>
              <a:gd name="adj" fmla="val 2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5B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>
              <a:solidFill>
                <a:srgbClr val="F44D59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7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3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- 6. </a:t>
            </a:r>
            <a:r>
              <a:rPr lang="ko-KR" altLang="en-US" sz="13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신체적 자아</a:t>
            </a:r>
            <a:endParaRPr lang="en-US" altLang="ko-KR" sz="1300" dirty="0">
              <a:solidFill>
                <a:srgbClr val="5B62AC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5B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8251" y="1618984"/>
            <a:ext cx="919143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49" dirty="0">
                <a:solidFill>
                  <a:prstClr val="white">
                    <a:lumMod val="50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신체적 자아</a:t>
            </a:r>
            <a:endParaRPr lang="en-US" altLang="ko-KR" sz="1049" dirty="0">
              <a:solidFill>
                <a:prstClr val="white">
                  <a:lumMod val="50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이세혁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6" y="102955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2019. 02. 12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59405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21</a:t>
            </a:r>
            <a:endParaRPr lang="ko-KR" altLang="en-US" sz="1200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prstClr val="white">
                    <a:lumMod val="7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prstClr val="white">
                  <a:lumMod val="7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84312" y="2697401"/>
          <a:ext cx="518458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B62AC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신체적 자아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 능력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 외모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-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T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점수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48.7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52.2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</a:t>
                      </a:r>
                    </a:p>
                  </a:txBody>
                  <a:tcPr marT="45719" marB="45719" anchor="ctr">
                    <a:solidFill>
                      <a:srgbClr val="8484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58.25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5B62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179968" y="7075043"/>
            <a:ext cx="6192688" cy="1530097"/>
          </a:xfrm>
          <a:prstGeom prst="roundRect">
            <a:avLst>
              <a:gd name="adj" fmla="val 82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180256" y="7064969"/>
            <a:ext cx="6192688" cy="504056"/>
          </a:xfrm>
          <a:prstGeom prst="round2SameRect">
            <a:avLst/>
          </a:prstGeom>
          <a:solidFill>
            <a:srgbClr val="5B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4862" y="7162139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8" name="그림 37" descr="calibration0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236" y="7007380"/>
            <a:ext cx="757325" cy="72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96280" y="7818151"/>
            <a:ext cx="57606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이세혁 어린이의 신체적 자아개념 점수는 높은 수준입니다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즉 학생이 자신의 건강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운동능력에 대하여 긍정적으로 지각하고 있습니다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 자신의 신체상에 대한 명확하고 긍정적인 자아개념을 형성할 수 있도록 지속적인 관심과 격려가 필요합니다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59514"/>
              </p:ext>
            </p:extLst>
          </p:nvPr>
        </p:nvGraphicFramePr>
        <p:xfrm>
          <a:off x="467243" y="3834680"/>
          <a:ext cx="5689678" cy="280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9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영역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결과 해석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 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능력</a:t>
                      </a:r>
                    </a:p>
                  </a:txBody>
                  <a:tcPr marT="45719" marB="45719" anchor="ctr">
                    <a:solidFill>
                      <a:srgbClr val="8484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높음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신체능력 자아개념 점수는 높은 수준입니다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학생이 자신의 몸 전체 또는 부분을 사용하는 신체능력 전반에 대한 능력감과 스포츠 </a:t>
                      </a:r>
                      <a:r>
                        <a:rPr lang="ko-KR" altLang="en-US" sz="900" b="0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유능감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및 신체적 건강에 대한 자기지각이 긍정적입니다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이러한 긍정적 신체능력 자아개념이 유지될 수 있도록 학생의 신체능력에 대한 관심과 격려가 필요합니다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 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외모</a:t>
                      </a:r>
                    </a:p>
                  </a:txBody>
                  <a:tcPr marT="45719" marB="45719" anchor="ctr">
                    <a:solidFill>
                      <a:srgbClr val="8484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중간</a:t>
                      </a: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학생의 신체외모 자아개념 점수는 보통 수준입니다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자신의 체형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생김새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외모 등에 대한 특별한 자신감을 보이지 않습니다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자신의 신체외모에 대한 자신감이 높지는 않지만 특별히 부정적인 지각을 나타내지는 않습니다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학생이 자신의 생김새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외모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신체상 등에 대한 명확하고 긍정적인 자아개념을 형성할 수 있도록 관심과 격려가 요구됩니다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2384" y="1674446"/>
            <a:ext cx="4536504" cy="93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76CB839-641E-4628-A3B3-E4375CC7DFEC}"/>
              </a:ext>
            </a:extLst>
          </p:cNvPr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399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자아 발달 검사 </a:t>
            </a:r>
            <a:endParaRPr lang="en-US" altLang="ko-KR" sz="2399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368" y="4661668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368" y="5764492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760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888669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0257" y="1422557"/>
            <a:ext cx="3024336" cy="41764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sp>
        <p:nvSpPr>
          <p:cNvPr id="9" name="TextBox 8"/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영역별 요약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9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두뇌지수 </a:t>
            </a:r>
            <a:r>
              <a:rPr lang="en-US" altLang="ko-KR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/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82677"/>
            <a:ext cx="864096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49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두뇌지수</a:t>
            </a:r>
            <a:endParaRPr lang="en-US" altLang="ko-KR" sz="1049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5778898"/>
            <a:ext cx="6192688" cy="2808312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58" name="양쪽 모서리가 둥근 사각형 57"/>
          <p:cNvSpPr/>
          <p:nvPr/>
        </p:nvSpPr>
        <p:spPr>
          <a:xfrm>
            <a:off x="180256" y="5778898"/>
            <a:ext cx="6192688" cy="504056"/>
          </a:xfrm>
          <a:prstGeom prst="round2Same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59" name="TextBox 58"/>
          <p:cNvSpPr txBox="1"/>
          <p:nvPr/>
        </p:nvSpPr>
        <p:spPr>
          <a:xfrm>
            <a:off x="1054862" y="5861648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생각의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0" name="그림 59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6" y="5706890"/>
            <a:ext cx="757325" cy="72008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96280" y="6455375"/>
            <a:ext cx="576064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3" y="87818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48609" y="1422557"/>
            <a:ext cx="3024336" cy="41764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grpSp>
        <p:nvGrpSpPr>
          <p:cNvPr id="42" name="그룹 22"/>
          <p:cNvGrpSpPr/>
          <p:nvPr/>
        </p:nvGrpSpPr>
        <p:grpSpPr>
          <a:xfrm rot="5400000">
            <a:off x="5580856" y="1413592"/>
            <a:ext cx="792088" cy="792088"/>
            <a:chOff x="396280" y="1170385"/>
            <a:chExt cx="792088" cy="792088"/>
          </a:xfrm>
        </p:grpSpPr>
        <p:sp>
          <p:nvSpPr>
            <p:cNvPr id="43" name="눈물 방울 42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/>
            </a:p>
          </p:txBody>
        </p:sp>
        <p:sp>
          <p:nvSpPr>
            <p:cNvPr id="44" name="타원 43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42435" y="1682677"/>
            <a:ext cx="864096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49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49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0" name="그림 49" descr="20190319_16125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8449" y="7075043"/>
            <a:ext cx="2736304" cy="1428959"/>
          </a:xfrm>
          <a:prstGeom prst="rect">
            <a:avLst/>
          </a:prstGeom>
        </p:spPr>
      </p:pic>
      <p:pic>
        <p:nvPicPr>
          <p:cNvPr id="56" name="그림 55" descr="20190319_16150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0697" y="1602436"/>
            <a:ext cx="1080120" cy="1351361"/>
          </a:xfrm>
          <a:prstGeom prst="rect">
            <a:avLst/>
          </a:prstGeom>
        </p:spPr>
      </p:pic>
      <p:pic>
        <p:nvPicPr>
          <p:cNvPr id="63" name="그림 62" descr="20190319_16152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4391" y="1746452"/>
            <a:ext cx="792088" cy="1338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BD32A6-4E15-4B01-AFD2-0D1A78E92D94}"/>
              </a:ext>
            </a:extLst>
          </p:cNvPr>
          <p:cNvSpPr txBox="1"/>
          <p:nvPr/>
        </p:nvSpPr>
        <p:spPr>
          <a:xfrm>
            <a:off x="396280" y="3042593"/>
            <a:ext cx="2592288" cy="236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7129F-694B-435F-93C6-1D97556D5377}"/>
              </a:ext>
            </a:extLst>
          </p:cNvPr>
          <p:cNvSpPr txBox="1"/>
          <p:nvPr/>
        </p:nvSpPr>
        <p:spPr>
          <a:xfrm>
            <a:off x="1041400" y="10541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0B52-3726-485B-A94F-EFE76B4848A1}"/>
              </a:ext>
            </a:extLst>
          </p:cNvPr>
          <p:cNvSpPr txBox="1"/>
          <p:nvPr/>
        </p:nvSpPr>
        <p:spPr>
          <a:xfrm>
            <a:off x="4940300" y="10414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FF9A6-DC4D-4364-9D3B-D23B84A64174}"/>
              </a:ext>
            </a:extLst>
          </p:cNvPr>
          <p:cNvSpPr txBox="1"/>
          <p:nvPr/>
        </p:nvSpPr>
        <p:spPr>
          <a:xfrm>
            <a:off x="381000" y="3098800"/>
            <a:ext cx="279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    종합적으로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이세혁 어린이는 작업 기억력과 관련한 뇌 기능이 가장 뛰어납니다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.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특히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연속 숫자 기억과제에서 대뇌의 활성화가 잘 유지되어 관련 과제에 흥미를 느끼며 몰입을 하기 쉽습니다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. </a:t>
            </a:r>
            <a:endParaRPr lang="ar-DZ" sz="900" dirty="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FEB2C-F655-4FB7-BE98-4BD740324C69}"/>
              </a:ext>
            </a:extLst>
          </p:cNvPr>
          <p:cNvSpPr txBox="1"/>
          <p:nvPr/>
        </p:nvSpPr>
        <p:spPr>
          <a:xfrm>
            <a:off x="381000" y="3924300"/>
            <a:ext cx="2794000" cy="10618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    이세혁 어린이는 공간기억력 </a:t>
            </a:r>
            <a:r>
              <a:rPr lang="ko-KR" altLang="en-US" sz="900" dirty="0" err="1">
                <a:solidFill>
                  <a:srgbClr val="7F7F7F"/>
                </a:solidFill>
                <a:latin typeface="맑은 고딕 (본문)"/>
              </a:rPr>
              <a:t>과제에대한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 흥미가 높습니다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공간기억력은 </a:t>
            </a:r>
            <a:r>
              <a:rPr lang="ko-KR" altLang="en-US" sz="900" dirty="0" err="1">
                <a:solidFill>
                  <a:srgbClr val="7F7F7F"/>
                </a:solidFill>
                <a:latin typeface="맑은 고딕 (본문)"/>
              </a:rPr>
              <a:t>하워드의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 다중지능 중 공간 지능에 해당하는 과제로 공간 지능이 높은 사람은 사진이나 물건을 더 쉽게 기억하며 공감각과 시작적 변화에 민감합니다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이런 사람들은 평소 그림을 그리거나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비디오 게임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특정 공간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구조를 설계하거나 분석하는 것을 즐길 가능성이 높습니다 </a:t>
            </a:r>
            <a:endParaRPr lang="ar-DZ" sz="900" dirty="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2C96B-ABDA-46A3-8847-E641AEE27884}"/>
              </a:ext>
            </a:extLst>
          </p:cNvPr>
          <p:cNvSpPr txBox="1"/>
          <p:nvPr/>
        </p:nvSpPr>
        <p:spPr>
          <a:xfrm>
            <a:off x="381000" y="4965700"/>
            <a:ext cx="279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    반면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이세혁 어린이는 주의 집중력과제에서 약점을 보입니다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.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관련 과제에서 약점을 보일 수 있지만 적절한 난이도의 과제를 자주 학습할 수 있는 기회를 만들어준다면 극복할 수 있습니다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.</a:t>
            </a:r>
            <a:endParaRPr lang="ar-DZ" sz="9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FF9A6-DC4D-4364-9D3B-D23B84A64174}"/>
              </a:ext>
            </a:extLst>
          </p:cNvPr>
          <p:cNvSpPr txBox="1"/>
          <p:nvPr/>
        </p:nvSpPr>
        <p:spPr>
          <a:xfrm>
            <a:off x="295424" y="6498977"/>
            <a:ext cx="5998312" cy="71558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이세혁 어린이는 익숙한 상황과 과제에 편안함을 느끼고 잘 처리하는 편입니다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900" dirty="0">
                <a:solidFill>
                  <a:srgbClr val="7F7F7F"/>
                </a:solidFill>
                <a:latin typeface="맑은 고딕 (본문)"/>
              </a:rPr>
              <a:t>따라서 이세혁 어린이에게 적절한 난이도의 과제를 자주 학습할 수 있도록 해준다면 언어 및 논리 수리적 부분에서 더 자신감을 가질 수 있을 것입니다</a:t>
            </a:r>
            <a:r>
              <a:rPr lang="en-US" altLang="ko-KR" sz="900" dirty="0">
                <a:solidFill>
                  <a:srgbClr val="7F7F7F"/>
                </a:solidFill>
                <a:latin typeface="맑은 고딕 (본문)"/>
              </a:rPr>
              <a:t>. </a:t>
            </a:r>
            <a:endParaRPr lang="ar-DZ" sz="900" dirty="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4633" y="3186610"/>
            <a:ext cx="259228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많이 접해 본 사람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상황에서 더 편하고 만족스러워 하며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익숙한 일을 하는 것을 선호합니다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다른 사람들에게 자신의 감정이나 경험을 솔직하게 잘 드러내고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따뜻하고 지속적인 관계를 원합니다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시간이 많이 걸리는 도전적인 게임이나 과제를 즐겨서 하고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가능한 한 모든 일을 잘하려고 애씁니다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7642" y="61875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3102" y="66195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검사기관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4047" y="61757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54092" y="660782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별</a:t>
            </a:r>
            <a:r>
              <a:rPr lang="en-US" altLang="ko-KR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나이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3096" y="70515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연락처</a:t>
            </a:r>
          </a:p>
        </p:txBody>
      </p:sp>
      <p:pic>
        <p:nvPicPr>
          <p:cNvPr id="27" name="그림 2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6195" y="6838010"/>
            <a:ext cx="2268488" cy="4530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96280" y="8515204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웅진 </a:t>
            </a:r>
            <a:r>
              <a:rPr lang="ko-KR" altLang="en-US" sz="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씽크빅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www.wjbookclub.co.kr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파주시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회동길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 (10881)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고객센터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1577-1500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오비이랩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www.obelab.com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강남구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테헤란로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312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비젼타워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(06211)  T +82-2-6407-3889   F +82-2-6407-4967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413" y="4021032"/>
            <a:ext cx="5760640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NIRSIT</a:t>
            </a: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은 어떤 원리로 산소 변화량을 측정하나요</a:t>
            </a:r>
            <a:r>
              <a:rPr lang="en-US" altLang="ko-KR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 ?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</a:t>
            </a:r>
            <a:endParaRPr lang="en-US" altLang="ko-KR" sz="1429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우리의 뇌는 아직 많은 것이 밝혀지지 않은 신비한 영역입니다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우리가 말하고 읽고 쓰고 기억하고 행동하는 모든 부분을 결정하고 제어하는 중요한 부분이지요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우리의 몸이 움직이고 머리를 쓰는 모든 에너지는 산소를 소모함으로써 이루어지는데 이를 이용해 뇌의 산소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변화량을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측정합니다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NIRSIT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빛을 머리에 쏘고 받는 형태로 구성되어 있어요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우리가 사용하는 빛은 ‘근적외선’이에요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뼈를 포함한 모든 인체 구성 물질을 통과할 수 있는 빛이랍니다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빛은 우리가 흔히 볼 수 있는 형광등 빛과 마찬가지로 인체에 무해해요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근적외선이라는 빛을 머리에 쏘고 받게 되는데 이 때 뇌의 산소량이 달라지면 빛을 받아들이는 값이 달라지고 이를 다시 계산하여 뇌의 산소량을 알아낼 수 있어요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이러한 측정법을 ‘기능적 근적외선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분광법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(functional Near-Infrared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Spectiroscopy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fNIRS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이라고 불러요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실시간으로 뇌의 활성화 정도를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모니터링하는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것이 가능하기 때문에  뇌에서 산소가 얼마나 많이 쓰이는 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언제 많이 쓰이는지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뇌의 어느 부분에서 많이 소모되는지를 분석할 수 있답니다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로 어떤 점을 알 수 있을까요</a:t>
            </a:r>
            <a:r>
              <a:rPr lang="en-US" altLang="ko-KR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 ?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</a:t>
            </a: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 아이는 어떤 것을 가장 좋아할까요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가장 잘 하는 것은 무엇일까요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아이의 능력과 적성은 아이마다 모두 다르답니다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사람은 여러 지능을 독립적으로 가지고 있고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통해 아이의 재능을 발견할 수 있어요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이론이 하워드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가드너의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다중지능이론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이랍니다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저희는 아이의 뇌가 가진 다양한 능력을 평가하기 위해서 각 영역의 과제를 수행할 때 나타나는 뇌의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측정하여 분석하였습니다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통해 아이의 뇌를 좀 더 직관적으로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과학적으로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종합적으로 평가할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아이의 뇌는 다 자라지 않은 성장과정의 상태이기 때문에 검사 결과는 절대적이지 않으며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검사를 통하여 아이의 잠재적 자질과 가능성을 발견하여 뇌가 건강하고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균형있게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아이만의  고유한 특성은 더욱 잘 개발될 수 있도록 건강한 교육을 위한 검사입니다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 descr="20190102_1758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353" y="666329"/>
            <a:ext cx="4637271" cy="2944906"/>
          </a:xfrm>
          <a:prstGeom prst="rect">
            <a:avLst/>
          </a:prstGeom>
        </p:spPr>
      </p:pic>
      <p:pic>
        <p:nvPicPr>
          <p:cNvPr id="8" name="그림 7" descr="Untitled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2899" y="3402765"/>
            <a:ext cx="1730127" cy="4344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29542" y="3829106"/>
            <a:ext cx="1998340" cy="22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40" b="1" dirty="0">
                <a:solidFill>
                  <a:schemeClr val="bg1">
                    <a:lumMod val="65000"/>
                  </a:schemeClr>
                </a:solidFill>
              </a:rPr>
              <a:t>Portable Brain Imaging System</a:t>
            </a:r>
            <a:endParaRPr lang="ko-KR" altLang="en-US" sz="84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0665" y="87818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81" y="8524727"/>
            <a:ext cx="47525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 자료의 저작권은 ㈜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오비이랩에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저작권법에 의해 보호를 받는 저작물이므로 무단전재와 복제를 금합니다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80" y="6426969"/>
            <a:ext cx="576064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주의사항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1429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285724" indent="-285724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개인적인 정보가 포함되어 있으므로 외부로의 유출은 삼가시기 바랍니다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대조군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 인구 집단 데이터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수가 적어 분포가 정확하지 않을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향후 추가적인 데이터 수집으로 분석의 정확도가 향상될 것입니다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초등학교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학년도 다른 초등학교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학년과 비교하였기 때문에 점수가 다소 낮아 보일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향후 추가적인 분석 방법들이 개발될 경우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추가적인 검사 없이도 뇌에 관해 더 많은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정보를 얻으실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있습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24" indent="-285724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288" y="87818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59770" y="4825410"/>
            <a:ext cx="2817277" cy="346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4" indent="-285724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수행과제 안내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분석결과 안내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인지 발달 진단결과 요약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</a:p>
          <a:p>
            <a:pPr marL="285724" indent="-285724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두뇌 지수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···································································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a typeface="배달의민족 주아" pitchFamily="18" charset="-127"/>
              </a:rPr>
              <a:t>6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24" indent="-285724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휴식 연결도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a typeface="배달의민족 주아" pitchFamily="18" charset="-127"/>
              </a:rPr>
              <a:t>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24" indent="-285724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인지 발달 진단결과 상세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</a:p>
          <a:p>
            <a:pPr marL="285724" indent="-285724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두뇌 지수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24" indent="-285724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공간 기억력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·······························································8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 집중력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·······························································9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작업 기억력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·····························································10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실행 능력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··································································11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5.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능력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··································································12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종합 결과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13</a:t>
            </a:r>
          </a:p>
          <a:p>
            <a:pPr marL="285724" indent="-285724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두뇌 지수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·······································································13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316" y="4257439"/>
            <a:ext cx="576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CONTENTS </a:t>
            </a:r>
            <a:r>
              <a:rPr lang="en-US" altLang="ko-KR" dirty="0">
                <a:solidFill>
                  <a:srgbClr val="F79120"/>
                </a:solidFill>
              </a:rPr>
              <a:t>······················································································</a:t>
            </a:r>
            <a:endParaRPr lang="en-US" altLang="ko-KR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645" y="4825413"/>
            <a:ext cx="2817277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4" indent="-285724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14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자아 지수  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1.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··············································································14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자아 개념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···································································15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인지적 자아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·······························································16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4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정의적 자아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······························································17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5.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사회적 자아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······························································18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6.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신체적 자아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······························································19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7.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영역별 요약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20</a:t>
            </a:r>
          </a:p>
          <a:p>
            <a:pPr marL="285724" indent="-285724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8.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21</a:t>
            </a:r>
          </a:p>
        </p:txBody>
      </p:sp>
      <p:pic>
        <p:nvPicPr>
          <p:cNvPr id="27" name="그림 26" descr="ki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6805" y="378299"/>
            <a:ext cx="2857499" cy="3495676"/>
          </a:xfrm>
          <a:prstGeom prst="rect">
            <a:avLst/>
          </a:prstGeom>
        </p:spPr>
      </p:pic>
      <p:pic>
        <p:nvPicPr>
          <p:cNvPr id="28" name="그림 27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0665" y="87818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15" name="양쪽 모서리가 둥근 사각형 14"/>
          <p:cNvSpPr/>
          <p:nvPr/>
        </p:nvSpPr>
        <p:spPr>
          <a:xfrm rot="10800000">
            <a:off x="3888669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pic>
        <p:nvPicPr>
          <p:cNvPr id="5" name="그림 4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288" y="87818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수행과제 안내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2665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각 검사 항목 설명 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120"/>
              </p:ext>
            </p:extLst>
          </p:nvPr>
        </p:nvGraphicFramePr>
        <p:xfrm>
          <a:off x="386451" y="1178013"/>
          <a:ext cx="5760642" cy="744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57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검사항목</a:t>
                      </a:r>
                    </a:p>
                  </a:txBody>
                  <a:tcPr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소요 시간</a:t>
                      </a:r>
                    </a:p>
                  </a:txBody>
                  <a:tcPr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검사 목표</a:t>
                      </a:r>
                    </a:p>
                  </a:txBody>
                  <a:tcPr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2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1. </a:t>
                      </a:r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fNIRS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lt"/>
                        </a:rPr>
                        <a:t>20~30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</a:rPr>
                        <a:t>예제 별도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휴식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Resting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뇌 연결성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휴식 시 뇌 연결성을 보는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분간 가만히 휴식합니다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상자 순서 기억하기 검사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역방향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Corsi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Block Tapping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공간 기억력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공간 기억력을 평가하는 검사입니다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화면의 블록이 깜박이는 순서를 기억한 후 반대 순서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대로 블록을 선택합니다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초록 상자 반응 검사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Go-No Go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2.5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집중력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반응억제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집중력 및 감정 조절 능력을 평가하는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연속적으로 빠르게 제시되는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블럭들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중 색이 초록색일  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경우에만 선택적으로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탭핑합니다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4</a:t>
                      </a:r>
                      <a:endParaRPr lang="ko-KR" altLang="en-US" sz="10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연속 숫자 기억 검사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Two back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2.5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기억력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작업 기억력을 평가하는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연속적으로 빠르게 제시되는 숫자가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N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번째 전의 숫자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와 동일할 경우 선택적으로 탭핑합니다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5</a:t>
                      </a:r>
                      <a:endParaRPr lang="ko-KR" altLang="en-US" sz="10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단어 색깔 말하기 검사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Stroop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2.5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실행 능력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실행 능력을 평가하는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단어의 색깔에 해당하는 버튼을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탭합니다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0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제시어 언어 능력 검사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Verbal Fluency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3.5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언어 능력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창의력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언어 능력 및 창의력을 평가하는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초간 휴식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초간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ㅏ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ㅣ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ㅗ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＇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반복해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서 발화하고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이어 주제어에 해당하는 단어를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자유롭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게 이야기합니다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예를 들어 ‘동물’이 주어지면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개구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리‘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말‘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사슴’ 등을 이야기합니다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20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2. K-WISC-III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지능검사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endParaRPr lang="ko-KR" altLang="en-US" sz="9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기호 쓰기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Coding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연역 능력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2</a:t>
                      </a:r>
                      <a:endParaRPr lang="ko-KR" altLang="en-US" sz="9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동형 찾기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Symbol Search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공간 추론 능력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3</a:t>
                      </a:r>
                      <a:endParaRPr lang="ko-KR" altLang="en-US" sz="9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숫자 외우기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Digit span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기억력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2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3. CCTT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Children’s Color Trails Test 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아동 색 선로 검사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79120"/>
                          </a:solidFill>
                          <a:latin typeface="+mn-lt"/>
                        </a:rPr>
                        <a:t>1</a:t>
                      </a:r>
                      <a:endParaRPr lang="ko-KR" altLang="en-US" sz="1000" b="1" dirty="0">
                        <a:solidFill>
                          <a:srgbClr val="F79120"/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CCTT-1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Children’s Color Trails Test-1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지각 추적능력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정신 운동 속도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순차적 처리 능력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분할 시각 주의력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지속적 시각 주의력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3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79120"/>
                          </a:solidFill>
                          <a:latin typeface="+mn-lt"/>
                        </a:rPr>
                        <a:t>2</a:t>
                      </a:r>
                      <a:endParaRPr lang="ko-KR" altLang="en-US" sz="1000" b="1" dirty="0">
                        <a:solidFill>
                          <a:srgbClr val="F79120"/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CCTT-2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Children’s Color Trails Test-2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22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4. SCI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Self-concept Inventory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자아개념 검사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180256" y="4842793"/>
            <a:ext cx="2020862" cy="3744405"/>
          </a:xfrm>
          <a:prstGeom prst="roundRect">
            <a:avLst>
              <a:gd name="adj" fmla="val 4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성장 곡선은 활성화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집중도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연결도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수행능력의 평균치가 나이에 따라 어떻게 성장하는지를 나타냅니다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일반적인 나이대별 점수와 아이의 현재 성장 정도를 나타냅니다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모서리가 둥근 직사각형 33">
            <a:extLst>
              <a:ext uri="{FF2B5EF4-FFF2-40B4-BE49-F238E27FC236}">
                <a16:creationId xmlns:a16="http://schemas.microsoft.com/office/drawing/2014/main" id="{91160A0B-B5AF-4774-81FF-3E4F5416122A}"/>
              </a:ext>
            </a:extLst>
          </p:cNvPr>
          <p:cNvSpPr/>
          <p:nvPr/>
        </p:nvSpPr>
        <p:spPr>
          <a:xfrm>
            <a:off x="2306494" y="4842793"/>
            <a:ext cx="1944215" cy="3744405"/>
          </a:xfrm>
          <a:prstGeom prst="roundRect">
            <a:avLst>
              <a:gd name="adj" fmla="val 5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활성화 지도는 아이가 해당 과제를 수행할 때 뇌의 어느 부분이 얼마나 활성화 되었는지를 보여줍니다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빨간색에 해당하는 부분을 많이 사용한 것이고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파란색에 해당하는 부분을 적게 사용한 것입니다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9DDAC-9D82-4A98-BF33-2D486A9FBA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11036"/>
          <a:stretch/>
        </p:blipFill>
        <p:spPr>
          <a:xfrm>
            <a:off x="2446636" y="5119546"/>
            <a:ext cx="1656185" cy="1663200"/>
          </a:xfrm>
          <a:prstGeom prst="rect">
            <a:avLst/>
          </a:prstGeom>
        </p:spPr>
      </p:pic>
      <p:sp>
        <p:nvSpPr>
          <p:cNvPr id="55" name="모서리가 둥근 직사각형 33">
            <a:extLst>
              <a:ext uri="{FF2B5EF4-FFF2-40B4-BE49-F238E27FC236}">
                <a16:creationId xmlns:a16="http://schemas.microsoft.com/office/drawing/2014/main" id="{82C82FC1-A5E4-4AAB-AEED-2C31D9B90A10}"/>
              </a:ext>
            </a:extLst>
          </p:cNvPr>
          <p:cNvSpPr/>
          <p:nvPr/>
        </p:nvSpPr>
        <p:spPr>
          <a:xfrm>
            <a:off x="4356721" y="4842793"/>
            <a:ext cx="2016223" cy="3744416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연결성 지도는 아이가 해당 과제를 수행할 때 전두엽의 각 영역들을 얼마나 조화롭게 사용하였는지를 보여줍니다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선이 진할 수록 해당 영역들간의 연결이 강한 것입니다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0256" y="1026369"/>
            <a:ext cx="6192688" cy="2160240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pic>
        <p:nvPicPr>
          <p:cNvPr id="14" name="그림 13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0665" y="87818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7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0256" y="3330628"/>
            <a:ext cx="6192688" cy="1368149"/>
          </a:xfrm>
          <a:prstGeom prst="roundRect">
            <a:avLst>
              <a:gd name="adj" fmla="val 7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36" name="TextBox 35"/>
          <p:cNvSpPr txBox="1"/>
          <p:nvPr/>
        </p:nvSpPr>
        <p:spPr>
          <a:xfrm>
            <a:off x="391641" y="3333099"/>
            <a:ext cx="57606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항목별 안내 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07375" y="3734152"/>
            <a:ext cx="720080" cy="1703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활성화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7375" y="3951834"/>
            <a:ext cx="720080" cy="1703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집중도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375" y="4168444"/>
            <a:ext cx="720080" cy="1703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연결도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7375" y="4377960"/>
            <a:ext cx="720080" cy="1703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수행능력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47" name="양쪽 모서리가 둥근 사각형 46"/>
          <p:cNvSpPr/>
          <p:nvPr/>
        </p:nvSpPr>
        <p:spPr>
          <a:xfrm rot="10800000">
            <a:off x="3888669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48" name="TextBox 47"/>
          <p:cNvSpPr txBox="1"/>
          <p:nvPr/>
        </p:nvSpPr>
        <p:spPr>
          <a:xfrm>
            <a:off x="324272" y="327489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분석결과 안내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8669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해석 설명 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2" name="그룹 22"/>
          <p:cNvGrpSpPr/>
          <p:nvPr/>
        </p:nvGrpSpPr>
        <p:grpSpPr>
          <a:xfrm>
            <a:off x="177273" y="1026369"/>
            <a:ext cx="792088" cy="792088"/>
            <a:chOff x="396280" y="1170385"/>
            <a:chExt cx="792088" cy="792088"/>
          </a:xfrm>
        </p:grpSpPr>
        <p:sp>
          <p:nvSpPr>
            <p:cNvPr id="37" name="눈물 방울 3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/>
            </a:p>
          </p:txBody>
        </p:sp>
        <p:sp>
          <p:nvSpPr>
            <p:cNvPr id="42" name="타원 41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9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41413" y="1223888"/>
            <a:ext cx="864096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49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TASK </a:t>
            </a:r>
          </a:p>
          <a:p>
            <a:pPr algn="ctr"/>
            <a:r>
              <a:rPr lang="ko-KR" altLang="en-US" sz="1049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진단 샘플</a:t>
            </a:r>
            <a:endParaRPr lang="en-US" altLang="ko-KR" sz="1049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2304" y="6867982"/>
            <a:ext cx="1152128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49" dirty="0">
                <a:latin typeface="배달의민족 주아" pitchFamily="18" charset="-127"/>
                <a:ea typeface="배달의민족 주아" pitchFamily="18" charset="-127"/>
              </a:rPr>
              <a:t>뇌</a:t>
            </a:r>
            <a:r>
              <a:rPr lang="en-US" altLang="ko-KR" sz="1049" dirty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ko-KR" altLang="en-US" sz="1049" dirty="0">
                <a:latin typeface="배달의민족 주아" pitchFamily="18" charset="-127"/>
                <a:ea typeface="배달의민족 주아" pitchFamily="18" charset="-127"/>
              </a:rPr>
              <a:t>성장 곡선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51232" y="6867982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49" dirty="0">
                <a:latin typeface="배달의민족 주아" pitchFamily="18" charset="-127"/>
                <a:ea typeface="배달의민족 주아" pitchFamily="18" charset="-127"/>
              </a:rPr>
              <a:t>뇌 활성화 지도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748282" y="6867982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49" dirty="0">
                <a:latin typeface="배달의민족 주아" pitchFamily="18" charset="-127"/>
                <a:ea typeface="배달의민족 주아" pitchFamily="18" charset="-127"/>
              </a:rPr>
              <a:t>뇌 연결성 지도</a:t>
            </a:r>
          </a:p>
        </p:txBody>
      </p:sp>
      <p:pic>
        <p:nvPicPr>
          <p:cNvPr id="56" name="그림 55" descr="vft_connectivity.jpg"/>
          <p:cNvPicPr>
            <a:picLocks noChangeAspect="1"/>
          </p:cNvPicPr>
          <p:nvPr/>
        </p:nvPicPr>
        <p:blipFill>
          <a:blip r:embed="rId4" cstate="print"/>
          <a:srcRect l="12974" r="9182"/>
          <a:stretch>
            <a:fillRect/>
          </a:stretch>
        </p:blipFill>
        <p:spPr>
          <a:xfrm>
            <a:off x="4500737" y="5118320"/>
            <a:ext cx="1728191" cy="1664426"/>
          </a:xfrm>
          <a:prstGeom prst="rect">
            <a:avLst/>
          </a:prstGeom>
        </p:spPr>
      </p:pic>
      <p:pic>
        <p:nvPicPr>
          <p:cNvPr id="31" name="그림 30" descr="KakaoTalk_20190327_160828821.jp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180256" y="5193454"/>
            <a:ext cx="2016224" cy="13746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2738413" y="497658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4824772" y="497658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18733" y="4115278"/>
            <a:ext cx="479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 시 두뇌가 얼마만큼 잘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사용되었는지를 의미하는 수치입니다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8733" y="3674556"/>
            <a:ext cx="479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높은 활성도는 높은 두뇌 사용 효율을 의미합니다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18733" y="3898308"/>
            <a:ext cx="479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18733" y="4323332"/>
            <a:ext cx="479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영역을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점으로 표준화한 후 이를 평균 낸 값으로 총점을 계산합니다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B72BAB-8CA8-4A0A-87D9-8E1219BC6CA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5501"/>
          <a:stretch/>
        </p:blipFill>
        <p:spPr>
          <a:xfrm>
            <a:off x="1081735" y="1170385"/>
            <a:ext cx="5214983" cy="1090452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69BCD2F8-446C-4FE0-BC9A-87D413BCF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52616"/>
              </p:ext>
            </p:extLst>
          </p:nvPr>
        </p:nvGraphicFramePr>
        <p:xfrm>
          <a:off x="396280" y="2250505"/>
          <a:ext cx="5760641" cy="70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집중도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수행능력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종합 평균</a:t>
                      </a: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또래 평균</a:t>
                      </a:r>
                    </a:p>
                  </a:txBody>
                  <a:tcPr marT="45719" marB="45719"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53.5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42.4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7.2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22.1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31.3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예시 어린이</a:t>
                      </a:r>
                    </a:p>
                  </a:txBody>
                  <a:tcPr marT="45719" marB="45719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55.1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41.3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25.0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35.9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39.2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9" marB="45719"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98650" y="1394093"/>
            <a:ext cx="6192688" cy="4803416"/>
          </a:xfrm>
          <a:prstGeom prst="roundRect">
            <a:avLst>
              <a:gd name="adj" fmla="val 19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 cstate="print"/>
          <a:srcRect r="65159" b="48490"/>
          <a:stretch>
            <a:fillRect/>
          </a:stretch>
        </p:blipFill>
        <p:spPr bwMode="auto">
          <a:xfrm>
            <a:off x="3529199" y="5296786"/>
            <a:ext cx="83638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40" y="4710830"/>
            <a:ext cx="2400561" cy="55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888669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9" name="TextBox 8"/>
          <p:cNvSpPr txBox="1"/>
          <p:nvPr/>
        </p:nvSpPr>
        <p:spPr>
          <a:xfrm>
            <a:off x="324272" y="327488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9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두뇌 지수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3843699" y="940914"/>
            <a:ext cx="2808312" cy="40018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67394" y="9871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-53697" y="940914"/>
            <a:ext cx="2808312" cy="4001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69996" y="9871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6354962"/>
            <a:ext cx="6192688" cy="2232248"/>
          </a:xfrm>
          <a:prstGeom prst="roundRect">
            <a:avLst>
              <a:gd name="adj" fmla="val 38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8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7288" y="87818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7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73175" y="4679041"/>
            <a:ext cx="250466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어린이는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가지 두뇌지수 중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564" y="5274841"/>
            <a:ext cx="3430496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특히 더 강점을 보이는 것으로 나타났습니다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36141"/>
              </p:ext>
            </p:extLst>
          </p:nvPr>
        </p:nvGraphicFramePr>
        <p:xfrm>
          <a:off x="683541" y="7126800"/>
          <a:ext cx="5184571" cy="110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6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항목</a:t>
                      </a:r>
                    </a:p>
                  </a:txBody>
                  <a:tcPr marT="45719" marB="457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휴식 연결도</a:t>
                      </a:r>
                    </a:p>
                  </a:txBody>
                  <a:tcPr marT="45719" marB="45719" anchor="ctr">
                    <a:solidFill>
                      <a:srgbClr val="0A9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공간 기억력</a:t>
                      </a:r>
                    </a:p>
                  </a:txBody>
                  <a:tcPr marT="45719" marB="45719" anchor="ctr">
                    <a:solidFill>
                      <a:srgbClr val="50BD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주의 집중력</a:t>
                      </a:r>
                    </a:p>
                  </a:txBody>
                  <a:tcPr marT="45719" marB="45719" anchor="ctr">
                    <a:solidFill>
                      <a:srgbClr val="F9D2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작업 기억력</a:t>
                      </a:r>
                    </a:p>
                  </a:txBody>
                  <a:tcPr marT="45719" marB="45719" anchor="ctr">
                    <a:solidFill>
                      <a:srgbClr val="F792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실행 능력</a:t>
                      </a:r>
                    </a:p>
                  </a:txBody>
                  <a:tcPr marT="45719" marB="45719" anchor="ctr">
                    <a:solidFill>
                      <a:srgbClr val="F44D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언어 능력</a:t>
                      </a:r>
                    </a:p>
                  </a:txBody>
                  <a:tcPr marT="45719" marB="45719" anchor="ctr">
                    <a:solidFill>
                      <a:srgbClr val="5B62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환산 점수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평가</a:t>
                      </a:r>
                    </a:p>
                  </a:txBody>
                  <a:tcPr marT="45719" marB="4571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45719" marB="4571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A5AA0675-5D64-480E-9A87-DC3393A3BAE2}"/>
              </a:ext>
            </a:extLst>
          </p:cNvPr>
          <p:cNvSpPr txBox="1"/>
          <p:nvPr/>
        </p:nvSpPr>
        <p:spPr>
          <a:xfrm>
            <a:off x="3435246" y="4626769"/>
            <a:ext cx="2880320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뇌의 해당 부분을 많이 사용할수록 붉은색의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80" y="6570986"/>
            <a:ext cx="57606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9D231"/>
                </a:solidFill>
                <a:latin typeface="배달의민족 주아" pitchFamily="18" charset="-127"/>
                <a:ea typeface="배달의민족 주아" pitchFamily="18" charset="-127"/>
              </a:rPr>
              <a:t>두뇌 지수 항목별 환산점수 </a:t>
            </a:r>
            <a:r>
              <a:rPr lang="en-US" altLang="ko-KR" sz="1400" dirty="0">
                <a:solidFill>
                  <a:srgbClr val="F9D231"/>
                </a:solidFill>
              </a:rPr>
              <a:t>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F9D23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67BC3A-CA67-4220-9461-EDE536A291C0}"/>
              </a:ext>
            </a:extLst>
          </p:cNvPr>
          <p:cNvSpPr/>
          <p:nvPr/>
        </p:nvSpPr>
        <p:spPr>
          <a:xfrm>
            <a:off x="3543974" y="5621839"/>
            <a:ext cx="1382693" cy="241264"/>
          </a:xfrm>
          <a:prstGeom prst="roundRect">
            <a:avLst>
              <a:gd name="adj" fmla="val 28083"/>
            </a:avLst>
          </a:prstGeom>
          <a:noFill/>
          <a:ln w="19050">
            <a:solidFill>
              <a:srgbClr val="FCD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DZ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4260960" y="1784333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AA0675-5D64-480E-9A87-DC3393A3BAE2}"/>
              </a:ext>
            </a:extLst>
          </p:cNvPr>
          <p:cNvSpPr txBox="1"/>
          <p:nvPr/>
        </p:nvSpPr>
        <p:spPr>
          <a:xfrm>
            <a:off x="4274484" y="41035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79237"/>
                </a:solidFill>
                <a:latin typeface="배달의민족 주아" pitchFamily="18" charset="-127"/>
                <a:ea typeface="배달의민족 주아" pitchFamily="18" charset="-127"/>
              </a:rPr>
              <a:t>뇌 활성화 종합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AA0675-5D64-480E-9A87-DC3393A3BAE2}"/>
              </a:ext>
            </a:extLst>
          </p:cNvPr>
          <p:cNvSpPr txBox="1"/>
          <p:nvPr/>
        </p:nvSpPr>
        <p:spPr>
          <a:xfrm>
            <a:off x="4954729" y="5525688"/>
            <a:ext cx="141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AA0675-5D64-480E-9A87-DC3393A3BAE2}"/>
              </a:ext>
            </a:extLst>
          </p:cNvPr>
          <p:cNvSpPr txBox="1"/>
          <p:nvPr/>
        </p:nvSpPr>
        <p:spPr>
          <a:xfrm>
            <a:off x="3449876" y="4906344"/>
            <a:ext cx="2880320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띕니다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AA0675-5D64-480E-9A87-DC3393A3BAE2}"/>
              </a:ext>
            </a:extLst>
          </p:cNvPr>
          <p:cNvSpPr txBox="1"/>
          <p:nvPr/>
        </p:nvSpPr>
        <p:spPr>
          <a:xfrm>
            <a:off x="4356720" y="5202833"/>
            <a:ext cx="2880320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어린이는                      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2C5F6-365E-425C-8DE2-ECB87ED84B47}"/>
              </a:ext>
            </a:extLst>
          </p:cNvPr>
          <p:cNvSpPr txBox="1"/>
          <p:nvPr/>
        </p:nvSpPr>
        <p:spPr>
          <a:xfrm>
            <a:off x="1041400" y="10541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FB5B9-F60A-4E32-ADA5-D1B2598E4224}"/>
              </a:ext>
            </a:extLst>
          </p:cNvPr>
          <p:cNvSpPr txBox="1"/>
          <p:nvPr/>
        </p:nvSpPr>
        <p:spPr>
          <a:xfrm>
            <a:off x="4940300" y="10414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1E80D-A338-4756-969C-A725C2C61E7B}"/>
              </a:ext>
            </a:extLst>
          </p:cNvPr>
          <p:cNvSpPr txBox="1"/>
          <p:nvPr/>
        </p:nvSpPr>
        <p:spPr>
          <a:xfrm>
            <a:off x="673100" y="4737100"/>
            <a:ext cx="1905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9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EA6D9-190A-411F-918B-6D4EFB4F725E}"/>
              </a:ext>
            </a:extLst>
          </p:cNvPr>
          <p:cNvSpPr txBox="1"/>
          <p:nvPr/>
        </p:nvSpPr>
        <p:spPr>
          <a:xfrm>
            <a:off x="673100" y="5041900"/>
            <a:ext cx="1905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휴식 연결도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작업 기억력</a:t>
            </a:r>
            <a:endParaRPr lang="ar-DZ" sz="9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B6462-52A4-4D3C-8A95-A42C7CF1CE21}"/>
              </a:ext>
            </a:extLst>
          </p:cNvPr>
          <p:cNvSpPr txBox="1"/>
          <p:nvPr/>
        </p:nvSpPr>
        <p:spPr>
          <a:xfrm>
            <a:off x="3543300" y="5308600"/>
            <a:ext cx="1905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9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45B9B-2212-4FA6-A0EA-80723ABF6EEA}"/>
              </a:ext>
            </a:extLst>
          </p:cNvPr>
          <p:cNvSpPr txBox="1"/>
          <p:nvPr/>
        </p:nvSpPr>
        <p:spPr>
          <a:xfrm>
            <a:off x="3543300" y="5626100"/>
            <a:ext cx="1905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좌뇌와 우뇌를 균형있게</a:t>
            </a:r>
            <a:endParaRPr lang="ar-DZ" sz="9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CBFDB-A40A-45C9-8531-D98D3255B721}"/>
              </a:ext>
            </a:extLst>
          </p:cNvPr>
          <p:cNvSpPr txBox="1"/>
          <p:nvPr/>
        </p:nvSpPr>
        <p:spPr>
          <a:xfrm>
            <a:off x="1587500" y="76073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0.08-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83F66-8AED-4439-A51F-3216AADCC8FB}"/>
              </a:ext>
            </a:extLst>
          </p:cNvPr>
          <p:cNvSpPr txBox="1"/>
          <p:nvPr/>
        </p:nvSpPr>
        <p:spPr>
          <a:xfrm>
            <a:off x="1587500" y="79629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50BD8B"/>
                </a:solidFill>
                <a:latin typeface="맑은 고딕 (본문)"/>
              </a:rPr>
              <a:t>보통</a:t>
            </a:r>
            <a:endParaRPr lang="ar-DZ" sz="1000">
              <a:solidFill>
                <a:srgbClr val="50BD8B"/>
              </a:solidFill>
              <a:latin typeface="맑은 고딕 (본문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01EA5-48FC-46C3-8749-05AA5EA8CC26}"/>
              </a:ext>
            </a:extLst>
          </p:cNvPr>
          <p:cNvSpPr txBox="1"/>
          <p:nvPr/>
        </p:nvSpPr>
        <p:spPr>
          <a:xfrm>
            <a:off x="2324100" y="76073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1.08-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53E36-D60F-407F-96E8-7634A00961FF}"/>
              </a:ext>
            </a:extLst>
          </p:cNvPr>
          <p:cNvSpPr txBox="1"/>
          <p:nvPr/>
        </p:nvSpPr>
        <p:spPr>
          <a:xfrm>
            <a:off x="2324100" y="79629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50BD8B"/>
                </a:solidFill>
                <a:latin typeface="맑은 고딕 (본문)"/>
              </a:rPr>
              <a:t>보통</a:t>
            </a:r>
            <a:endParaRPr lang="ar-DZ" sz="1000">
              <a:solidFill>
                <a:srgbClr val="50BD8B"/>
              </a:solidFill>
              <a:latin typeface="맑은 고딕 (본문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73FDF-78E8-4728-8E2C-9B92330D1177}"/>
              </a:ext>
            </a:extLst>
          </p:cNvPr>
          <p:cNvSpPr txBox="1"/>
          <p:nvPr/>
        </p:nvSpPr>
        <p:spPr>
          <a:xfrm>
            <a:off x="3060700" y="76073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2.26-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D7EF5-E0F3-4C72-9C8F-0FA7C98D26AB}"/>
              </a:ext>
            </a:extLst>
          </p:cNvPr>
          <p:cNvSpPr txBox="1"/>
          <p:nvPr/>
        </p:nvSpPr>
        <p:spPr>
          <a:xfrm>
            <a:off x="3060700" y="79629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50BD8B"/>
                </a:solidFill>
                <a:latin typeface="맑은 고딕 (본문)"/>
              </a:rPr>
              <a:t>보통</a:t>
            </a:r>
            <a:endParaRPr lang="ar-DZ" sz="1000">
              <a:solidFill>
                <a:srgbClr val="50BD8B"/>
              </a:solidFill>
              <a:latin typeface="맑은 고딕 (본문)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0D35E-2F30-4DDB-87B6-79E0758A0EFE}"/>
              </a:ext>
            </a:extLst>
          </p:cNvPr>
          <p:cNvSpPr txBox="1"/>
          <p:nvPr/>
        </p:nvSpPr>
        <p:spPr>
          <a:xfrm>
            <a:off x="3797300" y="76073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0.27-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2DEC5F-6A4A-4564-9490-70221FD63061}"/>
              </a:ext>
            </a:extLst>
          </p:cNvPr>
          <p:cNvSpPr txBox="1"/>
          <p:nvPr/>
        </p:nvSpPr>
        <p:spPr>
          <a:xfrm>
            <a:off x="3797300" y="79629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50BD8B"/>
                </a:solidFill>
                <a:latin typeface="맑은 고딕 (본문)"/>
              </a:rPr>
              <a:t>보통</a:t>
            </a:r>
            <a:endParaRPr lang="ar-DZ" sz="1000">
              <a:solidFill>
                <a:srgbClr val="50BD8B"/>
              </a:solidFill>
              <a:latin typeface="맑은 고딕 (본문)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8B5E9-1920-4E8F-8019-8804FB7E5718}"/>
              </a:ext>
            </a:extLst>
          </p:cNvPr>
          <p:cNvSpPr txBox="1"/>
          <p:nvPr/>
        </p:nvSpPr>
        <p:spPr>
          <a:xfrm>
            <a:off x="4533900" y="76073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0.87-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87874-8AEC-427B-B87A-DF5AC35F691F}"/>
              </a:ext>
            </a:extLst>
          </p:cNvPr>
          <p:cNvSpPr txBox="1"/>
          <p:nvPr/>
        </p:nvSpPr>
        <p:spPr>
          <a:xfrm>
            <a:off x="4533900" y="79629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50BD8B"/>
                </a:solidFill>
                <a:latin typeface="맑은 고딕 (본문)"/>
              </a:rPr>
              <a:t>보통</a:t>
            </a:r>
            <a:endParaRPr lang="ar-DZ" sz="1000">
              <a:solidFill>
                <a:srgbClr val="50BD8B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07615-C4AF-4240-9076-27F4A064AD57}"/>
              </a:ext>
            </a:extLst>
          </p:cNvPr>
          <p:cNvSpPr txBox="1"/>
          <p:nvPr/>
        </p:nvSpPr>
        <p:spPr>
          <a:xfrm>
            <a:off x="5270500" y="76073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0.75-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A5B5E-9D81-4762-97E5-4AC4B812D826}"/>
              </a:ext>
            </a:extLst>
          </p:cNvPr>
          <p:cNvSpPr txBox="1"/>
          <p:nvPr/>
        </p:nvSpPr>
        <p:spPr>
          <a:xfrm>
            <a:off x="5270500" y="79629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50BD8B"/>
                </a:solidFill>
                <a:latin typeface="맑은 고딕 (본문)"/>
              </a:rPr>
              <a:t>보통</a:t>
            </a:r>
            <a:endParaRPr lang="ar-DZ" sz="1000">
              <a:solidFill>
                <a:srgbClr val="50BD8B"/>
              </a:solidFill>
              <a:latin typeface="맑은 고딕 (본문)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950AE3E-D51D-4A8E-8978-CEE213C01B04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93900"/>
            <a:ext cx="3111500" cy="22987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F79844-6CA8-4AF0-9444-56AE21536694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27200"/>
            <a:ext cx="3429000" cy="2857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942CB48-8D03-44CE-A762-90793C4603C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371600"/>
            <a:ext cx="9017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7CD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84204" y="4626769"/>
            <a:ext cx="6192688" cy="4057888"/>
          </a:xfrm>
          <a:prstGeom prst="roundRect">
            <a:avLst>
              <a:gd name="adj" fmla="val 17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4204" y="1437110"/>
            <a:ext cx="6192688" cy="3045643"/>
          </a:xfrm>
          <a:prstGeom prst="roundRect">
            <a:avLst>
              <a:gd name="adj" fmla="val 33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44" name="TextBox 43"/>
          <p:cNvSpPr txBox="1"/>
          <p:nvPr/>
        </p:nvSpPr>
        <p:spPr>
          <a:xfrm>
            <a:off x="1116360" y="1525829"/>
            <a:ext cx="576064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뇌 연결도 종합 </a:t>
            </a:r>
            <a:r>
              <a:rPr lang="en-US" altLang="ko-KR" sz="1400" dirty="0">
                <a:solidFill>
                  <a:srgbClr val="0A97CD"/>
                </a:solidFill>
              </a:rPr>
              <a:t>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0A97CD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71725" y="2489172"/>
            <a:ext cx="2616922" cy="173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NIRSIT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과제는 과제 수행 결과에 따라 좌뇌와 우뇌의 활성화 정도를 비교하여 보여드립니다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이는 좌뇌형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우뇌형이라는 분류를 하기 위함이 아니고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간 어느 쪽 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더 자주 많이 사용하며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우반구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간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잘하는지 평가하기 위한 지표입니다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좌반구와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우반구는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인지적 기능을 유연하게 공유하고 있으나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일반적으로 좌뇌에서는 언어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단어와 문장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능력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우뇌에서는 감정과 인지 능력과 관련한 영역에서 우세합니다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0A9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9"/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3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99"/>
          </a:p>
        </p:txBody>
      </p:sp>
      <p:sp>
        <p:nvSpPr>
          <p:cNvPr id="9" name="TextBox 8"/>
          <p:cNvSpPr txBox="1"/>
          <p:nvPr/>
        </p:nvSpPr>
        <p:spPr>
          <a:xfrm>
            <a:off x="324272" y="327488"/>
            <a:ext cx="424523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399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</a:t>
            </a:r>
            <a:endParaRPr lang="en-US" altLang="ko-KR" sz="2399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3" y="28102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휴식 연결도</a:t>
            </a:r>
            <a:endParaRPr lang="en-US" altLang="ko-KR" sz="1600" dirty="0">
              <a:solidFill>
                <a:srgbClr val="0A97CD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2"/>
            <a:ext cx="2808312" cy="40018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67394" y="984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7" y="945397"/>
            <a:ext cx="2808312" cy="4001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69996" y="9939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7" y="8731228"/>
            <a:ext cx="378296" cy="378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90665" y="87818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9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49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49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280" y="4626769"/>
            <a:ext cx="57606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뇌 성장 곡선 </a:t>
            </a:r>
            <a:r>
              <a:rPr lang="en-US" altLang="ko-KR" sz="1400" dirty="0">
                <a:solidFill>
                  <a:srgbClr val="0A97CD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2304" y="3994977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49" dirty="0">
                <a:latin typeface="배달의민족 주아" pitchFamily="18" charset="-127"/>
                <a:ea typeface="배달의민족 주아" pitchFamily="18" charset="-127"/>
              </a:rPr>
              <a:t>뇌 연결성 지도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50379" y="3994977"/>
            <a:ext cx="1233101" cy="207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49" dirty="0">
                <a:latin typeface="배달의민족 주아" pitchFamily="18" charset="-127"/>
                <a:ea typeface="배달의민족 주아" pitchFamily="18" charset="-127"/>
              </a:rPr>
              <a:t>뇌 활성화 비율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662367" y="2106489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1CC1D9-3E1C-4A28-BC07-0DAD23FDE8F0}"/>
              </a:ext>
            </a:extLst>
          </p:cNvPr>
          <p:cNvSpPr txBox="1"/>
          <p:nvPr/>
        </p:nvSpPr>
        <p:spPr>
          <a:xfrm>
            <a:off x="2224598" y="2106489"/>
            <a:ext cx="108012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우       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7C565-BE9D-4AE6-A050-C52768264D69}"/>
              </a:ext>
            </a:extLst>
          </p:cNvPr>
          <p:cNvSpPr txBox="1"/>
          <p:nvPr/>
        </p:nvSpPr>
        <p:spPr>
          <a:xfrm>
            <a:off x="1041400" y="10541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ar-DZ" sz="1000">
                <a:solidFill>
                  <a:srgbClr val="7F7F7F"/>
                </a:solidFill>
                <a:latin typeface="맑은 고딕 (본문)"/>
              </a:rPr>
              <a:t>12. 02. 2019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B6265-2AEB-4F74-A745-1F29BA28F23A}"/>
              </a:ext>
            </a:extLst>
          </p:cNvPr>
          <p:cNvSpPr txBox="1"/>
          <p:nvPr/>
        </p:nvSpPr>
        <p:spPr>
          <a:xfrm>
            <a:off x="4940300" y="1041400"/>
            <a:ext cx="190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latin typeface="맑은 고딕 (본문)"/>
              </a:rPr>
              <a:t>이세혁</a:t>
            </a:r>
            <a:endParaRPr lang="ar-DZ" sz="1000">
              <a:solidFill>
                <a:srgbClr val="7F7F7F"/>
              </a:solidFill>
              <a:latin typeface="맑은 고딕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72677-05A5-4760-B5D2-D2839CC3E1CB}"/>
              </a:ext>
            </a:extLst>
          </p:cNvPr>
          <p:cNvSpPr txBox="1"/>
          <p:nvPr/>
        </p:nvSpPr>
        <p:spPr>
          <a:xfrm>
            <a:off x="381000" y="7937500"/>
            <a:ext cx="5715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이세혁 어린이는 좌뇌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우뇌를 균형있게 사용하며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조화롭게 활용합니다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휴식 시 연결도 평소 높은 인지 과제 수행을 필요로 하지 않는 상황에서 뇌 영역이 얼마나 유기적으로 연결되어 있는지 확인할 수 있는 지표입니다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또 휴식 연결도에 따라서는 치매를 예상하는 요인으로 이용될 정도로 인지 능력과 연관이 있는 지표이기도 합니다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. 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또래 집단 대비 평균적인 좌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-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우반구 연결도를 보이며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, </a:t>
            </a:r>
            <a:r>
              <a:rPr lang="ko-KR" altLang="en-US" sz="900">
                <a:solidFill>
                  <a:srgbClr val="7F7F7F"/>
                </a:solidFill>
                <a:latin typeface="맑은 고딕 (본문)"/>
              </a:rPr>
              <a:t>정상 발달하고 있습니다</a:t>
            </a:r>
            <a:r>
              <a:rPr lang="en-US" altLang="ko-KR" sz="900">
                <a:solidFill>
                  <a:srgbClr val="7F7F7F"/>
                </a:solidFill>
                <a:latin typeface="맑은 고딕 (본문)"/>
              </a:rPr>
              <a:t>.</a:t>
            </a:r>
            <a:endParaRPr lang="ar-DZ" sz="900">
              <a:solidFill>
                <a:srgbClr val="7F7F7F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E8426-FE8E-45B0-AE05-145BC459233F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349500"/>
            <a:ext cx="1968500" cy="146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C21F30-E87B-41C5-9F12-72A8CDBA6A1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324100"/>
            <a:ext cx="1676400" cy="1600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54071A-448D-41A1-8AF5-CF863CB6096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397000"/>
            <a:ext cx="876300" cy="850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4D690D9-06B3-49E7-9BC4-EDC093559C8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5016500"/>
            <a:ext cx="4178300" cy="292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3799</Words>
  <Application>Microsoft Office PowerPoint</Application>
  <PresentationFormat>사용자 지정</PresentationFormat>
  <Paragraphs>691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맑은 고딕 (본문)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mooa</cp:lastModifiedBy>
  <cp:revision>334</cp:revision>
  <dcterms:created xsi:type="dcterms:W3CDTF">2019-03-14T10:39:05Z</dcterms:created>
  <dcterms:modified xsi:type="dcterms:W3CDTF">2019-03-29T06:03:46Z</dcterms:modified>
</cp:coreProperties>
</file>