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5" r:id="rId19"/>
    <p:sldId id="277" r:id="rId20"/>
    <p:sldId id="276" r:id="rId21"/>
    <p:sldId id="278" r:id="rId22"/>
    <p:sldId id="279" r:id="rId23"/>
    <p:sldId id="280" r:id="rId24"/>
    <p:sldId id="281" r:id="rId25"/>
    <p:sldId id="282" r:id="rId26"/>
  </p:sldIdLst>
  <p:sldSz cx="6553200" cy="92535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5">
          <p15:clr>
            <a:srgbClr val="A4A3A4"/>
          </p15:clr>
        </p15:guide>
        <p15:guide id="2" pos="20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2AC"/>
    <a:srgbClr val="F9D231"/>
    <a:srgbClr val="FBDE78"/>
    <a:srgbClr val="8484C0"/>
    <a:srgbClr val="F44D59"/>
    <a:srgbClr val="EA847F"/>
    <a:srgbClr val="F79237"/>
    <a:srgbClr val="FBAF61"/>
    <a:srgbClr val="FDD47F"/>
    <a:srgbClr val="F791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810" y="234"/>
      </p:cViewPr>
      <p:guideLst>
        <p:guide orient="horz" pos="2915"/>
        <p:guide pos="20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BELAB\Downloads\PerformanceSco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Go-No go Test </a:t>
            </a:r>
            <a:r>
              <a:rPr lang="ko-KR" altLang="en-US" dirty="0"/>
              <a:t>결과</a:t>
            </a:r>
            <a:endParaRPr lang="ko-KR" dirty="0"/>
          </a:p>
        </c:rich>
      </c:tx>
      <c:layout>
        <c:manualLayout>
          <c:xMode val="edge"/>
          <c:yMode val="edge"/>
          <c:x val="0.35323846623802146"/>
          <c:y val="3.08542682164729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0143215144705124"/>
          <c:y val="0.23182539682539682"/>
          <c:w val="0.87427965602216784"/>
          <c:h val="0.33825459317585299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Sheet2!$B$22</c:f>
              <c:strCache>
                <c:ptCount val="1"/>
                <c:pt idx="0">
                  <c:v>LYS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EAB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A6-47B7-B5CB-0EC2EAAB2942}"/>
              </c:ext>
            </c:extLst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DA6-47B7-B5CB-0EC2EAAB29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Sheet2!$C$20:$F$20</c:f>
              <c:strCache>
                <c:ptCount val="4"/>
                <c:pt idx="0">
                  <c:v>활성화</c:v>
                </c:pt>
                <c:pt idx="1">
                  <c:v>Performance</c:v>
                </c:pt>
                <c:pt idx="2">
                  <c:v>연결도</c:v>
                </c:pt>
                <c:pt idx="3">
                  <c:v>총점</c:v>
                </c:pt>
              </c:strCache>
            </c:strRef>
          </c:cat>
          <c:val>
            <c:numRef>
              <c:f>Sheet2!$C$22:$F$22</c:f>
              <c:numCache>
                <c:formatCode>0.0</c:formatCode>
                <c:ptCount val="4"/>
                <c:pt idx="0">
                  <c:v>44.380819433183255</c:v>
                </c:pt>
                <c:pt idx="1">
                  <c:v>91.168831168831161</c:v>
                </c:pt>
                <c:pt idx="2">
                  <c:v>100</c:v>
                </c:pt>
                <c:pt idx="3">
                  <c:v>78.516550200671475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A6-47B7-B5CB-0EC2EAAB29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0561400"/>
        <c:axId val="590560416"/>
      </c:barChart>
      <c:catAx>
        <c:axId val="590561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0560416"/>
        <c:crosses val="autoZero"/>
        <c:auto val="1"/>
        <c:lblAlgn val="ctr"/>
        <c:lblOffset val="100"/>
        <c:noMultiLvlLbl val="0"/>
      </c:catAx>
      <c:valAx>
        <c:axId val="59056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05614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354150493953123"/>
          <c:y val="0.20936198969900738"/>
          <c:w val="0.82447629082366536"/>
          <c:h val="0.64131884234002567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46C-457D-BB7C-491604F1136F}"/>
              </c:ext>
            </c:extLst>
          </c:dPt>
          <c:cat>
            <c:multiLvlStrRef>
              <c:f>Sheet1!$A$33:$B$34</c:f>
              <c:multiLvlStrCache>
                <c:ptCount val="2"/>
                <c:lvl>
                  <c:pt idx="0">
                    <c:v>청각적주의력</c:v>
                  </c:pt>
                  <c:pt idx="1">
                    <c:v>시각적주의력</c:v>
                  </c:pt>
                </c:lvl>
                <c:lvl>
                  <c:pt idx="0">
                    <c:v>주의력</c:v>
                  </c:pt>
                </c:lvl>
              </c:multiLvlStrCache>
            </c:multiLvlStrRef>
          </c:cat>
          <c:val>
            <c:numRef>
              <c:f>Sheet1!$C$33:$C$34</c:f>
              <c:numCache>
                <c:formatCode>General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6C-457D-BB7C-491604F113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680963768"/>
        <c:axId val="680963112"/>
      </c:barChart>
      <c:catAx>
        <c:axId val="680963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pPr>
            <a:endParaRPr lang="ko-KR"/>
          </a:p>
        </c:txPr>
        <c:crossAx val="680963112"/>
        <c:crosses val="autoZero"/>
        <c:auto val="1"/>
        <c:lblAlgn val="ctr"/>
        <c:lblOffset val="100"/>
        <c:noMultiLvlLbl val="0"/>
      </c:catAx>
      <c:valAx>
        <c:axId val="680963112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0963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354150493953123"/>
          <c:y val="0.20936198969900738"/>
          <c:w val="0.82447629082366536"/>
          <c:h val="0.64131884234002567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88C-4B1A-8A74-F60421A57057}"/>
              </c:ext>
            </c:extLst>
          </c:dPt>
          <c:cat>
            <c:multiLvlStrRef>
              <c:f>Sheet1!$A$33:$B$34</c:f>
              <c:multiLvlStrCache>
                <c:ptCount val="2"/>
                <c:lvl>
                  <c:pt idx="0">
                    <c:v>청각적주의력</c:v>
                  </c:pt>
                  <c:pt idx="1">
                    <c:v>시각적주의력</c:v>
                  </c:pt>
                </c:lvl>
                <c:lvl>
                  <c:pt idx="0">
                    <c:v>주의력</c:v>
                  </c:pt>
                </c:lvl>
              </c:multiLvlStrCache>
            </c:multiLvlStrRef>
          </c:cat>
          <c:val>
            <c:numRef>
              <c:f>Sheet1!$C$33:$C$34</c:f>
              <c:numCache>
                <c:formatCode>General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8C-4B1A-8A74-F60421A57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680963768"/>
        <c:axId val="680963112"/>
      </c:barChart>
      <c:catAx>
        <c:axId val="680963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pPr>
            <a:endParaRPr lang="ko-KR"/>
          </a:p>
        </c:txPr>
        <c:crossAx val="680963112"/>
        <c:crosses val="autoZero"/>
        <c:auto val="1"/>
        <c:lblAlgn val="ctr"/>
        <c:lblOffset val="100"/>
        <c:noMultiLvlLbl val="0"/>
      </c:catAx>
      <c:valAx>
        <c:axId val="680963112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0963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1490" y="2874595"/>
            <a:ext cx="5570220" cy="19835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82980" y="5243672"/>
            <a:ext cx="4587240" cy="236479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B8A-C5A4-4D6B-984B-104FAABD6D5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B8A-C5A4-4D6B-984B-104FAABD6D5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405162" y="499093"/>
            <a:ext cx="1056931" cy="10654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34369" y="499093"/>
            <a:ext cx="3061573" cy="1065442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B8A-C5A4-4D6B-984B-104FAABD6D5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B8A-C5A4-4D6B-984B-104FAABD6D5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7658" y="5946256"/>
            <a:ext cx="5570220" cy="1837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7658" y="3922045"/>
            <a:ext cx="5570220" cy="20242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B8A-C5A4-4D6B-984B-104FAABD6D5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34368" y="2913151"/>
            <a:ext cx="2059252" cy="8240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402840" y="2913151"/>
            <a:ext cx="2059252" cy="8240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B8A-C5A4-4D6B-984B-104FAABD6D5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7660" y="370571"/>
            <a:ext cx="5897880" cy="154225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7660" y="2071337"/>
            <a:ext cx="2895468" cy="8632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7660" y="2934571"/>
            <a:ext cx="2895468" cy="53314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328935" y="2071337"/>
            <a:ext cx="2896605" cy="8632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328935" y="2934571"/>
            <a:ext cx="2896605" cy="53314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B8A-C5A4-4D6B-984B-104FAABD6D5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B8A-C5A4-4D6B-984B-104FAABD6D5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B8A-C5A4-4D6B-984B-104FAABD6D5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7660" y="368428"/>
            <a:ext cx="2155958" cy="15679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62119" y="368429"/>
            <a:ext cx="3663421" cy="78976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27660" y="1936389"/>
            <a:ext cx="2155958" cy="63296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B8A-C5A4-4D6B-984B-104FAABD6D5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473" y="6477476"/>
            <a:ext cx="3931920" cy="7647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84473" y="826821"/>
            <a:ext cx="3931920" cy="55521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84473" y="7242179"/>
            <a:ext cx="3931920" cy="10860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2B8A-C5A4-4D6B-984B-104FAABD6D5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7660" y="370571"/>
            <a:ext cx="5897880" cy="1542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7660" y="2159160"/>
            <a:ext cx="5897880" cy="6106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7660" y="8576660"/>
            <a:ext cx="1529080" cy="492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52B8A-C5A4-4D6B-984B-104FAABD6D56}" type="datetimeFigureOut">
              <a:rPr lang="ko-KR" altLang="en-US" smtClean="0"/>
              <a:pPr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39010" y="8576660"/>
            <a:ext cx="2075180" cy="492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96460" y="8576660"/>
            <a:ext cx="1529080" cy="492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E3E9A-A0BC-4D7D-9BDE-F9D24E8B14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31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p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0" y="0"/>
            <a:ext cx="6548859" cy="92535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9838" y="2865078"/>
            <a:ext cx="3167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endParaRPr lang="en-US" altLang="ko-KR" sz="3600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r"/>
            <a:r>
              <a:rPr lang="ko-KR" altLang="en-US" sz="36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3600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9" name="그림 8" descr="inpu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6053" y="6138937"/>
            <a:ext cx="2808312" cy="400184"/>
          </a:xfrm>
          <a:prstGeom prst="rect">
            <a:avLst/>
          </a:prstGeom>
        </p:spPr>
      </p:pic>
      <p:pic>
        <p:nvPicPr>
          <p:cNvPr id="11" name="그림 10" descr="inpu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96053" y="6570985"/>
            <a:ext cx="2808312" cy="400184"/>
          </a:xfrm>
          <a:prstGeom prst="rect">
            <a:avLst/>
          </a:prstGeom>
        </p:spPr>
      </p:pic>
      <p:pic>
        <p:nvPicPr>
          <p:cNvPr id="12" name="그림 11" descr="Untitled-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2664" y="6138937"/>
            <a:ext cx="2808312" cy="400184"/>
          </a:xfrm>
          <a:prstGeom prst="rect">
            <a:avLst/>
          </a:prstGeom>
        </p:spPr>
      </p:pic>
      <p:pic>
        <p:nvPicPr>
          <p:cNvPr id="14" name="그림 13" descr="Untitled-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2664" y="6570985"/>
            <a:ext cx="2808312" cy="400184"/>
          </a:xfrm>
          <a:prstGeom prst="rect">
            <a:avLst/>
          </a:prstGeom>
        </p:spPr>
      </p:pic>
      <p:pic>
        <p:nvPicPr>
          <p:cNvPr id="15" name="그림 14" descr="Untitled-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2664" y="7006373"/>
            <a:ext cx="2808312" cy="40018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98157" y="6223094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2019. 03. 12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18219" y="6656105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OBELAB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56230" y="621094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김웅진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56230" y="6642993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남아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5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6230" y="7075041"/>
            <a:ext cx="1133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010-1234-4567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7639" y="6187499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3099" y="6619547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검사기관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44044" y="617577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54089" y="6607824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성별</a:t>
            </a:r>
            <a:r>
              <a:rPr lang="en-US" altLang="ko-KR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나이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3093" y="7051595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연락처</a:t>
            </a:r>
          </a:p>
        </p:txBody>
      </p:sp>
      <p:pic>
        <p:nvPicPr>
          <p:cNvPr id="26" name="그림 25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36195" y="8622378"/>
            <a:ext cx="2268488" cy="4530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97CD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0A9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3924672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324272" y="327485"/>
            <a:ext cx="424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인지발달 진단결과 요약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672" y="281027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A97CD"/>
                </a:solidFill>
                <a:latin typeface="배달의민족 주아" pitchFamily="18" charset="-127"/>
                <a:ea typeface="배달의민족 주아" pitchFamily="18" charset="-127"/>
              </a:rPr>
              <a:t>휴식 연결도</a:t>
            </a:r>
            <a:endParaRPr lang="en-US" altLang="ko-KR" sz="1600" dirty="0">
              <a:solidFill>
                <a:srgbClr val="0A97CD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843699" y="936431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김웅진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1" y="98499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53698" y="945396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2" y="102955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2019.03.12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4" y="993958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pic>
        <p:nvPicPr>
          <p:cNvPr id="37" name="그림 36" descr="num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 rot="16200000">
            <a:off x="6038734" y="8731225"/>
            <a:ext cx="378297" cy="37829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090665" y="878187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9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94544" y="8789568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2B017A-DC7B-444D-8508-5B59B89B5C74}"/>
              </a:ext>
            </a:extLst>
          </p:cNvPr>
          <p:cNvGrpSpPr/>
          <p:nvPr/>
        </p:nvGrpSpPr>
        <p:grpSpPr>
          <a:xfrm>
            <a:off x="139667" y="4499228"/>
            <a:ext cx="6237225" cy="4453372"/>
            <a:chOff x="135719" y="1130241"/>
            <a:chExt cx="6237225" cy="445337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80256" y="1139206"/>
              <a:ext cx="6192688" cy="4176464"/>
            </a:xfrm>
            <a:prstGeom prst="roundRect">
              <a:avLst>
                <a:gd name="adj" fmla="val 44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" name="그룹 22"/>
            <p:cNvGrpSpPr/>
            <p:nvPr/>
          </p:nvGrpSpPr>
          <p:grpSpPr>
            <a:xfrm>
              <a:off x="171579" y="1130241"/>
              <a:ext cx="792088" cy="792088"/>
              <a:chOff x="396280" y="1170385"/>
              <a:chExt cx="792088" cy="792088"/>
            </a:xfrm>
          </p:grpSpPr>
          <p:sp>
            <p:nvSpPr>
              <p:cNvPr id="17" name="눈물 방울 16"/>
              <p:cNvSpPr/>
              <p:nvPr/>
            </p:nvSpPr>
            <p:spPr>
              <a:xfrm rot="16200000">
                <a:off x="396280" y="1170385"/>
                <a:ext cx="792088" cy="792088"/>
              </a:xfrm>
              <a:prstGeom prst="teardrop">
                <a:avLst/>
              </a:prstGeom>
              <a:solidFill>
                <a:srgbClr val="0A97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75489" y="1249593"/>
                <a:ext cx="633670" cy="6336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35719" y="1327759"/>
              <a:ext cx="86409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>
                      <a:lumMod val="50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휴식 </a:t>
              </a:r>
              <a:endParaRPr lang="en-US" altLang="ko-KR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  <a:p>
              <a:pPr algn="ctr"/>
              <a:r>
                <a:rPr lang="ko-KR" altLang="en-US" sz="1050" dirty="0">
                  <a:solidFill>
                    <a:schemeClr val="bg1">
                      <a:lumMod val="50000"/>
                    </a:schemeClr>
                  </a:solidFill>
                  <a:latin typeface="배달의민족 주아" pitchFamily="18" charset="-127"/>
                  <a:ea typeface="배달의민족 주아" pitchFamily="18" charset="-127"/>
                </a:rPr>
                <a:t>연결도</a:t>
              </a:r>
              <a:endParaRPr lang="en-US" altLang="ko-KR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1636" y="4664002"/>
              <a:ext cx="5760640" cy="919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0A97CD"/>
                  </a:solidFill>
                  <a:latin typeface="배달의민족 주아" pitchFamily="18" charset="-127"/>
                  <a:ea typeface="배달의민족 주아" pitchFamily="18" charset="-127"/>
                </a:rPr>
                <a:t>뇌 성장 곡선 </a:t>
              </a:r>
              <a:r>
                <a:rPr lang="en-US" altLang="ko-KR" sz="1400" dirty="0">
                  <a:solidFill>
                    <a:srgbClr val="0A97CD"/>
                  </a:solidFill>
                </a:rPr>
                <a:t>·······················································································································</a:t>
              </a:r>
              <a:endParaRPr lang="en-US" altLang="ko-KR" sz="900" dirty="0">
                <a:solidFill>
                  <a:srgbClr val="0A97CD"/>
                </a:solidFill>
                <a:latin typeface="배달의민족 주아" pitchFamily="18" charset="-127"/>
                <a:ea typeface="배달의민족 주아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               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433028" y="5079596"/>
              <a:ext cx="5850628" cy="138626"/>
            </a:xfrm>
            <a:prstGeom prst="roundRect">
              <a:avLst/>
            </a:prstGeom>
            <a:solidFill>
              <a:srgbClr val="0A97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배달의민족 주아" pitchFamily="18" charset="-127"/>
                  <a:ea typeface="배달의민족 주아" pitchFamily="18" charset="-127"/>
                </a:rPr>
                <a:t>코멘트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18550" y="3866257"/>
              <a:ext cx="6687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뇌 균형</a:t>
              </a:r>
              <a:endPara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35328" y="1529548"/>
              <a:ext cx="3800006" cy="3024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80856" y="3623338"/>
              <a:ext cx="524630" cy="7344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9B12702-F3DA-48A3-85B7-0BCF8E79737C}"/>
              </a:ext>
            </a:extLst>
          </p:cNvPr>
          <p:cNvGrpSpPr/>
          <p:nvPr/>
        </p:nvGrpSpPr>
        <p:grpSpPr>
          <a:xfrm>
            <a:off x="184204" y="1437109"/>
            <a:ext cx="6192688" cy="2808312"/>
            <a:chOff x="180256" y="5778897"/>
            <a:chExt cx="6192688" cy="2808312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180256" y="5778897"/>
              <a:ext cx="6192688" cy="2808312"/>
            </a:xfrm>
            <a:prstGeom prst="roundRect">
              <a:avLst>
                <a:gd name="adj" fmla="val 85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636640" y="6688867"/>
              <a:ext cx="25922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좌뇌는 언어의 뇌라고도 하며 언어중추가 자리잡고 있습니다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좌뇌가 발달하면 논리적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합리적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수학적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이성적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실용적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직선적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긍정적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우반신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언어적인 능력이 뛰어나며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일반적으로 아이들은 성장을 하면서 좌뇌를 많이 개발하게 됩니다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우뇌는 이미지 뇌라고도 하며 비논리적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공감적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남성적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부정적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우울감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창조적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직관적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좌반신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대근육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등을 담당합니다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43" name="그림 42" descr="그림1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280" y="6336097"/>
              <a:ext cx="1588161" cy="1602417"/>
            </a:xfrm>
            <a:prstGeom prst="rect">
              <a:avLst/>
            </a:prstGeom>
          </p:spPr>
        </p:pic>
        <p:pic>
          <p:nvPicPr>
            <p:cNvPr id="46" name="그림 45" descr="KakaoTalk_20190315_192507954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0456" y="6408895"/>
              <a:ext cx="1585708" cy="162018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396280" y="5884004"/>
              <a:ext cx="5760640" cy="38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0A97CD"/>
                  </a:solidFill>
                  <a:latin typeface="배달의민족 주아" pitchFamily="18" charset="-127"/>
                  <a:ea typeface="배달의민족 주아" pitchFamily="18" charset="-127"/>
                </a:rPr>
                <a:t>뇌 연결도 종합 </a:t>
              </a:r>
              <a:r>
                <a:rPr lang="en-US" altLang="ko-KR" sz="1400" dirty="0">
                  <a:solidFill>
                    <a:srgbClr val="0A97CD"/>
                  </a:solidFill>
                </a:rPr>
                <a:t>···················································································································</a:t>
              </a:r>
              <a:endParaRPr lang="en-US" altLang="ko-KR" sz="900" dirty="0">
                <a:solidFill>
                  <a:srgbClr val="0A97CD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3753761" y="6426969"/>
              <a:ext cx="720080" cy="170360"/>
            </a:xfrm>
            <a:prstGeom prst="roundRect">
              <a:avLst/>
            </a:prstGeom>
            <a:solidFill>
              <a:srgbClr val="0A97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latin typeface="배달의민족 주아" pitchFamily="18" charset="-127"/>
                  <a:ea typeface="배달의민족 주아" pitchFamily="18" charset="-127"/>
                </a:rPr>
                <a:t>우뇌 우세형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27464" y="8107158"/>
              <a:ext cx="720080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뇌 연결도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78317" y="8107158"/>
              <a:ext cx="108012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뇌 활성화 비율</a:t>
              </a:r>
              <a:endPara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D8B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180256" y="1422557"/>
            <a:ext cx="6192688" cy="2628580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50B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0BD8B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3924672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4272" y="327485"/>
            <a:ext cx="424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인지발달 진단결과 상세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672" y="281027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50BD8B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1600" dirty="0">
                <a:solidFill>
                  <a:srgbClr val="50BD8B"/>
                </a:solidFill>
                <a:latin typeface="배달의민족 주아" pitchFamily="18" charset="-127"/>
                <a:ea typeface="배달의민족 주아" pitchFamily="18" charset="-127"/>
              </a:rPr>
              <a:t>공간 기억력</a:t>
            </a:r>
            <a:endParaRPr lang="en-US" altLang="ko-KR" sz="1600" dirty="0">
              <a:solidFill>
                <a:srgbClr val="50BD8B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171579" y="1413592"/>
            <a:ext cx="792088" cy="792088"/>
            <a:chOff x="396280" y="1170385"/>
            <a:chExt cx="792088" cy="792088"/>
          </a:xfrm>
        </p:grpSpPr>
        <p:sp>
          <p:nvSpPr>
            <p:cNvPr id="17" name="눈물 방울 16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rgbClr val="50B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5719" y="1611110"/>
            <a:ext cx="8640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Go-</a:t>
            </a:r>
            <a:r>
              <a:rPr lang="en-US" altLang="ko-KR" sz="1050" dirty="0" err="1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Nogo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TESK</a:t>
            </a: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843699" y="936431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김웅진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1" y="98499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53698" y="945396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2" y="102955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2019.03.12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4" y="993958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pic>
        <p:nvPicPr>
          <p:cNvPr id="37" name="그림 36" descr="num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145356" y="8731225"/>
            <a:ext cx="378297" cy="37829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63624" y="878187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10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2376" y="8789568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2383" y="1689289"/>
            <a:ext cx="4536505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684312" y="2985433"/>
          <a:ext cx="5184580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활성화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퍼포먼스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연결도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총점</a:t>
                      </a:r>
                    </a:p>
                  </a:txBody>
                  <a:tcPr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동년배 평균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100.0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87.7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81.2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89.6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김웅진</a:t>
                      </a:r>
                    </a:p>
                  </a:txBody>
                  <a:tcPr anchor="ctr">
                    <a:solidFill>
                      <a:srgbClr val="8BCF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99.0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93.1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82.8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91.7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0BD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163624" y="4137080"/>
            <a:ext cx="6209320" cy="14517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80256" y="6854674"/>
            <a:ext cx="2909986" cy="172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Box 55"/>
          <p:cNvSpPr txBox="1"/>
          <p:nvPr/>
        </p:nvSpPr>
        <p:spPr>
          <a:xfrm>
            <a:off x="3331633" y="6837127"/>
            <a:ext cx="2808312" cy="68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공간 기억력 종합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코멘트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코멘트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64" name="그림 63" descr="그림1.png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36440" y="4100525"/>
            <a:ext cx="1235236" cy="124632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2025814" y="5314026"/>
            <a:ext cx="1002718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뇌 활성화 지도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139474" y="5361630"/>
            <a:ext cx="1151491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뇌 연결도 지도 </a:t>
            </a:r>
          </a:p>
        </p:txBody>
      </p:sp>
      <p:graphicFrame>
        <p:nvGraphicFramePr>
          <p:cNvPr id="34" name="차트 33">
            <a:extLst>
              <a:ext uri="{FF2B5EF4-FFF2-40B4-BE49-F238E27FC236}">
                <a16:creationId xmlns:a16="http://schemas.microsoft.com/office/drawing/2014/main" id="{326FE37B-DDED-4D13-B603-EFE9A75DBB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492216"/>
              </p:ext>
            </p:extLst>
          </p:nvPr>
        </p:nvGraphicFramePr>
        <p:xfrm>
          <a:off x="482948" y="5820352"/>
          <a:ext cx="5507074" cy="69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id="{047BE4A3-5BE1-4B81-A44F-6F4FBCAB69C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19" t="3376" r="16618" b="13012"/>
          <a:stretch/>
        </p:blipFill>
        <p:spPr>
          <a:xfrm>
            <a:off x="3875282" y="4137079"/>
            <a:ext cx="1339393" cy="12575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653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180256" y="1422557"/>
            <a:ext cx="6192688" cy="3276220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FFC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0BD8B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3924672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4272" y="327485"/>
            <a:ext cx="424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인지발달 진단결과 상세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672" y="281027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C653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1600" dirty="0">
                <a:solidFill>
                  <a:srgbClr val="FFC653"/>
                </a:solidFill>
                <a:latin typeface="배달의민족 주아" pitchFamily="18" charset="-127"/>
                <a:ea typeface="배달의민족 주아" pitchFamily="18" charset="-127"/>
              </a:rPr>
              <a:t>주의 집중력</a:t>
            </a:r>
            <a:endParaRPr lang="en-US" altLang="ko-KR" sz="1600" dirty="0">
              <a:solidFill>
                <a:srgbClr val="FFC653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171579" y="1413592"/>
            <a:ext cx="792088" cy="792088"/>
            <a:chOff x="396280" y="1170385"/>
            <a:chExt cx="792088" cy="792088"/>
          </a:xfrm>
        </p:grpSpPr>
        <p:sp>
          <p:nvSpPr>
            <p:cNvPr id="17" name="눈물 방울 16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rgbClr val="FFC6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9D23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5719" y="1611110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N-BACK</a:t>
            </a:r>
          </a:p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TESK</a:t>
            </a: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843699" y="936431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김웅진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1" y="98499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53698" y="945396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2" y="102955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2019.03.12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4" y="993958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pic>
        <p:nvPicPr>
          <p:cNvPr id="37" name="그림 36" descr="num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 rot="16200000">
            <a:off x="6038734" y="8731225"/>
            <a:ext cx="378297" cy="37829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073032" y="8781874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94544" y="8789568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6280" y="3834681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C653"/>
                </a:solidFill>
                <a:latin typeface="배달의민족 주아" pitchFamily="18" charset="-127"/>
                <a:ea typeface="배달의민족 주아" pitchFamily="18" charset="-127"/>
              </a:rPr>
              <a:t>뇌 활성화 지도</a:t>
            </a:r>
            <a:r>
              <a:rPr lang="en-US" altLang="ko-KR" sz="1400" dirty="0">
                <a:solidFill>
                  <a:srgbClr val="FFC653"/>
                </a:solidFill>
              </a:rPr>
              <a:t> ··················································································································</a:t>
            </a:r>
            <a:endParaRPr lang="en-US" altLang="ko-KR" sz="900" dirty="0">
              <a:solidFill>
                <a:srgbClr val="FFC653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빨간색으로 표시된 영역의 뇌가 해당 과제 수행 시 중심적으로 사용되었습니다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위의 사진의 경우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우뇌가 좌뇌에 비해 더 많이 사용되고 있음을 알 수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2014" y="4225851"/>
            <a:ext cx="720080" cy="170360"/>
          </a:xfrm>
          <a:prstGeom prst="roundRect">
            <a:avLst/>
          </a:prstGeom>
          <a:solidFill>
            <a:srgbClr val="FFC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배달의민족 주아" pitchFamily="18" charset="-127"/>
                <a:ea typeface="배달의민족 주아" pitchFamily="18" charset="-127"/>
              </a:rPr>
              <a:t>우뇌 우세형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684312" y="2985433"/>
          <a:ext cx="5184580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활성화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퍼포먼스</a:t>
                      </a:r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연결도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총점</a:t>
                      </a:r>
                    </a:p>
                  </a:txBody>
                  <a:tcPr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동년배 평균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100.0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87.7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81.2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89.6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김웅진</a:t>
                      </a:r>
                    </a:p>
                  </a:txBody>
                  <a:tcPr anchor="ctr">
                    <a:solidFill>
                      <a:srgbClr val="FBDE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99.0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93.1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82.8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91.7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6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2384" y="1674441"/>
            <a:ext cx="4536504" cy="1247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모서리가 둥근 직사각형 48"/>
          <p:cNvSpPr/>
          <p:nvPr/>
        </p:nvSpPr>
        <p:spPr>
          <a:xfrm>
            <a:off x="180256" y="4815322"/>
            <a:ext cx="6192688" cy="18996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79968" y="6859017"/>
            <a:ext cx="6192688" cy="17461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348608" y="4815611"/>
            <a:ext cx="280831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C653"/>
                </a:solidFill>
                <a:latin typeface="배달의민족 주아" pitchFamily="18" charset="-127"/>
                <a:ea typeface="배달의민족 주아" pitchFamily="18" charset="-127"/>
              </a:rPr>
              <a:t>뇌 성장 곡선 </a:t>
            </a:r>
            <a:r>
              <a:rPr lang="en-US" altLang="ko-KR" sz="1400" dirty="0">
                <a:solidFill>
                  <a:srgbClr val="FFC653"/>
                </a:solidFill>
              </a:rPr>
              <a:t>·············································</a:t>
            </a:r>
            <a:endParaRPr lang="en-US" altLang="ko-KR" sz="900" dirty="0">
              <a:solidFill>
                <a:srgbClr val="FFC653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과제 수행 중 뇌가 활성화된 정도입니다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낮은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활성도는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높은 두뇌 사용 효율을 의미합니다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과제의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정답률과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반응속도를 종합한 수치입니다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과제시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두뇌가 얼마만큼 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협응하여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용되었는지를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의미하는 수치입니다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영역을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점으로 표준화한 후 이를 평균 낸 값으로 총점을 계산합니다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8288" y="4914801"/>
            <a:ext cx="2736304" cy="16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TextBox 62"/>
          <p:cNvSpPr txBox="1"/>
          <p:nvPr/>
        </p:nvSpPr>
        <p:spPr>
          <a:xfrm>
            <a:off x="3348608" y="6988949"/>
            <a:ext cx="280831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C653"/>
                </a:solidFill>
                <a:latin typeface="배달의민족 주아" pitchFamily="18" charset="-127"/>
                <a:ea typeface="배달의민족 주아" pitchFamily="18" charset="-127"/>
              </a:rPr>
              <a:t>뇌 연결도 종합</a:t>
            </a:r>
            <a:r>
              <a:rPr lang="en-US" altLang="ko-KR" sz="1400" dirty="0">
                <a:solidFill>
                  <a:srgbClr val="FFC653"/>
                </a:solidFill>
              </a:rPr>
              <a:t>··········································</a:t>
            </a:r>
            <a:endParaRPr lang="en-US" altLang="ko-KR" sz="900" dirty="0">
              <a:solidFill>
                <a:srgbClr val="FFC653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과제 수행 중 뇌가 활성화된 정도입니다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낮은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활성도는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높은 두뇌 사용 효율을 의미합니다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과제의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정답률과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반응속도를 종합한 수치입니다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과제시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두뇌가 얼마만큼 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협응하여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용되었는지를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의미하는 수치입니다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4" name="그림 63" descr="그림1.png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9097" y="7003033"/>
            <a:ext cx="1235236" cy="1246324"/>
          </a:xfrm>
          <a:prstGeom prst="rect">
            <a:avLst/>
          </a:prstGeom>
        </p:spPr>
      </p:pic>
      <p:pic>
        <p:nvPicPr>
          <p:cNvPr id="65" name="그림 64" descr="KakaoTalk_20190315_19250795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36440" y="7039037"/>
            <a:ext cx="1233328" cy="126014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746264" y="8289924"/>
            <a:ext cx="9461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뇌 연결도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53101" y="8289924"/>
            <a:ext cx="11514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뇌 활성화 비율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79759" y="3969732"/>
            <a:ext cx="5334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92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180256" y="1422557"/>
            <a:ext cx="6192688" cy="3276220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6280" y="3834681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뇌 활성화 지도</a:t>
            </a:r>
            <a:r>
              <a:rPr lang="en-US" altLang="ko-KR" sz="1400" dirty="0">
                <a:solidFill>
                  <a:srgbClr val="F79120"/>
                </a:solidFill>
              </a:rPr>
              <a:t> ··················································································································</a:t>
            </a:r>
            <a:endParaRPr lang="en-US" altLang="ko-KR" sz="900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빨간색으로 표시된 영역의 뇌가 해당 과제 수행 시 중심적으로 사용되었습니다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위의 사진의 경우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우뇌가 좌뇌에 비해 더 많이 사용되고 있음을 알 수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12014" y="4225851"/>
            <a:ext cx="720080" cy="170360"/>
          </a:xfrm>
          <a:prstGeom prst="roundRect">
            <a:avLst/>
          </a:prstGeom>
          <a:solidFill>
            <a:srgbClr val="F791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배달의민족 주아" pitchFamily="18" charset="-127"/>
                <a:ea typeface="배달의민족 주아" pitchFamily="18" charset="-127"/>
              </a:rPr>
              <a:t>우뇌 우세형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684312" y="2985433"/>
          <a:ext cx="5184580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활성화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퍼포먼스</a:t>
                      </a:r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연결도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총점</a:t>
                      </a:r>
                    </a:p>
                  </a:txBody>
                  <a:tcPr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동년배 평균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100.0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87.7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81.2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89.6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김웅진</a:t>
                      </a:r>
                    </a:p>
                  </a:txBody>
                  <a:tcPr anchor="ctr">
                    <a:solidFill>
                      <a:srgbClr val="FBAF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99.0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93.1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82.8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91.7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79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모서리가 둥근 직사각형 48"/>
          <p:cNvSpPr/>
          <p:nvPr/>
        </p:nvSpPr>
        <p:spPr>
          <a:xfrm>
            <a:off x="180256" y="4815322"/>
            <a:ext cx="6192688" cy="18996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179968" y="6859017"/>
            <a:ext cx="6192688" cy="17461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348608" y="4815611"/>
            <a:ext cx="280831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뇌 성장 곡선 </a:t>
            </a:r>
            <a:r>
              <a:rPr lang="en-US" altLang="ko-KR" sz="1400" dirty="0">
                <a:solidFill>
                  <a:srgbClr val="F79120"/>
                </a:solidFill>
              </a:rPr>
              <a:t>·············································</a:t>
            </a:r>
            <a:endParaRPr lang="en-US" altLang="ko-KR" sz="900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과제 수행 중 뇌가 활성화된 정도입니다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낮은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활성도는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높은 두뇌 사용 효율을 의미합니다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과제의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정답률과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반응속도를 종합한 수치입니다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과제시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두뇌가 얼마만큼 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협응하여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용되었는지를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의미하는 수치입니다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영역을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점으로 표준화한 후 이를 평균 낸 값으로 총점을 계산합니다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8288" y="4914801"/>
            <a:ext cx="2736304" cy="16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TextBox 62"/>
          <p:cNvSpPr txBox="1"/>
          <p:nvPr/>
        </p:nvSpPr>
        <p:spPr>
          <a:xfrm>
            <a:off x="3348608" y="6988949"/>
            <a:ext cx="280831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뇌 연결도 종합</a:t>
            </a:r>
            <a:r>
              <a:rPr lang="en-US" altLang="ko-KR" sz="1400" dirty="0">
                <a:solidFill>
                  <a:srgbClr val="F79120"/>
                </a:solidFill>
              </a:rPr>
              <a:t>··········································</a:t>
            </a:r>
            <a:endParaRPr lang="en-US" altLang="ko-KR" sz="900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과제 수행 중 뇌가 활성화된 정도입니다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낮은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활성도는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높은 두뇌 사용 효율을 의미합니다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과제의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정답률과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반응속도를 종합한 수치입니다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과제시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두뇌가 얼마만큼 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협응하여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용되었는지를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의미하는 수치입니다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4" name="그림 63" descr="그림1.png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9097" y="7003033"/>
            <a:ext cx="1235236" cy="1246324"/>
          </a:xfrm>
          <a:prstGeom prst="rect">
            <a:avLst/>
          </a:prstGeom>
        </p:spPr>
      </p:pic>
      <p:pic>
        <p:nvPicPr>
          <p:cNvPr id="65" name="그림 64" descr="KakaoTalk_20190315_19250795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6440" y="7039037"/>
            <a:ext cx="1233328" cy="126014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746264" y="8289924"/>
            <a:ext cx="9461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뇌 연결도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53101" y="8289924"/>
            <a:ext cx="11514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뇌 활성화 비율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F79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0BD8B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3924672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4272" y="327485"/>
            <a:ext cx="424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인지발달 진단결과 상세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672" y="281027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79237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1600" dirty="0">
                <a:solidFill>
                  <a:srgbClr val="F79237"/>
                </a:solidFill>
                <a:latin typeface="배달의민족 주아" pitchFamily="18" charset="-127"/>
                <a:ea typeface="배달의민족 주아" pitchFamily="18" charset="-127"/>
              </a:rPr>
              <a:t>작업 기억력</a:t>
            </a:r>
            <a:endParaRPr lang="en-US" altLang="ko-KR" sz="1600" dirty="0">
              <a:solidFill>
                <a:srgbClr val="F79237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171579" y="1413592"/>
            <a:ext cx="792088" cy="792088"/>
            <a:chOff x="396280" y="1170385"/>
            <a:chExt cx="792088" cy="792088"/>
          </a:xfrm>
        </p:grpSpPr>
        <p:sp>
          <p:nvSpPr>
            <p:cNvPr id="17" name="눈물 방울 16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rgbClr val="F792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9D23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5719" y="1611110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N-BACK</a:t>
            </a:r>
          </a:p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TESK</a:t>
            </a: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3843699" y="936431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김웅진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1" y="98499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-53698" y="945396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2" y="102955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2019.03.12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4" y="993958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pic>
        <p:nvPicPr>
          <p:cNvPr id="37" name="그림 36" descr="num.png"/>
          <p:cNvPicPr>
            <a:picLocks noChangeAspect="1"/>
          </p:cNvPicPr>
          <p:nvPr/>
        </p:nvPicPr>
        <p:blipFill>
          <a:blip r:embed="rId6" cstate="print">
            <a:grayscl/>
          </a:blip>
          <a:stretch>
            <a:fillRect/>
          </a:stretch>
        </p:blipFill>
        <p:spPr>
          <a:xfrm>
            <a:off x="145356" y="8731225"/>
            <a:ext cx="378297" cy="37829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63624" y="878187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2376" y="8789568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8888" y="3906689"/>
            <a:ext cx="4191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23707" y="1647258"/>
            <a:ext cx="453650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D59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180256" y="1422557"/>
            <a:ext cx="6192688" cy="3276220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F4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0BD8B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3924672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324272" y="327485"/>
            <a:ext cx="424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인지발달 진단결과 상세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672" y="281027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44D59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1600" dirty="0">
                <a:solidFill>
                  <a:srgbClr val="F44D59"/>
                </a:solidFill>
                <a:latin typeface="배달의민족 주아" pitchFamily="18" charset="-127"/>
                <a:ea typeface="배달의민족 주아" pitchFamily="18" charset="-127"/>
              </a:rPr>
              <a:t>실행 능력</a:t>
            </a:r>
            <a:endParaRPr lang="en-US" altLang="ko-KR" sz="1600" dirty="0">
              <a:solidFill>
                <a:srgbClr val="F44D59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171579" y="1413592"/>
            <a:ext cx="792088" cy="792088"/>
            <a:chOff x="396280" y="1170385"/>
            <a:chExt cx="792088" cy="792088"/>
          </a:xfrm>
        </p:grpSpPr>
        <p:sp>
          <p:nvSpPr>
            <p:cNvPr id="17" name="눈물 방울 16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rgbClr val="F44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9D23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5719" y="1611110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N-BACK</a:t>
            </a:r>
          </a:p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TESK</a:t>
            </a: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843699" y="936431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김웅진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1" y="98499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53698" y="945396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2" y="102955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2019.03.12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4" y="993958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pic>
        <p:nvPicPr>
          <p:cNvPr id="37" name="그림 36" descr="num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 rot="16200000">
            <a:off x="6038734" y="8731225"/>
            <a:ext cx="378297" cy="37829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061811" y="8781874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94544" y="8789568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280" y="3834681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E04D59"/>
                </a:solidFill>
                <a:latin typeface="배달의민족 주아" pitchFamily="18" charset="-127"/>
                <a:ea typeface="배달의민족 주아" pitchFamily="18" charset="-127"/>
              </a:rPr>
              <a:t>뇌 활성화 지도</a:t>
            </a:r>
            <a:r>
              <a:rPr lang="en-US" altLang="ko-KR" sz="1400" dirty="0">
                <a:solidFill>
                  <a:srgbClr val="E04D59"/>
                </a:solidFill>
              </a:rPr>
              <a:t> ··················································································································</a:t>
            </a:r>
            <a:endParaRPr lang="en-US" altLang="ko-KR" sz="900" dirty="0">
              <a:solidFill>
                <a:srgbClr val="E04D59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빨간색으로 표시된 영역의 뇌가 해당 과제 수행 시 중심적으로 사용되었습니다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위의 사진의 경우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우뇌가 좌뇌에 비해 더 많이 사용되고 있음을 알 수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12014" y="4225851"/>
            <a:ext cx="720080" cy="170360"/>
          </a:xfrm>
          <a:prstGeom prst="roundRect">
            <a:avLst/>
          </a:prstGeom>
          <a:solidFill>
            <a:srgbClr val="E0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배달의민족 주아" pitchFamily="18" charset="-127"/>
                <a:ea typeface="배달의민족 주아" pitchFamily="18" charset="-127"/>
              </a:rPr>
              <a:t>우뇌 우세형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684312" y="2985433"/>
          <a:ext cx="5184580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활성화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퍼포먼스</a:t>
                      </a:r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연결도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총점</a:t>
                      </a:r>
                    </a:p>
                  </a:txBody>
                  <a:tcPr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동년배 평균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100.0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87.7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81.2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89.6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김웅진</a:t>
                      </a:r>
                    </a:p>
                  </a:txBody>
                  <a:tcPr anchor="ctr">
                    <a:solidFill>
                      <a:srgbClr val="EA84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99.0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93.1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82.8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91.7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4D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>
          <a:xfrm>
            <a:off x="180256" y="4815322"/>
            <a:ext cx="6192688" cy="18996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79968" y="6859017"/>
            <a:ext cx="6192688" cy="17461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348608" y="4815611"/>
            <a:ext cx="280831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E04D59"/>
                </a:solidFill>
                <a:latin typeface="배달의민족 주아" pitchFamily="18" charset="-127"/>
                <a:ea typeface="배달의민족 주아" pitchFamily="18" charset="-127"/>
              </a:rPr>
              <a:t>뇌 성장 곡선 </a:t>
            </a:r>
            <a:r>
              <a:rPr lang="en-US" altLang="ko-KR" sz="1400" dirty="0">
                <a:solidFill>
                  <a:srgbClr val="E04D59"/>
                </a:solidFill>
              </a:rPr>
              <a:t>·············································</a:t>
            </a:r>
            <a:endParaRPr lang="en-US" altLang="ko-KR" sz="900" dirty="0">
              <a:solidFill>
                <a:srgbClr val="E04D59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과제 수행 중 뇌가 활성화된 정도입니다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낮은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활성도는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높은 두뇌 사용 효율을 의미합니다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과제의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정답률과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반응속도를 종합한 수치입니다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과제시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두뇌가 얼마만큼 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협응하여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용되었는지를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의미하는 수치입니다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영역을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점으로 표준화한 후 이를 평균 낸 값으로 총점을 계산합니다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8288" y="4914801"/>
            <a:ext cx="2736304" cy="16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TextBox 61"/>
          <p:cNvSpPr txBox="1"/>
          <p:nvPr/>
        </p:nvSpPr>
        <p:spPr>
          <a:xfrm>
            <a:off x="3348608" y="6988949"/>
            <a:ext cx="280831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E04D59"/>
                </a:solidFill>
                <a:latin typeface="배달의민족 주아" pitchFamily="18" charset="-127"/>
                <a:ea typeface="배달의민족 주아" pitchFamily="18" charset="-127"/>
              </a:rPr>
              <a:t>뇌 연결도 종합</a:t>
            </a:r>
            <a:r>
              <a:rPr lang="en-US" altLang="ko-KR" sz="1400" dirty="0">
                <a:solidFill>
                  <a:srgbClr val="E04D59"/>
                </a:solidFill>
              </a:rPr>
              <a:t>··········································</a:t>
            </a:r>
            <a:endParaRPr lang="en-US" altLang="ko-KR" sz="900" dirty="0">
              <a:solidFill>
                <a:srgbClr val="E04D59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과제 수행 중 뇌가 활성화된 정도입니다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낮은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활성도는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높은 두뇌 사용 효율을 의미합니다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과제의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정답률과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반응속도를 종합한 수치입니다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과제시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두뇌가 얼마만큼 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협응하여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용되었는지를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의미하는 수치입니다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3" name="그림 62" descr="그림1.png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9097" y="7003033"/>
            <a:ext cx="1235236" cy="1246324"/>
          </a:xfrm>
          <a:prstGeom prst="rect">
            <a:avLst/>
          </a:prstGeom>
        </p:spPr>
      </p:pic>
      <p:pic>
        <p:nvPicPr>
          <p:cNvPr id="64" name="그림 63" descr="KakaoTalk_20190315_19250795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36440" y="7039037"/>
            <a:ext cx="1233328" cy="126014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46264" y="8289924"/>
            <a:ext cx="9461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뇌 연결도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53101" y="8289924"/>
            <a:ext cx="11514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뇌 활성화 비율</a:t>
            </a:r>
          </a:p>
        </p:txBody>
      </p: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2384" y="1647546"/>
            <a:ext cx="4536504" cy="126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8888" y="3906689"/>
            <a:ext cx="3619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2A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180256" y="1422557"/>
            <a:ext cx="6192688" cy="3276220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6280" y="3834681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B62AC"/>
                </a:solidFill>
                <a:latin typeface="배달의민족 주아" pitchFamily="18" charset="-127"/>
                <a:ea typeface="배달의민족 주아" pitchFamily="18" charset="-127"/>
              </a:rPr>
              <a:t>뇌 활성화 지도</a:t>
            </a:r>
            <a:r>
              <a:rPr lang="en-US" altLang="ko-KR" sz="1400" dirty="0">
                <a:solidFill>
                  <a:srgbClr val="5B62AC"/>
                </a:solidFill>
              </a:rPr>
              <a:t> ··················································································································</a:t>
            </a:r>
            <a:endParaRPr lang="en-US" altLang="ko-KR" sz="900" dirty="0">
              <a:solidFill>
                <a:srgbClr val="5B62AC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빨간색으로 표시된 영역의 뇌가 해당 과제 수행 시 중심적으로 사용되었습니다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위의 사진의 경우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우뇌가 좌뇌에 비해 더 많이 사용되고 있음을 알 수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684312" y="2985433"/>
          <a:ext cx="5184580" cy="93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3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활성화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퍼포먼스</a:t>
                      </a:r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연결도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총점</a:t>
                      </a:r>
                    </a:p>
                  </a:txBody>
                  <a:tcPr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동년배 평균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100.0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87.7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81.2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89.6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김웅진</a:t>
                      </a:r>
                    </a:p>
                  </a:txBody>
                  <a:tcPr anchor="ctr">
                    <a:solidFill>
                      <a:srgbClr val="8484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99.0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93.1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82.8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91.7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62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모서리가 둥근 직사각형 43"/>
          <p:cNvSpPr/>
          <p:nvPr/>
        </p:nvSpPr>
        <p:spPr>
          <a:xfrm>
            <a:off x="180256" y="4815322"/>
            <a:ext cx="6192688" cy="18996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179968" y="6859017"/>
            <a:ext cx="6192688" cy="17461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348608" y="4815611"/>
            <a:ext cx="280831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B62AC"/>
                </a:solidFill>
                <a:latin typeface="배달의민족 주아" pitchFamily="18" charset="-127"/>
                <a:ea typeface="배달의민족 주아" pitchFamily="18" charset="-127"/>
              </a:rPr>
              <a:t>뇌 성장 곡선 </a:t>
            </a:r>
            <a:r>
              <a:rPr lang="en-US" altLang="ko-KR" sz="1400" dirty="0">
                <a:solidFill>
                  <a:srgbClr val="5B62AC"/>
                </a:solidFill>
              </a:rPr>
              <a:t>·············································</a:t>
            </a:r>
            <a:endParaRPr lang="en-US" altLang="ko-KR" sz="900" dirty="0">
              <a:solidFill>
                <a:srgbClr val="5B62AC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과제 수행 중 뇌가 활성화된 정도입니다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낮은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활성도는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높은 두뇌 사용 효율을 의미합니다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과제의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정답률과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반응속도를 종합한 수치입니다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과제시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두뇌가 얼마만큼 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협응하여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용되었는지를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의미하는 수치입니다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영역을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점으로 표준화한 후 이를 평균 낸 값으로 총점을 계산합니다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8288" y="4914801"/>
            <a:ext cx="2736304" cy="16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Box 55"/>
          <p:cNvSpPr txBox="1"/>
          <p:nvPr/>
        </p:nvSpPr>
        <p:spPr>
          <a:xfrm>
            <a:off x="3348608" y="6988949"/>
            <a:ext cx="280831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B62AC"/>
                </a:solidFill>
                <a:latin typeface="배달의민족 주아" pitchFamily="18" charset="-127"/>
                <a:ea typeface="배달의민족 주아" pitchFamily="18" charset="-127"/>
              </a:rPr>
              <a:t>뇌 연결도 종합</a:t>
            </a:r>
            <a:r>
              <a:rPr lang="en-US" altLang="ko-KR" sz="1400" dirty="0">
                <a:solidFill>
                  <a:srgbClr val="5B62AC"/>
                </a:solidFill>
              </a:rPr>
              <a:t>··········································</a:t>
            </a:r>
            <a:endParaRPr lang="en-US" altLang="ko-KR" sz="900" dirty="0">
              <a:solidFill>
                <a:srgbClr val="5B62AC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과제 수행 중 뇌가 활성화된 정도입니다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낮은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활성도는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높은 두뇌 사용 효율을 의미합니다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과제의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정답률과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반응속도를 종합한 수치입니다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과제시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두뇌가 얼마만큼 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협응하여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용되었는지를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의미하는 수치입니다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2" name="그림 61" descr="그림1.png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9097" y="7003033"/>
            <a:ext cx="1235236" cy="1246324"/>
          </a:xfrm>
          <a:prstGeom prst="rect">
            <a:avLst/>
          </a:prstGeom>
        </p:spPr>
      </p:pic>
      <p:pic>
        <p:nvPicPr>
          <p:cNvPr id="63" name="그림 62" descr="KakaoTalk_20190315_19250795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6440" y="7039037"/>
            <a:ext cx="1233328" cy="1260140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746264" y="8289924"/>
            <a:ext cx="9461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뇌 연결도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053101" y="8289924"/>
            <a:ext cx="11514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뇌 활성화 비율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5B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B62AC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3924672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4272" y="327485"/>
            <a:ext cx="424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인지발달 진단결과 상세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672" y="281027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5B62AC"/>
                </a:solidFill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sz="1600" dirty="0">
                <a:solidFill>
                  <a:srgbClr val="5B62AC"/>
                </a:solidFill>
                <a:latin typeface="배달의민족 주아" pitchFamily="18" charset="-127"/>
                <a:ea typeface="배달의민족 주아" pitchFamily="18" charset="-127"/>
              </a:rPr>
              <a:t>언어 능력</a:t>
            </a:r>
            <a:endParaRPr lang="en-US" altLang="ko-KR" sz="1600" dirty="0">
              <a:solidFill>
                <a:srgbClr val="5B62AC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171579" y="1413592"/>
            <a:ext cx="792088" cy="792088"/>
            <a:chOff x="396280" y="1170385"/>
            <a:chExt cx="792088" cy="792088"/>
          </a:xfrm>
        </p:grpSpPr>
        <p:sp>
          <p:nvSpPr>
            <p:cNvPr id="17" name="눈물 방울 16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rgbClr val="5B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9D23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5719" y="1611110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N-BACK</a:t>
            </a:r>
          </a:p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TESK</a:t>
            </a: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3843699" y="936431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김웅진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1" y="98499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-53698" y="945396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2" y="102955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2019.03.12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4" y="993958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pic>
        <p:nvPicPr>
          <p:cNvPr id="37" name="그림 36" descr="num.png"/>
          <p:cNvPicPr>
            <a:picLocks noChangeAspect="1"/>
          </p:cNvPicPr>
          <p:nvPr/>
        </p:nvPicPr>
        <p:blipFill>
          <a:blip r:embed="rId6" cstate="print">
            <a:grayscl/>
          </a:blip>
          <a:stretch>
            <a:fillRect/>
          </a:stretch>
        </p:blipFill>
        <p:spPr>
          <a:xfrm>
            <a:off x="145356" y="8731225"/>
            <a:ext cx="378297" cy="37829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63624" y="878187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14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2376" y="8789568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05489" y="1651980"/>
            <a:ext cx="4536504" cy="124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" name="모서리가 둥근 직사각형 66"/>
          <p:cNvSpPr/>
          <p:nvPr/>
        </p:nvSpPr>
        <p:spPr>
          <a:xfrm>
            <a:off x="512014" y="4225851"/>
            <a:ext cx="720080" cy="170360"/>
          </a:xfrm>
          <a:prstGeom prst="roundRect">
            <a:avLst/>
          </a:prstGeom>
          <a:solidFill>
            <a:srgbClr val="5B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배달의민족 주아" pitchFamily="18" charset="-127"/>
                <a:ea typeface="배달의민족 주아" pitchFamily="18" charset="-127"/>
              </a:rPr>
              <a:t>우뇌 우세형</a:t>
            </a:r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80856" y="3906689"/>
            <a:ext cx="524630" cy="734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231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FED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양쪽 모서리가 둥근 사각형 61"/>
          <p:cNvSpPr/>
          <p:nvPr/>
        </p:nvSpPr>
        <p:spPr>
          <a:xfrm rot="10800000">
            <a:off x="3888668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0256" y="1422557"/>
            <a:ext cx="6192688" cy="5364452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272" y="327485"/>
            <a:ext cx="424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발달 진단 종합 결과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8668" y="28102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ED940"/>
                </a:solidFill>
                <a:latin typeface="배달의민족 주아" pitchFamily="18" charset="-127"/>
                <a:ea typeface="배달의민족 주아" pitchFamily="18" charset="-127"/>
              </a:rPr>
              <a:t>두뇌 지수</a:t>
            </a:r>
            <a:endParaRPr lang="en-US" altLang="ko-KR" sz="1600" dirty="0">
              <a:solidFill>
                <a:srgbClr val="FED94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843699" y="936431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김웅진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1" y="98499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53698" y="945396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2" y="102955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2019.03.12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4" y="993958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80256" y="7003033"/>
            <a:ext cx="6192688" cy="1584176"/>
          </a:xfrm>
          <a:prstGeom prst="roundRect">
            <a:avLst>
              <a:gd name="adj" fmla="val 85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양쪽 모서리가 둥근 사각형 57"/>
          <p:cNvSpPr/>
          <p:nvPr/>
        </p:nvSpPr>
        <p:spPr>
          <a:xfrm>
            <a:off x="180256" y="1422557"/>
            <a:ext cx="6192688" cy="504056"/>
          </a:xfrm>
          <a:prstGeom prst="round2SameRect">
            <a:avLst/>
          </a:prstGeom>
          <a:solidFill>
            <a:srgbClr val="F9D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054862" y="1519727"/>
            <a:ext cx="424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두뇌지수 종합 코멘트</a:t>
            </a:r>
            <a:endParaRPr lang="en-US" altLang="ko-KR" sz="16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60" name="그림 59" descr="calibration0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232" y="1364968"/>
            <a:ext cx="757325" cy="72008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96280" y="2113454"/>
            <a:ext cx="5760640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★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기질적으로는 감수성이 풍부하고 타인들의 감정 변화에 민감한 편으로 보이는데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따라서 주변 사람들의 마 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음을 잘 헤아리는 모습을 보일 수 있겠습니다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타인들과 친밀한 감정 교류를 추구하고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사회적 관계를 통해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심리적 만족감을 경험하는 편으로 보입니다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때로는 부정적 평가를 받는 경우 쉽게 서운한 감정을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느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끼거나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이러한 마음을 오래 간직하는 모습을 보일 수도 있겠습니다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또 다른 장점 중의 하나는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매사의 일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들에 부지런하고 끈기 있게 대처하며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좌절감과 피로감을 느끼는 상황에서도 쉽게 포기하지 않고 인내하는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모습을 보일 수 있다는 점입니다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★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성격적으로는 자율성이 강한 편으로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누군가의 지시나 권유에 따라서 수행하는 것 보다는 자신이 하고자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하는 일을 스스로 자유롭게 선택하는 것을 선호하는 모습을 보이겠습니다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또한 자신의 태도나 행동이 자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신의 선택에 따른 것임을 인정하고 그 책임에 대해서도 겸허하게 받아들이는 모습을 보일 수 있겠습니다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즉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자신의 목표나 가치에 따라 행동을 조절할 수 있는 상황에서 자신의 능력을 충분히 발휘할 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있겠습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그러나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한편으로는 자신이 원하지 않는 상황이거나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타인의 요구에 따라 수행해야 하는 상황에서는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일의 능률이 다소 저하될 수 있겠습니다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6280" y="7612196"/>
            <a:ext cx="5760640" cy="89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작은 일도 스스로 선택할 수 있다고 느끼도록  자율성이 높은 환경에서 잠재력을 잘 발휘합니다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자율성에 따르는 책임도 이해할 수 있도록 자주 설명해주세요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작은 일도 스스로 선택할 수 있다고 느끼도록  자율성이 높은 환경에서 잠재력을 잘 발휘합니다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자율성에 따르는 책임도 이해할 수 있도록 자주 설명해주세요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 t="30494" r="59804" b="23766"/>
          <a:stretch>
            <a:fillRect/>
          </a:stretch>
        </p:blipFill>
        <p:spPr bwMode="auto">
          <a:xfrm>
            <a:off x="3420616" y="4770785"/>
            <a:ext cx="2736304" cy="1894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양쪽 모서리가 둥근 사각형 40"/>
          <p:cNvSpPr/>
          <p:nvPr/>
        </p:nvSpPr>
        <p:spPr>
          <a:xfrm>
            <a:off x="180256" y="6988614"/>
            <a:ext cx="6192688" cy="504056"/>
          </a:xfrm>
          <a:prstGeom prst="round2SameRect">
            <a:avLst/>
          </a:prstGeom>
          <a:solidFill>
            <a:srgbClr val="F9D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54862" y="7085784"/>
            <a:ext cx="424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마음의 힘</a:t>
            </a:r>
            <a:r>
              <a:rPr lang="en-US" altLang="ko-KR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! </a:t>
            </a:r>
            <a:r>
              <a:rPr lang="ko-KR" altLang="en-US" sz="1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코칭</a:t>
            </a:r>
            <a:endParaRPr lang="en-US" altLang="ko-KR" sz="16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3" name="그림 42" descr="calibration0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232" y="6931025"/>
            <a:ext cx="757325" cy="720080"/>
          </a:xfrm>
          <a:prstGeom prst="rect">
            <a:avLst/>
          </a:prstGeom>
        </p:spPr>
      </p:pic>
      <p:pic>
        <p:nvPicPr>
          <p:cNvPr id="44" name="그림 43" descr="20190319_14422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6360" y="4914801"/>
            <a:ext cx="976043" cy="1586973"/>
          </a:xfrm>
          <a:prstGeom prst="rect">
            <a:avLst/>
          </a:prstGeom>
        </p:spPr>
      </p:pic>
      <p:pic>
        <p:nvPicPr>
          <p:cNvPr id="50" name="그림 49" descr="num.png"/>
          <p:cNvPicPr>
            <a:picLocks noChangeAspect="1"/>
          </p:cNvPicPr>
          <p:nvPr/>
        </p:nvPicPr>
        <p:blipFill>
          <a:blip r:embed="rId6" cstate="print">
            <a:grayscl/>
          </a:blip>
          <a:stretch>
            <a:fillRect/>
          </a:stretch>
        </p:blipFill>
        <p:spPr>
          <a:xfrm rot="16200000">
            <a:off x="6038734" y="8731225"/>
            <a:ext cx="378297" cy="378297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6061811" y="8781874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15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94544" y="8789568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97CD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180256" y="1422557"/>
            <a:ext cx="6192688" cy="2772164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802782" y="1962473"/>
          <a:ext cx="535413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4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6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5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JTCI-11</a:t>
                      </a:r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척도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원점수</a:t>
                      </a:r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T</a:t>
                      </a:r>
                      <a:r>
                        <a:rPr lang="en-US" altLang="ko-KR" sz="105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 </a:t>
                      </a:r>
                      <a:r>
                        <a:rPr lang="ko-KR" altLang="en-US" sz="105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점수</a:t>
                      </a:r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백분위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백분위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rgbClr val="D3D4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rgbClr val="D3D4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rgbClr val="D3D4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기질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자극 추구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(NS)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55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68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NS</a:t>
                      </a:r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위험 회피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(HA)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39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11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HA</a:t>
                      </a:r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rgbClr val="EA84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사회적 </a:t>
                      </a:r>
                      <a:endParaRPr lang="en-US" altLang="ko-KR" sz="1000" b="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민감성 </a:t>
                      </a:r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(RD)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36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83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RD</a:t>
                      </a:r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rgbClr val="EA84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인내력</a:t>
                      </a:r>
                      <a:endParaRPr lang="en-US" altLang="ko-KR" sz="1000" b="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(P)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28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62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P</a:t>
                      </a:r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6" name="그룹 22"/>
          <p:cNvGrpSpPr/>
          <p:nvPr/>
        </p:nvGrpSpPr>
        <p:grpSpPr>
          <a:xfrm>
            <a:off x="171579" y="1413592"/>
            <a:ext cx="792088" cy="792088"/>
            <a:chOff x="396280" y="1170385"/>
            <a:chExt cx="792088" cy="792088"/>
          </a:xfrm>
        </p:grpSpPr>
        <p:sp>
          <p:nvSpPr>
            <p:cNvPr id="47" name="눈물 방울 46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rgbClr val="0A97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9D23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0A9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79237"/>
              </a:solidFill>
            </a:endParaRPr>
          </a:p>
        </p:txBody>
      </p:sp>
      <p:sp>
        <p:nvSpPr>
          <p:cNvPr id="62" name="양쪽 모서리가 둥근 사각형 61"/>
          <p:cNvSpPr/>
          <p:nvPr/>
        </p:nvSpPr>
        <p:spPr>
          <a:xfrm rot="10800000">
            <a:off x="3888668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4272" y="327485"/>
            <a:ext cx="424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발달 진단 상세 결과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8668" y="28102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A97CD"/>
                </a:solidFill>
                <a:latin typeface="배달의민족 주아" pitchFamily="18" charset="-127"/>
                <a:ea typeface="배달의민족 주아" pitchFamily="18" charset="-127"/>
              </a:rPr>
              <a:t>자아지수 </a:t>
            </a:r>
            <a:r>
              <a:rPr lang="en-US" altLang="ko-KR" sz="1600" dirty="0">
                <a:solidFill>
                  <a:srgbClr val="0A97CD"/>
                </a:solidFill>
                <a:latin typeface="배달의민족 주아" pitchFamily="18" charset="-127"/>
                <a:ea typeface="배달의민족 주아" pitchFamily="18" charset="-127"/>
              </a:rPr>
              <a:t>- 1. </a:t>
            </a:r>
            <a:r>
              <a:rPr lang="ko-KR" altLang="en-US" sz="1600" dirty="0">
                <a:solidFill>
                  <a:srgbClr val="0A97CD"/>
                </a:solidFill>
                <a:latin typeface="배달의민족 주아" pitchFamily="18" charset="-127"/>
                <a:ea typeface="배달의민족 주아" pitchFamily="18" charset="-127"/>
              </a:rPr>
              <a:t>기질</a:t>
            </a:r>
            <a:endParaRPr lang="en-US" altLang="ko-KR" sz="1600" dirty="0">
              <a:solidFill>
                <a:srgbClr val="0A97CD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843699" y="936431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김웅진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1" y="98499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53698" y="945396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2" y="102955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2019.03.12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4" y="993958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80256" y="7003033"/>
            <a:ext cx="6192688" cy="1584176"/>
          </a:xfrm>
          <a:prstGeom prst="roundRect">
            <a:avLst>
              <a:gd name="adj" fmla="val 85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6280" y="7612196"/>
            <a:ext cx="5760640" cy="89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자신에 대한 전반적인 부정적 지각으로 인해 정서행동 문제를 보일 가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능성도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있기 때문에 자신에 대한 긍정적 자아상을 형성하도록 도와줄 필요가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자신에 대한 전반적인 부정적 지각으로 인해 정서행동 문제를 보일 가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능성도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있기 때문에 자신에 대한 긍정적 자아상을 형성하도록 도와줄 필요가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양쪽 모서리가 둥근 사각형 40"/>
          <p:cNvSpPr/>
          <p:nvPr/>
        </p:nvSpPr>
        <p:spPr>
          <a:xfrm>
            <a:off x="180256" y="6988614"/>
            <a:ext cx="6192688" cy="504056"/>
          </a:xfrm>
          <a:prstGeom prst="round2SameRect">
            <a:avLst/>
          </a:prstGeom>
          <a:solidFill>
            <a:srgbClr val="0A9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54862" y="7085784"/>
            <a:ext cx="424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자아의 힘</a:t>
            </a:r>
            <a:r>
              <a:rPr lang="en-US" altLang="ko-KR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! </a:t>
            </a:r>
            <a:r>
              <a:rPr lang="ko-KR" altLang="en-US" sz="1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코칭</a:t>
            </a:r>
            <a:endParaRPr lang="en-US" altLang="ko-KR" sz="16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3" name="그림 42" descr="calibration0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232" y="6931025"/>
            <a:ext cx="757325" cy="720080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180256" y="4396326"/>
            <a:ext cx="6192688" cy="2390683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양쪽 모서리가 둥근 사각형 37"/>
          <p:cNvSpPr/>
          <p:nvPr/>
        </p:nvSpPr>
        <p:spPr>
          <a:xfrm>
            <a:off x="180256" y="4396326"/>
            <a:ext cx="6192688" cy="504056"/>
          </a:xfrm>
          <a:prstGeom prst="round2SameRect">
            <a:avLst/>
          </a:prstGeom>
          <a:solidFill>
            <a:srgbClr val="0A9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54862" y="4493496"/>
            <a:ext cx="424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자아지수 기질 코멘트</a:t>
            </a:r>
            <a:endParaRPr lang="en-US" altLang="ko-KR" sz="16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0" name="그림 39" descr="calibration0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232" y="4338737"/>
            <a:ext cx="757325" cy="72008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96280" y="5087223"/>
            <a:ext cx="576064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★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성격적으로는 자율성이 강한 편으로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누군가의 지시나 권유에 따라서 수행하는 것 보다는 자신이 하고자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하는 일을 스스로 자유롭게 선택하는 것을 선호하는 모습을 보이겠습니다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또한 자신의 태도나 행동이 자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신의 선택에 따른 것임을 인정하고 그 책임에 대해서도 겸허하게 받아들이는 모습을 보일 수 있겠습니다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즉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자신의 목표나 가치에 따라 행동을 조절할 수 있는 상황에서 자신의 능력을 충분히 발휘할 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있겠습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그러나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한편으로는 자신이 원하지 않는 상황이거나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타인의 요구에 따라 수행해야 하는 상황에서는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일의 능률이 다소 저하될 수 있겠습니다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5719" y="1611110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자아지수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기질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3280" y="1989368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36264" y="1989368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70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229780" y="2343177"/>
            <a:ext cx="288032" cy="1440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229780" y="3131163"/>
            <a:ext cx="711115" cy="14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965684" y="2728731"/>
            <a:ext cx="720080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5220816" y="3531151"/>
            <a:ext cx="288032" cy="1440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454024" y="2292207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68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73414" y="307881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83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36840" y="349082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23830" y="2677387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1" name="그림 70" descr="num.png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145356" y="8731225"/>
            <a:ext cx="378297" cy="378297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63624" y="878187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2376" y="8789568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BD8B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180256" y="1422557"/>
            <a:ext cx="6192688" cy="5148428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50B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0BD8B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3924672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4272" y="327485"/>
            <a:ext cx="424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발달 진단 상세 결과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672" y="281027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50BD8B"/>
                </a:solidFill>
                <a:latin typeface="배달의민족 주아" pitchFamily="18" charset="-127"/>
                <a:ea typeface="배달의민족 주아" pitchFamily="18" charset="-127"/>
              </a:rPr>
              <a:t>자아지수 </a:t>
            </a:r>
            <a:r>
              <a:rPr lang="en-US" altLang="ko-KR" sz="1600" dirty="0">
                <a:solidFill>
                  <a:srgbClr val="50BD8B"/>
                </a:solidFill>
                <a:latin typeface="배달의민족 주아" pitchFamily="18" charset="-127"/>
                <a:ea typeface="배달의민족 주아" pitchFamily="18" charset="-127"/>
              </a:rPr>
              <a:t>- 2. </a:t>
            </a:r>
            <a:r>
              <a:rPr lang="ko-KR" altLang="en-US" sz="1600" dirty="0">
                <a:solidFill>
                  <a:srgbClr val="50BD8B"/>
                </a:solidFill>
                <a:latin typeface="배달의민족 주아" pitchFamily="18" charset="-127"/>
                <a:ea typeface="배달의민족 주아" pitchFamily="18" charset="-127"/>
              </a:rPr>
              <a:t>자아</a:t>
            </a:r>
            <a:r>
              <a:rPr lang="en-US" altLang="ko-KR" sz="1600" dirty="0">
                <a:solidFill>
                  <a:srgbClr val="50BD8B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600" dirty="0">
                <a:solidFill>
                  <a:srgbClr val="50BD8B"/>
                </a:solidFill>
                <a:latin typeface="배달의민족 주아" pitchFamily="18" charset="-127"/>
                <a:ea typeface="배달의민족 주아" pitchFamily="18" charset="-127"/>
              </a:rPr>
              <a:t>개념</a:t>
            </a:r>
            <a:endParaRPr lang="en-US" altLang="ko-KR" sz="1600" dirty="0">
              <a:solidFill>
                <a:srgbClr val="50BD8B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171579" y="1413592"/>
            <a:ext cx="792088" cy="792088"/>
            <a:chOff x="396280" y="1170385"/>
            <a:chExt cx="792088" cy="792088"/>
          </a:xfrm>
        </p:grpSpPr>
        <p:sp>
          <p:nvSpPr>
            <p:cNvPr id="17" name="눈물 방울 16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rgbClr val="50B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5719" y="1611110"/>
            <a:ext cx="86409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자아지수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50BD8B"/>
                </a:solidFill>
                <a:latin typeface="배달의민족 주아" pitchFamily="18" charset="-127"/>
                <a:ea typeface="배달의민족 주아" pitchFamily="18" charset="-127"/>
              </a:rPr>
              <a:t>45</a:t>
            </a: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843699" y="936431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김웅진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1" y="98499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53698" y="945396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2" y="102955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2019.03.12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4" y="993958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96280" y="3304281"/>
            <a:ext cx="720080" cy="170360"/>
          </a:xfrm>
          <a:prstGeom prst="roundRect">
            <a:avLst/>
          </a:prstGeom>
          <a:solidFill>
            <a:srgbClr val="50B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배달의민족 주아" pitchFamily="18" charset="-127"/>
                <a:ea typeface="배달의민족 주아" pitchFamily="18" charset="-127"/>
              </a:rPr>
              <a:t>보통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79968" y="6859017"/>
            <a:ext cx="6192688" cy="17461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양쪽 모서리가 둥근 사각형 46"/>
          <p:cNvSpPr/>
          <p:nvPr/>
        </p:nvSpPr>
        <p:spPr>
          <a:xfrm>
            <a:off x="180256" y="6859017"/>
            <a:ext cx="6192688" cy="504056"/>
          </a:xfrm>
          <a:prstGeom prst="round2SameRect">
            <a:avLst/>
          </a:prstGeom>
          <a:solidFill>
            <a:srgbClr val="50B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054862" y="6956187"/>
            <a:ext cx="424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자아의 힘</a:t>
            </a:r>
            <a:r>
              <a:rPr lang="en-US" altLang="ko-KR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! </a:t>
            </a:r>
            <a:r>
              <a:rPr lang="ko-KR" altLang="en-US" sz="1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코칭</a:t>
            </a:r>
            <a:endParaRPr lang="en-US" altLang="ko-KR" sz="16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9" name="그림 48" descr="calibration0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232" y="6801428"/>
            <a:ext cx="757325" cy="72008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96280" y="7612196"/>
            <a:ext cx="576064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자신에 대한 전반적인 부정적 지각으로 인해 정서행동 문제를 보일 가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능성도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있기 때문에 자신에 대한 긍정적 자아상을 형성하도록 도와줄 필요가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6280" y="3991471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자신에 대한 전반적인 부정적 지각으로 인해 정서행동 문제를 보일 가능성도 있기 때문에 자신에 대한 긍정적 자아상을 형성하도록 도와줄 필요가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자신에 대한 전반적인 부정적 지각으로 인해 정서행동 문제를 보일 가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능성도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있기 때문에 자신에 대한 긍정적 자아상을 형성하도록 도와줄 필요가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84312" y="5335833"/>
          <a:ext cx="5184576" cy="87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1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평가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매우 낮음</a:t>
                      </a:r>
                    </a:p>
                  </a:txBody>
                  <a:tcPr anchor="ctr">
                    <a:solidFill>
                      <a:srgbClr val="F7F5B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낮음</a:t>
                      </a:r>
                    </a:p>
                  </a:txBody>
                  <a:tcPr anchor="ctr">
                    <a:solidFill>
                      <a:srgbClr val="FBE79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보통</a:t>
                      </a:r>
                    </a:p>
                  </a:txBody>
                  <a:tcPr anchor="ctr">
                    <a:solidFill>
                      <a:srgbClr val="FFDB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높음</a:t>
                      </a:r>
                    </a:p>
                  </a:txBody>
                  <a:tcPr anchor="ctr">
                    <a:solidFill>
                      <a:srgbClr val="FCC4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매우 높음</a:t>
                      </a:r>
                    </a:p>
                  </a:txBody>
                  <a:tcPr anchor="ctr">
                    <a:solidFill>
                      <a:srgbClr val="FBAE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T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점수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29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30~39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40~59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60~69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70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백분위 점수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3~17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18~83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84~96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97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96280" y="4914801"/>
            <a:ext cx="576064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0BD8B"/>
                </a:solidFill>
                <a:latin typeface="배달의민족 주아" pitchFamily="18" charset="-127"/>
                <a:ea typeface="배달의민족 주아" pitchFamily="18" charset="-127"/>
              </a:rPr>
              <a:t>검사 해석 시 참고사항</a:t>
            </a:r>
            <a:r>
              <a:rPr lang="en-US" altLang="ko-KR" sz="1400" dirty="0">
                <a:solidFill>
                  <a:srgbClr val="50BD8B"/>
                </a:solidFill>
              </a:rPr>
              <a:t> ······································································································</a:t>
            </a:r>
            <a:endParaRPr lang="en-US" altLang="ko-KR" sz="900" dirty="0">
              <a:solidFill>
                <a:srgbClr val="50BD8B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1280" y="2970585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그림 56" descr="20190319_15214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2690" y="1890465"/>
            <a:ext cx="2257740" cy="1724266"/>
          </a:xfrm>
          <a:prstGeom prst="rect">
            <a:avLst/>
          </a:prstGeom>
        </p:spPr>
      </p:pic>
      <p:pic>
        <p:nvPicPr>
          <p:cNvPr id="58" name="그림 57" descr="num.png"/>
          <p:cNvPicPr>
            <a:picLocks noChangeAspect="1"/>
          </p:cNvPicPr>
          <p:nvPr/>
        </p:nvPicPr>
        <p:blipFill>
          <a:blip r:embed="rId6" cstate="print">
            <a:grayscl/>
          </a:blip>
          <a:stretch>
            <a:fillRect/>
          </a:stretch>
        </p:blipFill>
        <p:spPr>
          <a:xfrm rot="16200000">
            <a:off x="6038734" y="8731225"/>
            <a:ext cx="378297" cy="378297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073032" y="878187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17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94544" y="8789568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231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180256" y="1422557"/>
            <a:ext cx="6192688" cy="5796500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F9D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0BD8B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3924672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4272" y="327485"/>
            <a:ext cx="424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발달 진단 상세 결과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672" y="281027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9D231"/>
                </a:solidFill>
                <a:latin typeface="배달의민족 주아" pitchFamily="18" charset="-127"/>
                <a:ea typeface="배달의민족 주아" pitchFamily="18" charset="-127"/>
              </a:rPr>
              <a:t>자아지수 </a:t>
            </a:r>
            <a:r>
              <a:rPr lang="en-US" altLang="ko-KR" sz="1600" dirty="0">
                <a:solidFill>
                  <a:srgbClr val="F9D231"/>
                </a:solidFill>
                <a:latin typeface="배달의민족 주아" pitchFamily="18" charset="-127"/>
                <a:ea typeface="배달의민족 주아" pitchFamily="18" charset="-127"/>
              </a:rPr>
              <a:t>- 3. </a:t>
            </a:r>
            <a:r>
              <a:rPr lang="ko-KR" altLang="en-US" sz="1600" dirty="0">
                <a:solidFill>
                  <a:srgbClr val="F9D231"/>
                </a:solidFill>
                <a:latin typeface="배달의민족 주아" pitchFamily="18" charset="-127"/>
                <a:ea typeface="배달의민족 주아" pitchFamily="18" charset="-127"/>
              </a:rPr>
              <a:t>인지적 자아</a:t>
            </a:r>
            <a:endParaRPr lang="en-US" altLang="ko-KR" sz="1600" dirty="0">
              <a:solidFill>
                <a:srgbClr val="F9D23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171579" y="1413592"/>
            <a:ext cx="792088" cy="792088"/>
            <a:chOff x="396280" y="1170385"/>
            <a:chExt cx="792088" cy="792088"/>
          </a:xfrm>
        </p:grpSpPr>
        <p:sp>
          <p:nvSpPr>
            <p:cNvPr id="17" name="눈물 방울 16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rgbClr val="F9D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9D23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5719" y="1611110"/>
            <a:ext cx="8640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자아지수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인지적 자아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843699" y="936431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김웅진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1" y="98499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53698" y="945396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2" y="102955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2019.03.12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4" y="993958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684312" y="2697401"/>
          <a:ext cx="5184580" cy="107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인지적 자아</a:t>
                      </a:r>
                    </a:p>
                  </a:txBody>
                  <a:tcPr anchor="ctr">
                    <a:solidFill>
                      <a:srgbClr val="F9D2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학업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언어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논리</a:t>
                      </a:r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수리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총점</a:t>
                      </a:r>
                    </a:p>
                  </a:txBody>
                  <a:tcPr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동년배 평균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100.0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87.7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81.2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89.6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김웅진</a:t>
                      </a:r>
                    </a:p>
                  </a:txBody>
                  <a:tcPr anchor="ctr">
                    <a:solidFill>
                      <a:srgbClr val="FBDE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99.0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93.1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82.8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91.7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9D2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2384" y="1602433"/>
            <a:ext cx="4536504" cy="110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모서리가 둥근 직사각형 33"/>
          <p:cNvSpPr/>
          <p:nvPr/>
        </p:nvSpPr>
        <p:spPr>
          <a:xfrm>
            <a:off x="179968" y="7435081"/>
            <a:ext cx="6192688" cy="11700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180256" y="7420662"/>
            <a:ext cx="6192688" cy="504056"/>
          </a:xfrm>
          <a:prstGeom prst="round2SameRect">
            <a:avLst/>
          </a:prstGeom>
          <a:solidFill>
            <a:srgbClr val="F9D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9D23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54862" y="7517832"/>
            <a:ext cx="424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자아의 힘</a:t>
            </a:r>
            <a:r>
              <a:rPr lang="en-US" altLang="ko-KR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! </a:t>
            </a:r>
            <a:r>
              <a:rPr lang="ko-KR" altLang="en-US" sz="1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코칭</a:t>
            </a:r>
            <a:endParaRPr lang="en-US" altLang="ko-KR" sz="16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8" name="그림 37" descr="calibration0_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2232" y="7363073"/>
            <a:ext cx="757325" cy="72008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96280" y="8034172"/>
            <a:ext cx="576064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자신에 대한 전반적인 부정적 지각으로 인해 정서행동 문제를 보일 가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능성도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있기 때문에 자신에 대한 긍정적 자아상을 형성하도록 도와줄 필요가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396280" y="3628901"/>
          <a:ext cx="5760640" cy="341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32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영역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결과 해석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인지적 자아</a:t>
                      </a:r>
                    </a:p>
                  </a:txBody>
                  <a:tcPr anchor="ctr">
                    <a:solidFill>
                      <a:srgbClr val="F9D2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학생의 인지적 자아개념 점수는 비교적 낮은 편입니다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그러나 자신이 학문을 성취할 수 있다는 느낌과 흥미의 정도에 대한 자기지각과 논리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수리적 과제에 대한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능력감과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흥미가 보통인 반면에 언어적 과제를 성취할 수 있다는 느낌과 흥미의 정도에 대한 자기지각이 매우 부정적인 것으로 나타났습니다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이에 대한 원인을 파악하여 학생이 자신의 언어적 과제에 대한 흥미와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능력감을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높일 수 있도록 관심을 갖고 지도할 필요가 있습니다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학업적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자아</a:t>
                      </a:r>
                    </a:p>
                  </a:txBody>
                  <a:tcPr anchor="ctr">
                    <a:solidFill>
                      <a:srgbClr val="FBDE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보통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학생의 학업적 자아개념 점수는 보통수준입니다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즉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학교일반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학업능력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수업상황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학업성취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등에 대한 특별한 자신감을 보이지 않습니다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학업적 자아개념이 높지는 않지만 특별히 부정적인 지각을 나타내지는 않습니다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학생이 학습에 대한 명확하고 긍정적인 자아개념을 형성할 수 있도록 학습에 대한 태도와 학습방법 등에 관심을 갖고 교육적으로 지도할 필요가 있습니다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언어적 자아</a:t>
                      </a:r>
                    </a:p>
                  </a:txBody>
                  <a:tcPr anchor="ctr">
                    <a:solidFill>
                      <a:srgbClr val="FBDE7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낮음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학생의 도덕적 자아개념점수는 보통 수준입니다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즉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학생이 공정함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정직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친절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등과 같은 도덕적 가치들을 다른 가치들보다 특별히 중요하게 여기지 않으며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자신이 도덕적으로 얼마나 착한 행동을 하고 있는지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사회적으로 얼마나 수용 받을 만한 행동을 하고 있는지 에 대한 자신감이 높지는 않지만 특별히 부정적인 지각을 나타내지는 않습니다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이에 대한 원인을 파악하여 학생의 도덕적 발달에 대한 관심을 갖고 도덕적 자아 발달에 바람직한 환 경을 조성하여 긍정적인 도덕적 자아개념을 발달시킬 필요가 있습니다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논리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/ </a:t>
                      </a:r>
                    </a:p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수학적 자아</a:t>
                      </a:r>
                    </a:p>
                  </a:txBody>
                  <a:tcPr anchor="ctr">
                    <a:solidFill>
                      <a:srgbClr val="FBDE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보통</a:t>
                      </a:r>
                    </a:p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학생의 논리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수리적 자아개념 점수는 보통수준입니다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즉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인과관계 분석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귀납적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논리적으로 사고하는 능력 및 범주화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분류하고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일반화하는 능력과 숫자를 효과적으로 사용하는 수리적 능력 및 흥미에 대해 특별한 자신감을 보이지 않습니다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수리적 과제에 대해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능력감과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흥미가 높지는 않지만 특별히 부정적인 지각을 나타내지는 않습니다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학생이 논리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수리적 과제에 대한 명확하고 긍정적인 자아개념을 형성할 수 있도록 교육적 지도와 관심이 요구됩니다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2464" y="5130825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1184" y="6498977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5316" y="5634881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그림 32" descr="num.png"/>
          <p:cNvPicPr>
            <a:picLocks noChangeAspect="1"/>
          </p:cNvPicPr>
          <p:nvPr/>
        </p:nvPicPr>
        <p:blipFill>
          <a:blip r:embed="rId7" cstate="print">
            <a:grayscl/>
          </a:blip>
          <a:stretch>
            <a:fillRect/>
          </a:stretch>
        </p:blipFill>
        <p:spPr>
          <a:xfrm>
            <a:off x="145356" y="8731225"/>
            <a:ext cx="378297" cy="37829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63624" y="878187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18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2376" y="8789568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160218_Manual_Task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804" y="738337"/>
            <a:ext cx="5796880" cy="3686946"/>
          </a:xfrm>
          <a:prstGeom prst="rect">
            <a:avLst/>
          </a:prstGeom>
        </p:spPr>
      </p:pic>
      <p:pic>
        <p:nvPicPr>
          <p:cNvPr id="3" name="그림 2" descr="obelab_c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520" y="1458417"/>
            <a:ext cx="1440160" cy="258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315" y="3978697"/>
            <a:ext cx="5760640" cy="473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OBELAB</a:t>
            </a:r>
            <a:r>
              <a:rPr lang="ko-KR" altLang="en-US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4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은 어떤 기업인가요</a:t>
            </a:r>
            <a:r>
              <a:rPr lang="en-US" altLang="ko-KR" sz="14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r>
              <a:rPr lang="en-US" altLang="ko-KR" sz="1400" dirty="0">
                <a:solidFill>
                  <a:srgbClr val="F79120"/>
                </a:solidFill>
              </a:rPr>
              <a:t> ···················································································</a:t>
            </a:r>
            <a:endParaRPr lang="en-US" altLang="ko-KR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OBELAB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KAIST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대학교 연구실에서 개발한 고해상도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휴대용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Wireless LAN,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소프트웨어 어플리케이션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기반의 뇌 영상장비이자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뇌 산소포화도 측정기를 개발하는 기업으로서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휴대용 무선 </a:t>
            </a:r>
            <a:r>
              <a:rPr lang="en-US" altLang="ko-KR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NIRS </a:t>
            </a:r>
            <a:r>
              <a:rPr lang="ko-KR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뇌 영상장비를 세계 최초로 상용화하였고</a:t>
            </a:r>
            <a:r>
              <a:rPr lang="en-US" altLang="ko-KR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GMP &amp; </a:t>
            </a:r>
            <a:r>
              <a:rPr lang="ko-KR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의료기기 인증 경험을 통한 제품 개발 신뢰성 확보</a:t>
            </a:r>
            <a:r>
              <a:rPr lang="en-US" altLang="ko-KR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역량을 보유한 기업입니다</a:t>
            </a:r>
            <a:r>
              <a:rPr lang="en-US" altLang="ko-KR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근적외선 분광기법을 활용하여 뇌 연구자 및 의료진에게 간편하고 빠르게 실시간으로 뇌의 기능을 측정할 수 있도록 뇌 영상기기와 애플리케이션 서비스를 제공합니다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바이오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메디컬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분야에서 세계최고의 기술력과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b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창의성을 바탕으로 성장하고 있는 회사로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우울증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치매 등의 선별검사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뇌졸중 환자의 모니터링 등 의료분야 뿐 아니라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스포츠 등의 분야에서 다양한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application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 신제품 개발을 통해 뇌기능영상 분야의 선도적인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글로벌 기업으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자리매김하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기위해 노력하고 있으며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브레인 </a:t>
            </a:r>
            <a:r>
              <a:rPr lang="ko-KR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빅데이터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기업으로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성장하고자 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NIRSIT</a:t>
            </a:r>
            <a:r>
              <a:rPr lang="ko-KR" altLang="en-US" sz="14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은 어떤 장비이며 무엇을 측정하나요</a:t>
            </a:r>
            <a:r>
              <a:rPr lang="en-US" altLang="ko-KR" sz="14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 ?</a:t>
            </a:r>
            <a:r>
              <a:rPr lang="en-US" altLang="ko-KR" sz="1400" dirty="0">
                <a:solidFill>
                  <a:srgbClr val="F79120"/>
                </a:solidFill>
              </a:rPr>
              <a:t> ···························································</a:t>
            </a:r>
            <a:endParaRPr lang="en-US" altLang="ko-KR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fontAlgn="b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OBELAB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 카이스트의 수년간의 연구개발을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통해 탄생한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NIRSIT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년도 </a:t>
            </a:r>
            <a:r>
              <a:rPr lang="ko-KR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식약처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의료기기허가를 거쳐 상용화한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최초의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혁신적인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고해상도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기능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영상장치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(functional Near Infrared Spectroscopy;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fNIRS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fontAlgn="b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인체에 무해한 근적외선을 대뇌피질에 조사하여 흡수된 빛의 양을 측정하여 대뇌의 혈중 산소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포화도를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토대로 실시간으로 뇌의 활성화 정도를 파악할 수 있게 하는 장치입니다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fontAlgn="b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연구용 및 의료용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교육용으로 활용되고 있으며 특히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뇌의 인지관련 기능에 관련된 부분을 확인하는데 사용할 수 있어 정신과 및 신경과 관련 질환의 진단 또는 검사에 활용되고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fontAlgn="b">
              <a:lnSpc>
                <a:spcPct val="150000"/>
              </a:lnSpc>
            </a:pP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현재 국내 대부분의 메이저 병원과 다양한 분야의 연구실에서 활용이 되고 있고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해외도 중국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싱가폴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호주 등 아태지역과 미주지역을 중심으로 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연구분야의 선도적인 </a:t>
            </a:r>
            <a:r>
              <a:rPr lang="ko-KR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연구자분들이</a:t>
            </a:r>
            <a:r>
              <a:rPr lang="ko-KR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활용하고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.</a:t>
            </a:r>
          </a:p>
        </p:txBody>
      </p:sp>
      <p:pic>
        <p:nvPicPr>
          <p:cNvPr id="9" name="그림 8" descr="num.png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145356" y="8731225"/>
            <a:ext cx="378297" cy="3782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7287" y="878187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2376" y="8789568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9237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180256" y="1422557"/>
            <a:ext cx="6192688" cy="5508468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F79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0BD8B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3924672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4272" y="327485"/>
            <a:ext cx="424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발달 진단 상세 결과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672" y="281027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자아지수 </a:t>
            </a:r>
            <a:r>
              <a:rPr lang="en-US" altLang="ko-KR" sz="16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- 4. </a:t>
            </a:r>
            <a:r>
              <a:rPr lang="ko-KR" altLang="en-US" sz="16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정의적 자아</a:t>
            </a:r>
            <a:endParaRPr lang="en-US" altLang="ko-KR" sz="1600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171579" y="1413592"/>
            <a:ext cx="792088" cy="792088"/>
            <a:chOff x="396280" y="1170385"/>
            <a:chExt cx="792088" cy="792088"/>
          </a:xfrm>
        </p:grpSpPr>
        <p:sp>
          <p:nvSpPr>
            <p:cNvPr id="17" name="눈물 방울 16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rgbClr val="F792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9D23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5719" y="1611110"/>
            <a:ext cx="8640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자아지수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정의적 자아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843699" y="936431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김웅진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1" y="98499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53698" y="945396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2" y="102955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2019.03.12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4" y="993958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pic>
        <p:nvPicPr>
          <p:cNvPr id="37" name="그림 36" descr="num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 rot="16200000">
            <a:off x="6038734" y="8731225"/>
            <a:ext cx="378297" cy="37829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073032" y="878187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19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94544" y="8789568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684312" y="2697401"/>
          <a:ext cx="5184580" cy="11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79120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정의적 자아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성격</a:t>
                      </a:r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정서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도덕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-</a:t>
                      </a:r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총점</a:t>
                      </a:r>
                    </a:p>
                  </a:txBody>
                  <a:tcPr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동년배 평균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100.0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87.7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89.6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김웅진</a:t>
                      </a:r>
                    </a:p>
                  </a:txBody>
                  <a:tcPr anchor="ctr">
                    <a:solidFill>
                      <a:srgbClr val="FBAF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99.0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93.1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91.7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C6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179968" y="7075041"/>
            <a:ext cx="6192688" cy="15300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180256" y="7064969"/>
            <a:ext cx="6192688" cy="504056"/>
          </a:xfrm>
          <a:prstGeom prst="round2SameRect">
            <a:avLst/>
          </a:prstGeom>
          <a:solidFill>
            <a:srgbClr val="F79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54862" y="7162139"/>
            <a:ext cx="424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자아의 힘</a:t>
            </a:r>
            <a:r>
              <a:rPr lang="en-US" altLang="ko-KR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! </a:t>
            </a:r>
            <a:r>
              <a:rPr lang="ko-KR" altLang="en-US" sz="1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코칭</a:t>
            </a:r>
            <a:endParaRPr lang="en-US" altLang="ko-KR" sz="16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8" name="그림 37" descr="calibration0_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2232" y="7007380"/>
            <a:ext cx="757325" cy="72008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96280" y="7818148"/>
            <a:ext cx="5760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자신에 대한 전반적인 부정적 지각으로 인해 정서행동 문제를 보일 가능성도 있기 때문에 자신에 대한 긍정적 자아상을 형성하도록 도와줄 필요가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396280" y="3628901"/>
          <a:ext cx="5760640" cy="3015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32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영역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결과 해석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정의적 자아</a:t>
                      </a:r>
                    </a:p>
                  </a:txBody>
                  <a:tcPr anchor="ctr">
                    <a:solidFill>
                      <a:srgbClr val="F7923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학생의 정의적 자아개념점수는 보통 수준입니다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즉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자신의 정서조절 능력 및 도덕적 자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아에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대한 특별한 자신감을 보이지 않습니다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자신의 정서능력 및 도덕성에 대해 자신감이 높지는 않지만 특별히 부정적인 지각을 나타내지는 않습니다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자신의 정서능력 및 도덕성 에 대해 명확하고 긍정적인 자아개념을 형성할 수 있도록 관심과 격려가 요구됩니다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성격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정서 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자아</a:t>
                      </a:r>
                    </a:p>
                  </a:txBody>
                  <a:tcPr anchor="ctr">
                    <a:solidFill>
                      <a:srgbClr val="FBAF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보통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학생의 성격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정서 자아개념점수는 보통 수준입니다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즉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학생의 자기 자신의 감정을 알고 다스릴 수 있는 능력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타인의 정서이해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정서적으로 안정되고 긍정적인 성격 등에 대한 자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신감이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높지는 않지만 특별히 부정적인 지각을 나타내지는 않습니다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학생이 자신의 성격타인이해 능력 등에 대한 명확하고 긍정적인 자아개념을 형성할 수 있도록 교육적 지도와 관심이 요구됩니다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도덕 자아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(</a:t>
                      </a:r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정직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신뢰</a:t>
                      </a:r>
                      <a:r>
                        <a:rPr lang="en-US" altLang="ko-KR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)</a:t>
                      </a:r>
                      <a:endParaRPr lang="ko-KR" altLang="en-US" sz="105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rgbClr val="FBAF6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보통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학생의 도덕적 자아개념점수는 보통 수준입니다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즉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학생이 공정함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정직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친절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등과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같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은 도덕적 가치들을 다른 가치들보다 특별히 중요하게 여기지 않으며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자신이 도덕적으로 얼마나 착한 행동을 하고 있는지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사회적으로 얼마나 수용 받을 만한 행동을 하고 있는지 에 대한 자신감이 높지는 않지만 특별히 부정적인 지각을 나타내지는 않습니다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이에 대한 원인을 파악하여 학생의 도덕적 발달에 대한 관심을 갖고 도덕적 자아 발달에 바람직한 환 경을 조성하여 긍정적인 도덕적 자아개념을 발달시킬 필요가 있습니다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2464" y="4914801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1184" y="5922913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23707" y="1602433"/>
            <a:ext cx="4536504" cy="1035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D59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180256" y="1422557"/>
            <a:ext cx="6192688" cy="5508468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F4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4D59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3924672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4272" y="327485"/>
            <a:ext cx="424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발달 진단 상세 결과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672" y="281027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44D59"/>
                </a:solidFill>
                <a:latin typeface="배달의민족 주아" pitchFamily="18" charset="-127"/>
                <a:ea typeface="배달의민족 주아" pitchFamily="18" charset="-127"/>
              </a:rPr>
              <a:t>자아지수 </a:t>
            </a:r>
            <a:r>
              <a:rPr lang="en-US" altLang="ko-KR" sz="1600" dirty="0">
                <a:solidFill>
                  <a:srgbClr val="F44D59"/>
                </a:solidFill>
                <a:latin typeface="배달의민족 주아" pitchFamily="18" charset="-127"/>
                <a:ea typeface="배달의민족 주아" pitchFamily="18" charset="-127"/>
              </a:rPr>
              <a:t>- 5. </a:t>
            </a:r>
            <a:r>
              <a:rPr lang="ko-KR" altLang="en-US" sz="1600" dirty="0">
                <a:solidFill>
                  <a:srgbClr val="F44D59"/>
                </a:solidFill>
                <a:latin typeface="배달의민족 주아" pitchFamily="18" charset="-127"/>
                <a:ea typeface="배달의민족 주아" pitchFamily="18" charset="-127"/>
              </a:rPr>
              <a:t>사회적 자아</a:t>
            </a:r>
            <a:endParaRPr lang="en-US" altLang="ko-KR" sz="1600" dirty="0">
              <a:solidFill>
                <a:srgbClr val="F44D59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171579" y="1413592"/>
            <a:ext cx="792088" cy="792088"/>
            <a:chOff x="396280" y="1170385"/>
            <a:chExt cx="792088" cy="792088"/>
          </a:xfrm>
        </p:grpSpPr>
        <p:sp>
          <p:nvSpPr>
            <p:cNvPr id="17" name="눈물 방울 16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rgbClr val="F44D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9D23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5719" y="1611110"/>
            <a:ext cx="8640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자아지수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사회적 자아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843699" y="936431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김웅진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1" y="98499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53698" y="945396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2" y="102955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2019.03.12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4" y="993958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684312" y="2697401"/>
          <a:ext cx="5184580" cy="11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44D59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사회적 자아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친구 관계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부모 관계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-</a:t>
                      </a:r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총점</a:t>
                      </a:r>
                    </a:p>
                  </a:txBody>
                  <a:tcPr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동년배 평균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100.0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87.7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89.6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김웅진</a:t>
                      </a:r>
                    </a:p>
                  </a:txBody>
                  <a:tcPr anchor="ctr">
                    <a:solidFill>
                      <a:srgbClr val="EA84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99.0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93.1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82.8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91.7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44D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179968" y="7075041"/>
            <a:ext cx="6192688" cy="15300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180256" y="7064969"/>
            <a:ext cx="6192688" cy="504056"/>
          </a:xfrm>
          <a:prstGeom prst="round2SameRect">
            <a:avLst/>
          </a:prstGeom>
          <a:solidFill>
            <a:srgbClr val="F44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54862" y="7162139"/>
            <a:ext cx="424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자아의 힘</a:t>
            </a:r>
            <a:r>
              <a:rPr lang="en-US" altLang="ko-KR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! </a:t>
            </a:r>
            <a:r>
              <a:rPr lang="ko-KR" altLang="en-US" sz="1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코칭</a:t>
            </a:r>
            <a:endParaRPr lang="en-US" altLang="ko-KR" sz="16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8" name="그림 37" descr="calibration0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232" y="7007380"/>
            <a:ext cx="757325" cy="72008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96280" y="7818148"/>
            <a:ext cx="5760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자신에 대한 전반적인 부정적 지각으로 인해 정서행동 문제를 보일 가능성도 있기 때문에 자신에 대한 긍정적 자아상을 형성하도록 도와줄 필요가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396280" y="3628901"/>
          <a:ext cx="5760640" cy="3198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32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영역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결과 해석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사회적 자아</a:t>
                      </a:r>
                    </a:p>
                  </a:txBody>
                  <a:tcPr anchor="ctr">
                    <a:solidFill>
                      <a:srgbClr val="F44D5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학생의 사회적 자아개념 점수는 보통 수준입니다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특히 학생의 사회적 자아개념 요인 별 차이가 큰 것으로 나타났는데 친구관계 자아는 매우 부정적인 반면에 부모관계 자아개념은 매우 긍정적인 것으로 나타났습니다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친구관계 자아는 성장하는 과정에서 또래와의 성공적인 인간관계 경험을 통해 후천적으로 형성되는 것입니다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학생의 긍정적인 친구관계 자아개념 형성을 위해 또래 관계와 같은 사회적 환경에 관심을 갖고 사회적 기술을 지도하는 등의 노력이 제공될 필요가 있습니다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친구관계 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자아</a:t>
                      </a:r>
                    </a:p>
                  </a:txBody>
                  <a:tcPr anchor="ctr">
                    <a:solidFill>
                      <a:srgbClr val="EA84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낮음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학생의 친구관계 자아개념 점수는 낮은 편입니다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즉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친구에 대한 호감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지지와 수용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협동적 인간관계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사회적 조망 수용 및 친구와의 상호관계성에 대한 자기지각이 부정적입니다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이에 대한 원인을 파악하여 긍정적인 교우관계를 형성할 수 있도록 학생의 친구관계에 대해 관심을 갖고 지도할 필요가 있습니다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관심과 격려가 필요합니다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부모관계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자아</a:t>
                      </a:r>
                    </a:p>
                  </a:txBody>
                  <a:tcPr anchor="ctr">
                    <a:solidFill>
                      <a:srgbClr val="EA847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학생의 부모관계 자아개념은 높은 수준입니다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즉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학생이 부모와의 애착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수용 및 의사소통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상호관계 등에 대한 자아개념이 긍정적이므로 보다 안정적이고 긍정적인 부모관계 자아를 형성할 수 있도록 지속적으로 부모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자녀 관계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의사소통 방식 등에 관심을 갖고 노력할 필요가 있습니다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2384" y="1602433"/>
            <a:ext cx="4536504" cy="96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2464" y="5346849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7632" y="6241681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14864" y="5499249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그림 43" descr="num.png"/>
          <p:cNvPicPr>
            <a:picLocks noChangeAspect="1"/>
          </p:cNvPicPr>
          <p:nvPr/>
        </p:nvPicPr>
        <p:blipFill>
          <a:blip r:embed="rId7" cstate="print">
            <a:grayscl/>
          </a:blip>
          <a:stretch>
            <a:fillRect/>
          </a:stretch>
        </p:blipFill>
        <p:spPr>
          <a:xfrm>
            <a:off x="145356" y="8731225"/>
            <a:ext cx="378297" cy="37829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63624" y="8781874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20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2376" y="8789568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62A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180256" y="1422557"/>
            <a:ext cx="6192688" cy="5508468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5B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4D59"/>
              </a:solidFill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10800000">
            <a:off x="3924672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4272" y="327485"/>
            <a:ext cx="424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발달 진단 상세 결과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4672" y="281027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5B62AC"/>
                </a:solidFill>
                <a:latin typeface="배달의민족 주아" pitchFamily="18" charset="-127"/>
                <a:ea typeface="배달의민족 주아" pitchFamily="18" charset="-127"/>
              </a:rPr>
              <a:t>자아지수 </a:t>
            </a:r>
            <a:r>
              <a:rPr lang="en-US" altLang="ko-KR" sz="1600" dirty="0">
                <a:solidFill>
                  <a:srgbClr val="5B62AC"/>
                </a:solidFill>
                <a:latin typeface="배달의민족 주아" pitchFamily="18" charset="-127"/>
                <a:ea typeface="배달의민족 주아" pitchFamily="18" charset="-127"/>
              </a:rPr>
              <a:t>- 6. </a:t>
            </a:r>
            <a:r>
              <a:rPr lang="ko-KR" altLang="en-US" sz="1600" dirty="0">
                <a:solidFill>
                  <a:srgbClr val="5B62AC"/>
                </a:solidFill>
                <a:latin typeface="배달의민족 주아" pitchFamily="18" charset="-127"/>
                <a:ea typeface="배달의민족 주아" pitchFamily="18" charset="-127"/>
              </a:rPr>
              <a:t>신체적 자아</a:t>
            </a:r>
            <a:endParaRPr lang="en-US" altLang="ko-KR" sz="1600" dirty="0">
              <a:solidFill>
                <a:srgbClr val="5B62AC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171579" y="1413592"/>
            <a:ext cx="792088" cy="792088"/>
            <a:chOff x="396280" y="1170385"/>
            <a:chExt cx="792088" cy="792088"/>
          </a:xfrm>
        </p:grpSpPr>
        <p:sp>
          <p:nvSpPr>
            <p:cNvPr id="17" name="눈물 방울 16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rgbClr val="5B6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9D23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5719" y="1611110"/>
            <a:ext cx="8640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자아지수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신체적 자아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843699" y="936431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김웅진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1" y="98499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53698" y="945396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2" y="102955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2019.03.12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4" y="993958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pic>
        <p:nvPicPr>
          <p:cNvPr id="37" name="그림 36" descr="num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 rot="16200000">
            <a:off x="6038734" y="8731225"/>
            <a:ext cx="378297" cy="37829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059406" y="8781874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21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94544" y="8789568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684312" y="2697401"/>
          <a:ext cx="5184580" cy="11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5B62AC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신체적 자아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신체 능력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신체 외모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-</a:t>
                      </a:r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총점</a:t>
                      </a:r>
                    </a:p>
                  </a:txBody>
                  <a:tcPr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동년배 평균</a:t>
                      </a:r>
                    </a:p>
                  </a:txBody>
                  <a:tcPr anchor="ctr"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100.0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87.7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89.6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D3D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김웅진</a:t>
                      </a:r>
                    </a:p>
                  </a:txBody>
                  <a:tcPr anchor="ctr">
                    <a:solidFill>
                      <a:srgbClr val="8484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99.0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93.1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bg1"/>
                          </a:solidFill>
                        </a:rPr>
                        <a:t>91.7</a:t>
                      </a:r>
                      <a:endParaRPr lang="ko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62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179968" y="7075041"/>
            <a:ext cx="6192688" cy="15300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180256" y="7064969"/>
            <a:ext cx="6192688" cy="504056"/>
          </a:xfrm>
          <a:prstGeom prst="round2SameRect">
            <a:avLst/>
          </a:prstGeom>
          <a:solidFill>
            <a:srgbClr val="5B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54862" y="7162139"/>
            <a:ext cx="424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자아의 힘</a:t>
            </a:r>
            <a:r>
              <a:rPr lang="en-US" altLang="ko-KR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! </a:t>
            </a:r>
            <a:r>
              <a:rPr lang="ko-KR" altLang="en-US" sz="1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코칭</a:t>
            </a:r>
            <a:endParaRPr lang="en-US" altLang="ko-KR" sz="16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38" name="그림 37" descr="calibration0_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2232" y="7007380"/>
            <a:ext cx="757325" cy="72008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96280" y="7818148"/>
            <a:ext cx="57606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자신에 대한 전반적인 부정적 지각으로 인해 정서행동 문제를 보일 가능성도 있기 때문에 자신에 대한 긍정적 자아상을 형성하도록 도와줄 필요가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396280" y="3628901"/>
          <a:ext cx="5760640" cy="3015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532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영역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결과 해석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신체적 자아</a:t>
                      </a:r>
                    </a:p>
                  </a:txBody>
                  <a:tcPr anchor="ctr">
                    <a:solidFill>
                      <a:srgbClr val="5B62A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학생의 신체적 자아개념 점수는 보통 수준입니다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특히 학생의 신체적 자아개념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요인별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차이가 큰 것으로 나타났는데 학생이 자신의 건강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운동능력에 대한 신체능력 자아는 매우 긍정적인데 비해 신체외모 자아는 낮은 수준으로 자신의 체형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생김새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외모 등에 대해 부정적으로 지각하고 있습니다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학생이 자신의 신체상에 대한 긍정적인 자아개념을 형성할 수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있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도록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관심과 격려가 요구됩니다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. 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신체 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능력</a:t>
                      </a:r>
                    </a:p>
                  </a:txBody>
                  <a:tcPr anchor="ctr">
                    <a:solidFill>
                      <a:srgbClr val="8484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학생의 신체능력 자아개념 점수는 높은 수준입니다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즉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학생이 자신의 몸 전체 또는 부분을 사용 하는 신체능력 전반에 대한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능력감과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스포츠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유능감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및 신체적 건강에 대한 자기지각이 긍정적 입니다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이러한 긍정적 신체능력 자아개념이 유지될 수 있도록 학생의 신체능력에 대한 관심과 격려가 필요합니다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신체 </a:t>
                      </a:r>
                      <a:endParaRPr lang="en-US" altLang="ko-KR" sz="105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외모</a:t>
                      </a:r>
                    </a:p>
                  </a:txBody>
                  <a:tcPr anchor="ctr">
                    <a:solidFill>
                      <a:srgbClr val="8484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낮음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학생의 신체외모 자아개념은 낮은 수준입니다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즉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자신의 체형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생김새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외모 등에 대한 학생의 자기지각이 다소 부정적이므로 이에 대한 원인을 파악하여 학생의 긍정적인 신체외모 자아개념 발달을 위한 바람직한 환경을 조성할 필요가 있습니다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또한 학생의 외모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신체상에 대한 자기지 각에 관심을 갖고 지도하여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긍정적인신체외모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자아개념을 발달시킬 필요가 있습니다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7632" y="5961333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59612" y="5071333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2384" y="1674442"/>
            <a:ext cx="4536504" cy="93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231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FED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양쪽 모서리가 둥근 사각형 61"/>
          <p:cNvSpPr/>
          <p:nvPr/>
        </p:nvSpPr>
        <p:spPr>
          <a:xfrm rot="10800000">
            <a:off x="3888668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0256" y="1422557"/>
            <a:ext cx="3024336" cy="4176464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272" y="327485"/>
            <a:ext cx="424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7.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발달 진단 영역별 요약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8668" y="28102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ED940"/>
                </a:solidFill>
                <a:latin typeface="배달의민족 주아" pitchFamily="18" charset="-127"/>
                <a:ea typeface="배달의민족 주아" pitchFamily="18" charset="-127"/>
              </a:rPr>
              <a:t>두뇌지수 </a:t>
            </a:r>
            <a:r>
              <a:rPr lang="en-US" altLang="ko-KR" sz="1600" dirty="0">
                <a:solidFill>
                  <a:srgbClr val="FED940"/>
                </a:solidFill>
                <a:latin typeface="배달의민족 주아" pitchFamily="18" charset="-127"/>
                <a:ea typeface="배달의민족 주아" pitchFamily="18" charset="-127"/>
              </a:rPr>
              <a:t>/ </a:t>
            </a:r>
            <a:r>
              <a:rPr lang="ko-KR" altLang="en-US" sz="1600" dirty="0">
                <a:solidFill>
                  <a:srgbClr val="FED940"/>
                </a:solidFill>
                <a:latin typeface="배달의민족 주아" pitchFamily="18" charset="-127"/>
                <a:ea typeface="배달의민족 주아" pitchFamily="18" charset="-127"/>
              </a:rPr>
              <a:t>자아지수</a:t>
            </a:r>
            <a:endParaRPr lang="en-US" altLang="ko-KR" sz="1600" dirty="0">
              <a:solidFill>
                <a:srgbClr val="FED94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171579" y="1413592"/>
            <a:ext cx="792088" cy="792088"/>
            <a:chOff x="396280" y="1170385"/>
            <a:chExt cx="792088" cy="792088"/>
          </a:xfrm>
        </p:grpSpPr>
        <p:sp>
          <p:nvSpPr>
            <p:cNvPr id="17" name="눈물 방울 16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rgbClr val="F7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5719" y="1682678"/>
            <a:ext cx="864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두뇌지수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843699" y="936431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김웅진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1" y="98499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53698" y="945396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2" y="102955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2019.03.12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4" y="993958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80256" y="5778897"/>
            <a:ext cx="6192688" cy="2808312"/>
          </a:xfrm>
          <a:prstGeom prst="roundRect">
            <a:avLst>
              <a:gd name="adj" fmla="val 85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양쪽 모서리가 둥근 사각형 57"/>
          <p:cNvSpPr/>
          <p:nvPr/>
        </p:nvSpPr>
        <p:spPr>
          <a:xfrm>
            <a:off x="180256" y="5778897"/>
            <a:ext cx="6192688" cy="504056"/>
          </a:xfrm>
          <a:prstGeom prst="round2SameRect">
            <a:avLst/>
          </a:prstGeom>
          <a:solidFill>
            <a:srgbClr val="F9D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054862" y="5861648"/>
            <a:ext cx="424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생각의 힘</a:t>
            </a:r>
            <a:r>
              <a:rPr lang="en-US" altLang="ko-KR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! </a:t>
            </a:r>
            <a:r>
              <a:rPr lang="ko-KR" altLang="en-US" sz="1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코칭</a:t>
            </a:r>
            <a:endParaRPr lang="en-US" altLang="ko-KR" sz="16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60" name="그림 59" descr="calibration0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232" y="5706889"/>
            <a:ext cx="757325" cy="72008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96280" y="6455375"/>
            <a:ext cx="576064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수행한 과제를 다시 한번 검토하는 습관을 기르고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좀 더 느긋하게 과제 수행에 임하는 연습을 한다면 보다 도움이 될 것으로 보입니다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어려운 과제에 임할 때 포기하지 않도록 격려와 지지를 보여주세요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7" name="그림 36" descr="num.png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145356" y="8731225"/>
            <a:ext cx="378297" cy="37829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52403" y="878187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22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2376" y="8789568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348608" y="1422557"/>
            <a:ext cx="3024336" cy="4176464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2" name="그룹 22"/>
          <p:cNvGrpSpPr/>
          <p:nvPr/>
        </p:nvGrpSpPr>
        <p:grpSpPr>
          <a:xfrm rot="5400000">
            <a:off x="5580856" y="1413592"/>
            <a:ext cx="792088" cy="792088"/>
            <a:chOff x="396280" y="1170385"/>
            <a:chExt cx="792088" cy="792088"/>
          </a:xfrm>
        </p:grpSpPr>
        <p:sp>
          <p:nvSpPr>
            <p:cNvPr id="43" name="눈물 방울 42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rgbClr val="F7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42436" y="1682678"/>
            <a:ext cx="864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자아지수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6280" y="3186609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★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목표한 내용에 주의를 집중하고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장기간 주의집중을 유지하는 능력이 양호합니다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인지적인 능력을 발휘하기 위한 좋은 토대를 가지고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★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다만 어려운 과제를 할 때에는 다소 충동적으로 행동하거나 쉽게 주의가 분산될 수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64632" y="3186609"/>
            <a:ext cx="2592288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★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자율성이 강한 성격으로 타인의 지시나 권유보다는 자발적으로 선택할 때 더 열심히 하려고 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다만 새로운 것을 배워야 할 때 쉽게 지치거나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때로 쉽게 좌절하는 경우가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점수를 잘 받지 못하는 것에 대해 늘 불안해하는 편 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다소 의기소침하며 자신감이 결여되어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스스로에 대해 가치가 없다거나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혼자서는 어떤 것도 해내기 어렵다는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무능력감을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느낄 수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</p:txBody>
      </p:sp>
      <p:pic>
        <p:nvPicPr>
          <p:cNvPr id="50" name="그림 49" descr="20190319_16125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8448" y="7075041"/>
            <a:ext cx="2736304" cy="1428959"/>
          </a:xfrm>
          <a:prstGeom prst="rect">
            <a:avLst/>
          </a:prstGeom>
        </p:spPr>
      </p:pic>
      <p:pic>
        <p:nvPicPr>
          <p:cNvPr id="56" name="그림 55" descr="20190319_16150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40696" y="1602433"/>
            <a:ext cx="1080120" cy="1351361"/>
          </a:xfrm>
          <a:prstGeom prst="rect">
            <a:avLst/>
          </a:prstGeom>
        </p:spPr>
      </p:pic>
      <p:pic>
        <p:nvPicPr>
          <p:cNvPr id="63" name="그림 62" descr="20190319_16152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4392" y="1746449"/>
            <a:ext cx="792088" cy="13386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231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FED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양쪽 모서리가 둥근 사각형 61"/>
          <p:cNvSpPr/>
          <p:nvPr/>
        </p:nvSpPr>
        <p:spPr>
          <a:xfrm rot="10800000">
            <a:off x="3888668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80256" y="1422557"/>
            <a:ext cx="6192688" cy="4176464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272" y="327485"/>
            <a:ext cx="424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8.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발달 진단 상세 결과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8668" y="28102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ED940"/>
                </a:solidFill>
                <a:latin typeface="배달의민족 주아" pitchFamily="18" charset="-127"/>
                <a:ea typeface="배달의민족 주아" pitchFamily="18" charset="-127"/>
              </a:rPr>
              <a:t>자아지수</a:t>
            </a:r>
            <a:r>
              <a:rPr lang="en-US" altLang="ko-KR" sz="1600" dirty="0">
                <a:solidFill>
                  <a:srgbClr val="FED940"/>
                </a:solidFill>
                <a:latin typeface="배달의민족 주아" pitchFamily="18" charset="-127"/>
                <a:ea typeface="배달의민족 주아" pitchFamily="18" charset="-127"/>
              </a:rPr>
              <a:t>-</a:t>
            </a:r>
            <a:r>
              <a:rPr lang="ko-KR" altLang="en-US" sz="1600" dirty="0">
                <a:solidFill>
                  <a:srgbClr val="FED940"/>
                </a:solidFill>
                <a:latin typeface="배달의민족 주아" pitchFamily="18" charset="-127"/>
                <a:ea typeface="배달의민족 주아" pitchFamily="18" charset="-127"/>
              </a:rPr>
              <a:t>자아개념</a:t>
            </a:r>
            <a:endParaRPr lang="en-US" altLang="ko-KR" sz="1600" dirty="0">
              <a:solidFill>
                <a:srgbClr val="FED94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171579" y="1413592"/>
            <a:ext cx="792088" cy="792088"/>
            <a:chOff x="396280" y="1170385"/>
            <a:chExt cx="792088" cy="792088"/>
          </a:xfrm>
        </p:grpSpPr>
        <p:sp>
          <p:nvSpPr>
            <p:cNvPr id="17" name="눈물 방울 16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rgbClr val="F7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35719" y="1618983"/>
            <a:ext cx="8640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자아지수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자아개념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843699" y="936431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김웅진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1" y="98499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53698" y="945396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2" y="102955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2019.03.12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4" y="993958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80256" y="5778897"/>
            <a:ext cx="6192688" cy="2808312"/>
          </a:xfrm>
          <a:prstGeom prst="roundRect">
            <a:avLst>
              <a:gd name="adj" fmla="val 85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양쪽 모서리가 둥근 사각형 57"/>
          <p:cNvSpPr/>
          <p:nvPr/>
        </p:nvSpPr>
        <p:spPr>
          <a:xfrm>
            <a:off x="180256" y="5778897"/>
            <a:ext cx="6192688" cy="504056"/>
          </a:xfrm>
          <a:prstGeom prst="round2SameRect">
            <a:avLst/>
          </a:prstGeom>
          <a:solidFill>
            <a:srgbClr val="F9D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054862" y="5861648"/>
            <a:ext cx="424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관계의 힘</a:t>
            </a:r>
            <a:r>
              <a:rPr lang="en-US" altLang="ko-KR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! </a:t>
            </a:r>
            <a:r>
              <a:rPr lang="ko-KR" altLang="en-US" sz="1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코칭</a:t>
            </a:r>
            <a:endParaRPr lang="en-US" altLang="ko-KR" sz="16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60" name="그림 59" descr="calibration0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232" y="5706889"/>
            <a:ext cx="757325" cy="72008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96280" y="6455375"/>
            <a:ext cx="576064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가족 관계를 넘어선 사회성 발달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특히 친구관계에 관심을 갖도록 독려하는 것이 중요합니다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친구와의 관계를 편안하게 발전시킬 수 있도록 관심을 가지고 환경을 마련해주는 것이 도움이 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348608" y="1422557"/>
            <a:ext cx="3024336" cy="4176464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6280" y="3736539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★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가족 구성원들의 관계가 좋은 편이며  다른 사람들과 함께 있을 때 적절하게 행동합니다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낯선 장소나 사람 및 상황을 두려워 하지 않고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상황이나 주변 환경에 있어서 변화가 생기더라도 편안하게 적응합니다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다른 사람과 어울리는 것을 즐기는 사회성이 높은 관계의 힘을 가지고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 중에서도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가족들과의 관계에서 가장 편안함을 느끼는 편 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★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부모와의 애착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이해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수용 및 의사소통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상호 관계성에서 강점을 보입니다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즉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친구에 대한 호감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지지와 수용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협동적 인간관계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사회적 조망 수용 및 친구와의 상호관계성에 대해서는 다소 어려움을 경험하는 것으로 보입니다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pic>
        <p:nvPicPr>
          <p:cNvPr id="35" name="그림 34" descr="num.png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 rot="16200000">
            <a:off x="6038734" y="8731225"/>
            <a:ext cx="378297" cy="37829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44038" y="8781874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23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4544" y="8789568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2" name="그림 41" descr="20190319_162156.png"/>
          <p:cNvPicPr>
            <a:picLocks noChangeAspect="1"/>
          </p:cNvPicPr>
          <p:nvPr/>
        </p:nvPicPr>
        <p:blipFill>
          <a:blip r:embed="rId5" cstate="print"/>
          <a:srcRect b="11149"/>
          <a:stretch>
            <a:fillRect/>
          </a:stretch>
        </p:blipFill>
        <p:spPr>
          <a:xfrm>
            <a:off x="1669372" y="1674441"/>
            <a:ext cx="3204592" cy="2016224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 cstate="print"/>
          <a:srcRect t="11616" b="37850"/>
          <a:stretch>
            <a:fillRect/>
          </a:stretch>
        </p:blipFill>
        <p:spPr bwMode="auto">
          <a:xfrm>
            <a:off x="756320" y="6985247"/>
            <a:ext cx="4897536" cy="1529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27639" y="6187499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3099" y="6619547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검사기관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44044" y="617577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54089" y="660782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별</a:t>
            </a:r>
            <a:r>
              <a:rPr lang="en-US" altLang="ko-KR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나이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3093" y="7051595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연락처</a:t>
            </a:r>
          </a:p>
        </p:txBody>
      </p:sp>
      <p:pic>
        <p:nvPicPr>
          <p:cNvPr id="27" name="그림 26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6195" y="6838008"/>
            <a:ext cx="2268488" cy="45305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96280" y="8515201"/>
            <a:ext cx="5760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웅진  </a:t>
            </a:r>
            <a:r>
              <a:rPr lang="ko-KR" altLang="en-US" sz="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씽크빅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www.wjbookclub.co.kr 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경기도 파주시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회동길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 (10881) 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고객센터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1577-1500</a:t>
            </a:r>
          </a:p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</a:t>
            </a: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오비이랩</a:t>
            </a: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www.obelab.com 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강남구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테헤란로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312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비젼타워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층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(06211)  T +82-2-6407-3889   F +82-2-6407-4967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7315" y="3978697"/>
            <a:ext cx="5760640" cy="473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NIRSIT</a:t>
            </a:r>
            <a:r>
              <a:rPr lang="ko-KR" altLang="en-US" sz="14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은 어떤 원리로 산소 변화량을 측정하나요</a:t>
            </a:r>
            <a:r>
              <a:rPr lang="en-US" altLang="ko-KR" sz="14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 ?</a:t>
            </a:r>
            <a:r>
              <a:rPr lang="en-US" altLang="ko-KR" sz="1400" dirty="0">
                <a:solidFill>
                  <a:srgbClr val="F79120"/>
                </a:solidFill>
              </a:rPr>
              <a:t> ··················································</a:t>
            </a:r>
            <a:endParaRPr lang="en-US" altLang="ko-KR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우리의 뇌는 아직 많은 것이 밝혀지지 않은 신비한 영역입니다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우리가 말하고 읽고 쓰고 기억하고 행동하는 모든 부분을 결정하고 제어하는 중요한 부분이지요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우리의 몸이 움직이고 머리를 쓰는 모든 에너지는 산소를 소모함으로써 이루어지는데 이를 이용해 뇌의 산소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변화량을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측정합니다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NIRSIT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 빛을 머리에 쏘고 받는 형태로 구성되어 있어요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우리가 사용하는 빛은 ‘근적외선’이에요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뼈를 포함한 모든 인체 구성 물질을 통과할 수 있는 빛이랍니다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빛은 우리가 흔히 볼 수 있는 형광등 빛과 마찬가지로 인체에 무해해요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근적외선이라는 빛을 머리에 쏘고 받게 되는데 이 때 뇌의 산소량이 달라지면 빛을 받아들이는 값이 달라지고 이를 다시 계산하여 뇌의 산소량을 알아낼 수 있어요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이러한 측정법을 ‘기능적 근적외선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분광법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(functional Near-Infrared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Spectiroscopy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fNIRS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이라고 불러요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실시간으로 뇌의 활성화 정도를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모니터링하는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것이 가능하기 때문에  뇌에서 산소가 얼마나 많이 쓰이는 지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언제 많이 쓰이는지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뇌의 어느 부분에서 많이 소모되는지를 분석할 수 있답니다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ko-KR" altLang="en-US" sz="14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로 어떤 점을 알 수 있을까요</a:t>
            </a:r>
            <a:r>
              <a:rPr lang="en-US" altLang="ko-KR" sz="14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 ?</a:t>
            </a:r>
            <a:r>
              <a:rPr lang="en-US" altLang="ko-KR" sz="1400" dirty="0">
                <a:solidFill>
                  <a:srgbClr val="F79120"/>
                </a:solidFill>
              </a:rPr>
              <a:t> ····················································</a:t>
            </a:r>
            <a:endParaRPr lang="en-US" altLang="ko-KR" sz="900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우리 아이는 어떤 것을 가장 좋아할까요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가장 잘 하는 것은 무엇일까요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아이의 능력과 적성은 아이마다 모두 다르답니다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사람은 여러 지능을 독립적으로 가지고 있고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이를 통해 아이의 재능을 발견할 수 있어요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이론이 하워드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가드너의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다중지능이론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이랍니다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저희는 아이의 뇌가 가진 다양한 능력을 평가하기 위해서 각 영역의 과제를 수행할 때 나타나는 뇌의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활성도를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측정하여 분석하였습니다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이를 통해 아이의 뇌를 좀 더 직관적으로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과학적으로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종합적으로 평가할 수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아이의 뇌는 다 자라지 않은 성장과정의 상태이기 때문에 검사 결과는 절대적이지 않으며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검사를 통하여 아이의 잠재적 자질과 가능성을 발견하여 뇌가 건강하고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균형있게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아이만의  고유한 특성은 더욱 잘 개발될 수 있도록 건강한 교육을 위한 검사입니다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그림 5" descr="20190102_17585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253" y="873100"/>
            <a:ext cx="4637271" cy="2944906"/>
          </a:xfrm>
          <a:prstGeom prst="rect">
            <a:avLst/>
          </a:prstGeom>
        </p:spPr>
      </p:pic>
      <p:pic>
        <p:nvPicPr>
          <p:cNvPr id="8" name="그림 7" descr="Untitled-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4798" y="3280865"/>
            <a:ext cx="1730127" cy="43443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23828" y="3737028"/>
            <a:ext cx="1998340" cy="22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40" b="1" dirty="0">
                <a:solidFill>
                  <a:schemeClr val="bg1">
                    <a:lumMod val="65000"/>
                  </a:schemeClr>
                </a:solidFill>
              </a:rPr>
              <a:t>Portable Brain Imaging System</a:t>
            </a:r>
            <a:endParaRPr lang="ko-KR" altLang="en-US" sz="84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그림 13" descr="num.png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 rot="16200000">
            <a:off x="6038734" y="8731225"/>
            <a:ext cx="378297" cy="3782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0665" y="878187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94544" y="8789568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80" y="8524726"/>
            <a:ext cx="47525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 자료의 저작권은 ㈜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오비이랩에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있습니다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저작권법에 의해 보호를 받는 저작물이므로 무단전재와 복제를 금합니다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315" y="6642993"/>
            <a:ext cx="576064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주의사항</a:t>
            </a:r>
            <a:r>
              <a:rPr lang="en-US" altLang="ko-KR" sz="1400" dirty="0">
                <a:solidFill>
                  <a:srgbClr val="F79120"/>
                </a:solidFill>
              </a:rPr>
              <a:t> ····························································································································</a:t>
            </a:r>
            <a:endParaRPr lang="en-US" altLang="ko-KR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z="900" b="1" dirty="0">
                <a:solidFill>
                  <a:srgbClr val="F79120"/>
                </a:solidFill>
              </a:rPr>
              <a:t>·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개인적인 정보가 포함되어 있으므로 외부로의 유출은 삼가시기 바랍니다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900" b="1" dirty="0">
                <a:solidFill>
                  <a:srgbClr val="F79120"/>
                </a:solidFill>
              </a:rPr>
              <a:t>·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대조군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표준 인구 집단 데이터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수가 적어 분포가 정확하지 않을 수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900" b="1" dirty="0">
                <a:solidFill>
                  <a:srgbClr val="F79120"/>
                </a:solidFill>
              </a:rPr>
              <a:t>·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향후 추가적인 데이터 수집으로 분석의 정확도가 향상될 것입니다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900" b="1" dirty="0">
                <a:solidFill>
                  <a:srgbClr val="F79120"/>
                </a:solidFill>
              </a:rPr>
              <a:t>·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초등학교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학년도 다른 초등학교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학년과 비교하였기 때문에 점수가 다소 낮아 보일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900" b="1" dirty="0">
                <a:solidFill>
                  <a:srgbClr val="F79120"/>
                </a:solidFill>
              </a:rPr>
              <a:t>·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향후 추가적인 분석 방법들이 개발될 경우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추가적인 검사 없이도 뇌에 관해 더 많은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정보를 얻으실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있습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 descr="num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45356" y="8731225"/>
            <a:ext cx="378297" cy="3782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7287" y="8781874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4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376" y="8789568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7314" y="4580017"/>
            <a:ext cx="281727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수행과제 안내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3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분석결과 안내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5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인지 발달 진단결과 요약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6</a:t>
            </a:r>
          </a:p>
          <a:p>
            <a:pPr marL="285750" indent="-285750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두뇌 지수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···································································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ea typeface="배달의민족 주아" pitchFamily="18" charset="-127"/>
              </a:rPr>
              <a:t>6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휴식 연결도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·······························································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ea typeface="배달의민족 주아" pitchFamily="18" charset="-127"/>
              </a:rPr>
              <a:t>7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인지 발달 진단결과 상세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8</a:t>
            </a:r>
          </a:p>
          <a:p>
            <a:pPr marL="285750" indent="-285750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두뇌 지수</a:t>
            </a: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공간 기억력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·······························································8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2.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주의 집중력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·······························································9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3.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작업 기억력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·····························································10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4.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실행 능력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··································································11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5.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언어 능력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··································································12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종합 결과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13</a:t>
            </a:r>
          </a:p>
          <a:p>
            <a:pPr marL="285750" indent="-285750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두뇌 지수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·······································································13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7314" y="4257437"/>
            <a:ext cx="576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CONTENTS </a:t>
            </a:r>
            <a:r>
              <a:rPr lang="en-US" altLang="ko-KR" dirty="0">
                <a:solidFill>
                  <a:srgbClr val="F79120"/>
                </a:solidFill>
              </a:rPr>
              <a:t>······················································································</a:t>
            </a:r>
            <a:endParaRPr lang="en-US" altLang="ko-KR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39643" y="4580017"/>
            <a:ext cx="2817277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6.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상세 결과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14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자아 지수  </a:t>
            </a:r>
            <a:endParaRPr lang="en-US" altLang="ko-KR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1.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··············································································14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2.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자아 개념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···································································15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3.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인지적 자아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·······························································16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4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정의적 자아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······························································17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5.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사회적 자아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······························································18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6.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신체적 자아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······························································19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7.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영역별 요약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20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8.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상세 결과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·····················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21</a:t>
            </a:r>
          </a:p>
        </p:txBody>
      </p:sp>
      <p:pic>
        <p:nvPicPr>
          <p:cNvPr id="27" name="그림 26" descr="kid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6804" y="378297"/>
            <a:ext cx="2857500" cy="3495675"/>
          </a:xfrm>
          <a:prstGeom prst="rect">
            <a:avLst/>
          </a:prstGeom>
        </p:spPr>
      </p:pic>
      <p:pic>
        <p:nvPicPr>
          <p:cNvPr id="28" name="그림 27" descr="num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 rot="16200000">
            <a:off x="6038734" y="8731225"/>
            <a:ext cx="378297" cy="37829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090665" y="878187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5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94544" y="8789568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94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FED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모서리가 둥근 사각형 14"/>
          <p:cNvSpPr/>
          <p:nvPr/>
        </p:nvSpPr>
        <p:spPr>
          <a:xfrm rot="10800000">
            <a:off x="3888668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num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145356" y="8731225"/>
            <a:ext cx="378297" cy="378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287" y="8781874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6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2376" y="8789568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272" y="327485"/>
            <a:ext cx="424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수행과제 안내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2664" y="28102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ED940"/>
                </a:solidFill>
                <a:latin typeface="배달의민족 주아" pitchFamily="18" charset="-127"/>
                <a:ea typeface="배달의민족 주아" pitchFamily="18" charset="-127"/>
              </a:rPr>
              <a:t>각 검사 항목 설명 </a:t>
            </a:r>
            <a:endParaRPr lang="en-US" altLang="ko-KR" sz="1600" dirty="0">
              <a:solidFill>
                <a:srgbClr val="FED94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86451" y="1178014"/>
          <a:ext cx="5760642" cy="7337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264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57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검사항목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소요 시간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검사 목표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28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1. </a:t>
                      </a:r>
                      <a:r>
                        <a:rPr lang="en-US" altLang="ko-KR" sz="1400" dirty="0" err="1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fNIRS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+mn-lt"/>
                        </a:rPr>
                        <a:t>20~30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lt"/>
                        </a:rPr>
                        <a:t>분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+mn-lt"/>
                        </a:rPr>
                        <a:t>예제 별도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lt"/>
                        </a:rPr>
                        <a:t>)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F79120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1</a:t>
                      </a:r>
                      <a:endParaRPr lang="ko-KR" altLang="en-US" sz="1050" dirty="0">
                        <a:solidFill>
                          <a:srgbClr val="F79120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휴식</a:t>
                      </a:r>
                      <a:endParaRPr lang="en-US" altLang="ko-KR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Resting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뇌 연결성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rgbClr val="F79120"/>
                          </a:solidFill>
                        </a:rPr>
                        <a:t>·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휴식 시 뇌 연결성을 보는 검사입니다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rgbClr val="F79120"/>
                          </a:solidFill>
                        </a:rPr>
                        <a:t>· 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분간 가만히 휴식합니다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 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F79120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2</a:t>
                      </a:r>
                      <a:endParaRPr lang="ko-KR" altLang="en-US" sz="1050" dirty="0">
                        <a:solidFill>
                          <a:srgbClr val="F79120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상자 순서 기억하기 검사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역방향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Corsi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Block Tapping Task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공간 기억력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rgbClr val="F79120"/>
                          </a:solidFill>
                        </a:rPr>
                        <a:t>· 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공간 기억력을 평가하는 검사입니다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rgbClr val="F79120"/>
                          </a:solidFill>
                        </a:rPr>
                        <a:t>·  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화면의 블록이 깜박이는 순서를 기억한 후 반대 순서</a:t>
                      </a: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대로 블록을 선택합니다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 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F79120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3</a:t>
                      </a:r>
                      <a:endParaRPr lang="ko-KR" altLang="en-US" sz="1050" dirty="0">
                        <a:solidFill>
                          <a:srgbClr val="F79120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초록 상자 반응 검사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Go-No Go Task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2.5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집중력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반응억제</a:t>
                      </a: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rgbClr val="F79120"/>
                          </a:solidFill>
                        </a:rPr>
                        <a:t>·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집중력 및 감정 조절 능력을 평가하는 검사입니다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  </a:t>
                      </a: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rgbClr val="F79120"/>
                          </a:solidFill>
                        </a:rPr>
                        <a:t>·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연속적으로 빠르게 제시되는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블럭들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중 색이 초록색일  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경우에만 선택적으로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탭핑합니다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 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F79120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4</a:t>
                      </a:r>
                      <a:endParaRPr lang="ko-KR" altLang="en-US" sz="1050" dirty="0">
                        <a:solidFill>
                          <a:srgbClr val="F79120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연속 숫자 기억 검사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Twoback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Task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2.5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기억력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rgbClr val="F79120"/>
                          </a:solidFill>
                        </a:rPr>
                        <a:t>·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작업 기억력을 평가하는 검사입니다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  </a:t>
                      </a: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rgbClr val="F79120"/>
                          </a:solidFill>
                        </a:rPr>
                        <a:t>·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연속적으로 빠르게 제시되는 숫자가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N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번째 전의 숫자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와 동일할 경우 선택적으로 탭핑합니다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 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F79120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5</a:t>
                      </a:r>
                      <a:endParaRPr lang="ko-KR" altLang="en-US" sz="1050" dirty="0">
                        <a:solidFill>
                          <a:srgbClr val="F79120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단어 색깔 말하기 검사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Stroop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Task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2.5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실행 능력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0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rgbClr val="F79120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6</a:t>
                      </a:r>
                      <a:endParaRPr lang="ko-KR" altLang="en-US" sz="1050" dirty="0">
                        <a:solidFill>
                          <a:srgbClr val="F79120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제시어 언어 능력 검사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Verbal Fluency Task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3.5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언어 능력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창의력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rgbClr val="F79120"/>
                          </a:solidFill>
                        </a:rPr>
                        <a:t>·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언어 능력 및 창의력을 평가하는 검사입니다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  </a:t>
                      </a: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rgbClr val="F79120"/>
                          </a:solidFill>
                        </a:rPr>
                        <a:t>· 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30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초간 휴식 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30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초간 ‘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ㅏ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ㅣ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ㅗ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＇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를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반복해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서 발화하고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이어 주제어에 해당하는 단어를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자유롭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게 이야기합니다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예를 들어 ‘동물’이 주어지면 ‘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개구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리‘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 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말‘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 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사슴’ 등을 이야기합니다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. 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207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2. K-WISC-III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지능검사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+mn-lt"/>
                        </a:rPr>
                        <a:t>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79120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1</a:t>
                      </a:r>
                      <a:endParaRPr lang="ko-KR" altLang="en-US" sz="900" dirty="0">
                        <a:solidFill>
                          <a:srgbClr val="F79120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기호 쓰기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Coding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연역 능력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79120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2</a:t>
                      </a:r>
                      <a:endParaRPr lang="ko-KR" altLang="en-US" sz="900" dirty="0">
                        <a:solidFill>
                          <a:srgbClr val="F79120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동형 찾기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Symbol Search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공간 추론 능력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2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79120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3</a:t>
                      </a:r>
                      <a:endParaRPr lang="ko-KR" altLang="en-US" sz="900" dirty="0">
                        <a:solidFill>
                          <a:srgbClr val="F79120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숫자 외우기</a:t>
                      </a:r>
                      <a:endParaRPr lang="en-US" altLang="ko-KR" sz="9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Digit span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기억력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2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3. CCTT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Children’s Color Trails Test  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</a:rPr>
                        <a:t>아동 색 선로 검사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+mn-lt"/>
                        </a:rPr>
                        <a:t>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4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F79120"/>
                          </a:solidFill>
                          <a:latin typeface="+mn-lt"/>
                        </a:rPr>
                        <a:t>1</a:t>
                      </a:r>
                      <a:endParaRPr lang="ko-KR" altLang="en-US" sz="1050" b="1" dirty="0">
                        <a:solidFill>
                          <a:srgbClr val="F7912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CCTT-1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Children’s Color Trails Test-1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지각 추적능력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9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정신 운동 속도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9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순차적 처리 능력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분할 시각 주의력</a:t>
                      </a:r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9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지속적 시각 주의력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33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rgbClr val="F79120"/>
                          </a:solidFill>
                          <a:latin typeface="+mn-lt"/>
                        </a:rPr>
                        <a:t>2</a:t>
                      </a:r>
                      <a:endParaRPr lang="ko-KR" altLang="en-US" sz="1050" b="1" dirty="0">
                        <a:solidFill>
                          <a:srgbClr val="F7912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CCTT-2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Children’s Color Trails Test-2</a:t>
                      </a:r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222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4. SCI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배달의민족 주아" pitchFamily="18" charset="-127"/>
                        <a:ea typeface="배달의민족 주아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Self-concept Inventory</a:t>
                      </a: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자아개념 검사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+mn-lt"/>
                        </a:rPr>
                        <a:t>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1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1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94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180256" y="1422557"/>
            <a:ext cx="6192688" cy="1620036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num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 rot="16200000">
            <a:off x="6038734" y="8731225"/>
            <a:ext cx="378297" cy="3782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0665" y="8781874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7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94544" y="8789568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3843699" y="936431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김웅진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1" y="98499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-53698" y="945396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2" y="102955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2019.03.12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4" y="993958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75617" y="3128535"/>
            <a:ext cx="6192688" cy="13236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3769" y="6653343"/>
            <a:ext cx="2098736" cy="19338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성장 곡선은 활성화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집중도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연결도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수행능력의 평균치가 나이에 따라 어떻게 성장하는지를 나타냅니다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일반적인 나이대별 점수와 아이의 현재 성장 정도를 나타냅니다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1641" y="3155719"/>
            <a:ext cx="5760640" cy="121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항목별 안내</a:t>
            </a:r>
            <a:r>
              <a:rPr lang="en-US" altLang="ko-KR" sz="1400" dirty="0">
                <a:solidFill>
                  <a:srgbClr val="F79120"/>
                </a:solidFill>
              </a:rPr>
              <a:t> ···················································································································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과제 수행 중 뇌가 활성화된 정도입니다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높은 활성도는 높은 두뇌 사용 효율을 의미합니다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각 과제의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정답률과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반응속도를 종합한 수치입니다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각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과제시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두뇌가 얼마만큼 잘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협응하여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사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용되었는지를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의미하는 수치입니다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각 영역을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점으로 표준화한 후 이를 평균 낸 값으로 총점을 계산합니다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07375" y="3519706"/>
            <a:ext cx="720080" cy="170360"/>
          </a:xfrm>
          <a:prstGeom prst="roundRect">
            <a:avLst/>
          </a:prstGeom>
          <a:solidFill>
            <a:srgbClr val="F79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배달의민족 주아" pitchFamily="18" charset="-127"/>
                <a:ea typeface="배달의민족 주아" pitchFamily="18" charset="-127"/>
              </a:rPr>
              <a:t>활성화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07375" y="3737387"/>
            <a:ext cx="720080" cy="170360"/>
          </a:xfrm>
          <a:prstGeom prst="roundRect">
            <a:avLst/>
          </a:prstGeom>
          <a:solidFill>
            <a:srgbClr val="F79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배달의민족 주아" pitchFamily="18" charset="-127"/>
                <a:ea typeface="배달의민족 주아" pitchFamily="18" charset="-127"/>
              </a:rPr>
              <a:t>집중도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7375" y="3953998"/>
            <a:ext cx="720080" cy="170360"/>
          </a:xfrm>
          <a:prstGeom prst="roundRect">
            <a:avLst/>
          </a:prstGeom>
          <a:solidFill>
            <a:srgbClr val="F79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latin typeface="배달의민족 주아" pitchFamily="18" charset="-127"/>
                <a:ea typeface="배달의민족 주아" pitchFamily="18" charset="-127"/>
              </a:rPr>
              <a:t>연결도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07375" y="4158801"/>
            <a:ext cx="720080" cy="170360"/>
          </a:xfrm>
          <a:prstGeom prst="roundRect">
            <a:avLst/>
          </a:prstGeom>
          <a:solidFill>
            <a:srgbClr val="F792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수행능력</a:t>
            </a:r>
            <a:endParaRPr lang="ko-KR" altLang="en-US" sz="9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FED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양쪽 모서리가 둥근 사각형 46"/>
          <p:cNvSpPr/>
          <p:nvPr/>
        </p:nvSpPr>
        <p:spPr>
          <a:xfrm rot="10800000">
            <a:off x="3888668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24272" y="327485"/>
            <a:ext cx="424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분석결과 안내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88668" y="28102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ED940"/>
                </a:solidFill>
                <a:latin typeface="배달의민족 주아" pitchFamily="18" charset="-127"/>
                <a:ea typeface="배달의민족 주아" pitchFamily="18" charset="-127"/>
              </a:rPr>
              <a:t>결과 해석 설명 </a:t>
            </a:r>
            <a:endParaRPr lang="en-US" altLang="ko-KR" sz="1600" dirty="0">
              <a:solidFill>
                <a:srgbClr val="FED94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35" name="차트 34">
            <a:extLst>
              <a:ext uri="{FF2B5EF4-FFF2-40B4-BE49-F238E27FC236}">
                <a16:creationId xmlns:a16="http://schemas.microsoft.com/office/drawing/2014/main" id="{8816659C-4979-43CC-AE3B-5509170BCA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266709"/>
              </p:ext>
            </p:extLst>
          </p:nvPr>
        </p:nvGraphicFramePr>
        <p:xfrm>
          <a:off x="504754" y="1590042"/>
          <a:ext cx="5751766" cy="1325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5D4DCF0A-C214-49C6-B602-726CE133B8ED}"/>
              </a:ext>
            </a:extLst>
          </p:cNvPr>
          <p:cNvSpPr/>
          <p:nvPr/>
        </p:nvSpPr>
        <p:spPr>
          <a:xfrm>
            <a:off x="313769" y="4739399"/>
            <a:ext cx="2227782" cy="1754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성장 곡선 성장성장 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D57E7E4-7689-45FE-9BB0-7195E118B29F}"/>
              </a:ext>
            </a:extLst>
          </p:cNvPr>
          <p:cNvGrpSpPr/>
          <p:nvPr/>
        </p:nvGrpSpPr>
        <p:grpSpPr>
          <a:xfrm>
            <a:off x="2541551" y="4591784"/>
            <a:ext cx="3992349" cy="1978773"/>
            <a:chOff x="5375722" y="3209075"/>
            <a:chExt cx="3992349" cy="1978773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B6603526-08EF-4C1C-BDF8-EE97832536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73" t="7482" r="15112" b="10123"/>
            <a:stretch/>
          </p:blipFill>
          <p:spPr>
            <a:xfrm>
              <a:off x="5375722" y="3279648"/>
              <a:ext cx="2032309" cy="1908200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5E5D81FC-6474-4B6F-A528-A1DF574C6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9" t="3376" r="16618" b="13012"/>
            <a:stretch/>
          </p:blipFill>
          <p:spPr>
            <a:xfrm>
              <a:off x="7335761" y="3209075"/>
              <a:ext cx="2032310" cy="1908200"/>
            </a:xfrm>
            <a:prstGeom prst="rect">
              <a:avLst/>
            </a:prstGeom>
          </p:spPr>
        </p:pic>
      </p:grpSp>
      <p:sp>
        <p:nvSpPr>
          <p:cNvPr id="54" name="모서리가 둥근 직사각형 33">
            <a:extLst>
              <a:ext uri="{FF2B5EF4-FFF2-40B4-BE49-F238E27FC236}">
                <a16:creationId xmlns:a16="http://schemas.microsoft.com/office/drawing/2014/main" id="{91160A0B-B5AF-4774-81FF-3E4F5416122A}"/>
              </a:ext>
            </a:extLst>
          </p:cNvPr>
          <p:cNvSpPr/>
          <p:nvPr/>
        </p:nvSpPr>
        <p:spPr>
          <a:xfrm>
            <a:off x="2537196" y="6664996"/>
            <a:ext cx="2032310" cy="19338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대뇌 활성화 지도는 아이가 해당 과제를 수행할 때 뇌의 어느 부분이 얼마나 활성화 되었는지를 보여줍니다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빨간색에 해당하는 부분을 많이 사용한 것이고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파란색에 해당하는 부분을 적게 사용한 것입니다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33">
            <a:extLst>
              <a:ext uri="{FF2B5EF4-FFF2-40B4-BE49-F238E27FC236}">
                <a16:creationId xmlns:a16="http://schemas.microsoft.com/office/drawing/2014/main" id="{82C82FC1-A5E4-4AAB-AEED-2C31D9B90A10}"/>
              </a:ext>
            </a:extLst>
          </p:cNvPr>
          <p:cNvSpPr/>
          <p:nvPr/>
        </p:nvSpPr>
        <p:spPr>
          <a:xfrm>
            <a:off x="4529336" y="6673905"/>
            <a:ext cx="2032310" cy="19338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대뇌 연결성 지도는 아이가 해당 과제를 수행할 때 전두엽의 각 영역들을 얼마나 조화롭게 사용하였는지를 보여줍니다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선이 진할 수록 해당 </a:t>
            </a:r>
            <a:r>
              <a:rPr lang="ko-KR" altLang="en-US" sz="1200" dirty="0" err="1">
                <a:solidFill>
                  <a:schemeClr val="tx1"/>
                </a:solidFill>
              </a:rPr>
              <a:t>영역들간의</a:t>
            </a:r>
            <a:r>
              <a:rPr lang="ko-KR" altLang="en-US" sz="1200" dirty="0">
                <a:solidFill>
                  <a:schemeClr val="tx1"/>
                </a:solidFill>
              </a:rPr>
              <a:t> 연결이 강한 것입니다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231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FED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양쪽 모서리가 둥근 사각형 61"/>
          <p:cNvSpPr/>
          <p:nvPr/>
        </p:nvSpPr>
        <p:spPr>
          <a:xfrm rot="10800000">
            <a:off x="3888668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4272" y="327485"/>
            <a:ext cx="424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분석결과 안내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8668" y="28102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ED940"/>
                </a:solidFill>
                <a:latin typeface="배달의민족 주아" pitchFamily="18" charset="-127"/>
                <a:ea typeface="배달의민족 주아" pitchFamily="18" charset="-127"/>
              </a:rPr>
              <a:t>결과 해석 설명 </a:t>
            </a:r>
            <a:endParaRPr lang="en-US" altLang="ko-KR" sz="1600" dirty="0">
              <a:solidFill>
                <a:srgbClr val="FED94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843699" y="936431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김웅진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1" y="98499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53698" y="945396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2" y="102955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2019.03.12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4" y="993958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80256" y="5778897"/>
            <a:ext cx="6192688" cy="2808312"/>
          </a:xfrm>
          <a:prstGeom prst="roundRect">
            <a:avLst>
              <a:gd name="adj" fmla="val 85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양쪽 모서리가 둥근 사각형 57"/>
          <p:cNvSpPr/>
          <p:nvPr/>
        </p:nvSpPr>
        <p:spPr>
          <a:xfrm>
            <a:off x="180256" y="5778897"/>
            <a:ext cx="6192688" cy="504056"/>
          </a:xfrm>
          <a:prstGeom prst="round2SameRect">
            <a:avLst/>
          </a:prstGeom>
          <a:solidFill>
            <a:srgbClr val="F9D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054862" y="5861648"/>
            <a:ext cx="424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균형이 필요한 이유</a:t>
            </a:r>
            <a:endParaRPr lang="en-US" altLang="ko-KR" sz="16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60" name="그림 59" descr="calibration0_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2232" y="5706889"/>
            <a:ext cx="757325" cy="72008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96280" y="6455375"/>
            <a:ext cx="5760640" cy="1935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좌뇌는 언어의 뇌라고도 하며 언어중추가 자리잡고 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좌뇌가 발달하면 논리적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합리적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수학적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이성적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실용적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직선적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긍정적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우반신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언어적인 능력이 뛰어나며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일반적으로 아이들은 성장을 하면서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좌뇌를 많이 개발하게 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우뇌는 이미지 뇌라고도 하며 비논리적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공감적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남성적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부정적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우울감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창조적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직관적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좌반신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대근육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등을 담당합니다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또한 우뇌의 패턴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인식력이란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기억을 이미지화하여 머리 속에 파일 형태로 저장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필요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할 때 꺼내 쓰는 능력을 말하는데 아기가 부모와 남을 구별할 수 있는 것은 이 능력이 발달했기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때문입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공간 인식 능력은 사물의 공간적 위치를 판단하고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행동을 계획하는 능력을 말합니다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이렇게 좌뇌와 우뇌간의 특성과 역할은 다르지만 좌뇌는 언어 뇌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우뇌는 이미지 뇌로서 서로 교류와 상</a:t>
            </a: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호작용을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통해 뇌의 기능이 이루어지게 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7" name="그림 36" descr="num.png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145356" y="8731225"/>
            <a:ext cx="378297" cy="37829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97287" y="8781874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8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2376" y="8789568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aphicFrame>
        <p:nvGraphicFramePr>
          <p:cNvPr id="41" name="차트 40">
            <a:extLst>
              <a:ext uri="{FF2B5EF4-FFF2-40B4-BE49-F238E27FC236}">
                <a16:creationId xmlns:a16="http://schemas.microsoft.com/office/drawing/2014/main" id="{9BDF6A02-3862-4657-88EF-AA9B75F5E1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451846"/>
              </p:ext>
            </p:extLst>
          </p:nvPr>
        </p:nvGraphicFramePr>
        <p:xfrm>
          <a:off x="441287" y="1679659"/>
          <a:ext cx="5507074" cy="69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2" name="모서리가 둥근 직사각형 33">
            <a:extLst>
              <a:ext uri="{FF2B5EF4-FFF2-40B4-BE49-F238E27FC236}">
                <a16:creationId xmlns:a16="http://schemas.microsoft.com/office/drawing/2014/main" id="{74D8C8A1-0574-460D-8B41-CB329AAD507E}"/>
              </a:ext>
            </a:extLst>
          </p:cNvPr>
          <p:cNvSpPr/>
          <p:nvPr/>
        </p:nvSpPr>
        <p:spPr>
          <a:xfrm>
            <a:off x="264948" y="2492346"/>
            <a:ext cx="5891971" cy="9102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엄교수님 도와주세요</a:t>
            </a:r>
            <a:r>
              <a:rPr lang="en-US" altLang="ko-KR" sz="1200" dirty="0">
                <a:solidFill>
                  <a:schemeClr val="tx1"/>
                </a:solidFill>
              </a:rPr>
              <a:t>! 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추가로 설명 필요한 부분 </a:t>
            </a:r>
            <a:r>
              <a:rPr lang="ko-KR" altLang="en-US" sz="1200" dirty="0" err="1">
                <a:solidFill>
                  <a:schemeClr val="tx1"/>
                </a:solidFill>
              </a:rPr>
              <a:t>채워주셔도</a:t>
            </a:r>
            <a:r>
              <a:rPr lang="ko-KR" altLang="en-US" sz="1200" dirty="0">
                <a:solidFill>
                  <a:schemeClr val="tx1"/>
                </a:solidFill>
              </a:rPr>
              <a:t> 됩니다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231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198650" y="2013361"/>
            <a:ext cx="6192688" cy="4176464"/>
          </a:xfrm>
          <a:prstGeom prst="roundRect">
            <a:avLst>
              <a:gd name="adj" fmla="val 44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469" y="5305585"/>
            <a:ext cx="2907746" cy="67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모서리가 둥근 직사각형 9"/>
          <p:cNvSpPr/>
          <p:nvPr/>
        </p:nvSpPr>
        <p:spPr>
          <a:xfrm>
            <a:off x="180256" y="234281"/>
            <a:ext cx="6192688" cy="648072"/>
          </a:xfrm>
          <a:prstGeom prst="roundRect">
            <a:avLst/>
          </a:prstGeom>
          <a:solidFill>
            <a:srgbClr val="FED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양쪽 모서리가 둥근 사각형 61"/>
          <p:cNvSpPr/>
          <p:nvPr/>
        </p:nvSpPr>
        <p:spPr>
          <a:xfrm rot="10800000">
            <a:off x="3888668" y="234281"/>
            <a:ext cx="2160240" cy="43204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4272" y="327485"/>
            <a:ext cx="424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뇌 인지발달 진단결과 요약</a:t>
            </a:r>
            <a:endParaRPr lang="en-US" altLang="ko-KR" sz="2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8668" y="281028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ED940"/>
                </a:solidFill>
                <a:latin typeface="배달의민족 주아" pitchFamily="18" charset="-127"/>
                <a:ea typeface="배달의민족 주아" pitchFamily="18" charset="-127"/>
              </a:rPr>
              <a:t>두뇌 지수</a:t>
            </a:r>
            <a:endParaRPr lang="en-US" altLang="ko-KR" sz="1600" dirty="0">
              <a:solidFill>
                <a:srgbClr val="FED94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189973" y="2004396"/>
            <a:ext cx="792088" cy="792088"/>
            <a:chOff x="396280" y="1170385"/>
            <a:chExt cx="792088" cy="792088"/>
          </a:xfrm>
        </p:grpSpPr>
        <p:sp>
          <p:nvSpPr>
            <p:cNvPr id="17" name="눈물 방울 16"/>
            <p:cNvSpPr/>
            <p:nvPr/>
          </p:nvSpPr>
          <p:spPr>
            <a:xfrm rot="16200000">
              <a:off x="396280" y="1170385"/>
              <a:ext cx="792088" cy="792088"/>
            </a:xfrm>
            <a:prstGeom prst="teardrop">
              <a:avLst/>
            </a:prstGeom>
            <a:solidFill>
              <a:srgbClr val="F791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475489" y="1249593"/>
              <a:ext cx="633670" cy="6336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54113" y="2201914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두뇌 지수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진단 결과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26" name="그림 25" descr="input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3843699" y="936431"/>
            <a:ext cx="2808312" cy="40018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37909" y="1020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김웅진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7391" y="98499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이름</a:t>
            </a:r>
          </a:p>
        </p:txBody>
      </p:sp>
      <p:pic>
        <p:nvPicPr>
          <p:cNvPr id="29" name="그림 28" descr="input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-53698" y="945396"/>
            <a:ext cx="2808312" cy="40018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40512" y="102955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2019.03.12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9994" y="993958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검사일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80256" y="6787009"/>
            <a:ext cx="6192688" cy="1800200"/>
          </a:xfrm>
          <a:prstGeom prst="roundRect">
            <a:avLst>
              <a:gd name="adj" fmla="val 85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 descr="num.png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145356" y="8731225"/>
            <a:ext cx="378297" cy="37829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97287" y="8781874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8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2376" y="8789568"/>
            <a:ext cx="2160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뇌 발달 진단 검사</a:t>
            </a:r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1050" dirty="0">
                <a:solidFill>
                  <a:schemeClr val="bg1">
                    <a:lumMod val="75000"/>
                  </a:schemeClr>
                </a:solidFill>
                <a:latin typeface="배달의민족 주아" pitchFamily="18" charset="-127"/>
                <a:ea typeface="배달의민족 주아" pitchFamily="18" charset="-127"/>
              </a:rPr>
              <a:t>결과 보고서</a:t>
            </a:r>
            <a:endParaRPr lang="en-US" altLang="ko-KR" sz="1050" dirty="0">
              <a:solidFill>
                <a:schemeClr val="bg1">
                  <a:lumMod val="75000"/>
                </a:schemeClr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5241" y="2726239"/>
            <a:ext cx="2869753" cy="2279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/>
          <p:cNvSpPr txBox="1"/>
          <p:nvPr/>
        </p:nvSpPr>
        <p:spPr>
          <a:xfrm>
            <a:off x="1240608" y="5311615"/>
            <a:ext cx="25046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어린이는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가지 두뇌지수 중 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7503" y="5338546"/>
            <a:ext cx="638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김웅진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7503" y="5688093"/>
            <a:ext cx="2908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공간 기억력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주의 집중력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언어 능력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9994" y="6003945"/>
            <a:ext cx="3430495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특히 더 강점을 보이는 것으로 나타났습니다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463264"/>
              </p:ext>
            </p:extLst>
          </p:nvPr>
        </p:nvGraphicFramePr>
        <p:xfrm>
          <a:off x="683541" y="7232923"/>
          <a:ext cx="5184578" cy="1084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1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배달의민족 주아" pitchFamily="18" charset="-127"/>
                          <a:ea typeface="배달의민족 주아" pitchFamily="18" charset="-127"/>
                        </a:rPr>
                        <a:t>휴식 연결도</a:t>
                      </a:r>
                    </a:p>
                  </a:txBody>
                  <a:tcPr anchor="ctr">
                    <a:solidFill>
                      <a:srgbClr val="0A97C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배달의민족 주아" pitchFamily="18" charset="-127"/>
                          <a:ea typeface="배달의민족 주아" pitchFamily="18" charset="-127"/>
                        </a:rPr>
                        <a:t>공간 기억력</a:t>
                      </a:r>
                    </a:p>
                  </a:txBody>
                  <a:tcPr anchor="ctr">
                    <a:solidFill>
                      <a:srgbClr val="50BD8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배달의민족 주아" pitchFamily="18" charset="-127"/>
                          <a:ea typeface="배달의민족 주아" pitchFamily="18" charset="-127"/>
                        </a:rPr>
                        <a:t>주의 집중력</a:t>
                      </a:r>
                    </a:p>
                  </a:txBody>
                  <a:tcPr anchor="ctr">
                    <a:solidFill>
                      <a:srgbClr val="F9D2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배달의민족 주아" pitchFamily="18" charset="-127"/>
                          <a:ea typeface="배달의민족 주아" pitchFamily="18" charset="-127"/>
                        </a:rPr>
                        <a:t>작업 기억력</a:t>
                      </a:r>
                    </a:p>
                  </a:txBody>
                  <a:tcPr anchor="ctr">
                    <a:solidFill>
                      <a:srgbClr val="F792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배달의민족 주아" pitchFamily="18" charset="-127"/>
                          <a:ea typeface="배달의민족 주아" pitchFamily="18" charset="-127"/>
                        </a:rPr>
                        <a:t>실행 능력</a:t>
                      </a:r>
                    </a:p>
                  </a:txBody>
                  <a:tcPr anchor="ctr">
                    <a:solidFill>
                      <a:srgbClr val="F44D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배달의민족 주아" pitchFamily="18" charset="-127"/>
                          <a:ea typeface="배달의민족 주아" pitchFamily="18" charset="-127"/>
                        </a:rPr>
                        <a:t>언어 능력</a:t>
                      </a:r>
                    </a:p>
                  </a:txBody>
                  <a:tcPr anchor="ctr">
                    <a:solidFill>
                      <a:srgbClr val="5B62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백분위 점수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68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95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83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62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배달의민족 주아" pitchFamily="18" charset="-127"/>
                          <a:ea typeface="배달의민족 주아" pitchFamily="18" charset="-127"/>
                        </a:rPr>
                        <a:t>평가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보통</a:t>
                      </a:r>
                    </a:p>
                  </a:txBody>
                  <a:tcPr anchor="ctr">
                    <a:solidFill>
                      <a:srgbClr val="FFDB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보통</a:t>
                      </a:r>
                    </a:p>
                  </a:txBody>
                  <a:tcPr anchor="ctr">
                    <a:solidFill>
                      <a:srgbClr val="FFDB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매우 높음</a:t>
                      </a:r>
                    </a:p>
                  </a:txBody>
                  <a:tcPr anchor="ctr">
                    <a:solidFill>
                      <a:srgbClr val="F8AD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보통</a:t>
                      </a:r>
                    </a:p>
                  </a:txBody>
                  <a:tcPr anchor="ctr">
                    <a:solidFill>
                      <a:srgbClr val="FFDB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낮음</a:t>
                      </a:r>
                    </a:p>
                  </a:txBody>
                  <a:tcPr anchor="ctr">
                    <a:solidFill>
                      <a:srgbClr val="FBE79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높음</a:t>
                      </a:r>
                    </a:p>
                  </a:txBody>
                  <a:tcPr anchor="ctr">
                    <a:solidFill>
                      <a:srgbClr val="FCC4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2" name="그림 31" descr="그림1.png">
            <a:extLst>
              <a:ext uri="{FF2B5EF4-FFF2-40B4-BE49-F238E27FC236}">
                <a16:creationId xmlns:a16="http://schemas.microsoft.com/office/drawing/2014/main" id="{647BBC60-E6F0-40DC-9FB3-91CF3522297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85111" y="2378805"/>
            <a:ext cx="2568495" cy="25915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5AA0675-5D64-480E-9A87-DC3393A3BAE2}"/>
              </a:ext>
            </a:extLst>
          </p:cNvPr>
          <p:cNvSpPr txBox="1"/>
          <p:nvPr/>
        </p:nvSpPr>
        <p:spPr>
          <a:xfrm>
            <a:off x="3527692" y="5244202"/>
            <a:ext cx="2504660" cy="101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79120"/>
                </a:solidFill>
                <a:latin typeface="배달의민족 주아" pitchFamily="18" charset="-127"/>
                <a:ea typeface="배달의민족 주아" pitchFamily="18" charset="-127"/>
              </a:rPr>
              <a:t>뇌 연결도 종합 </a:t>
            </a:r>
            <a:endParaRPr lang="en-US" altLang="ko-KR" sz="1400" dirty="0">
              <a:solidFill>
                <a:srgbClr val="F7912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뇌의 해당 부분을 많이 사용할수록 실선의 굵기가 선명하게 두껍고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촘촘합니다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김웅진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어린이는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좌뇌가 더 우세합니다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4" name="그림 33" descr="Untitled-8.png">
            <a:extLst>
              <a:ext uri="{FF2B5EF4-FFF2-40B4-BE49-F238E27FC236}">
                <a16:creationId xmlns:a16="http://schemas.microsoft.com/office/drawing/2014/main" id="{FF00854F-0DC6-4D29-889B-AF703716E809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45294" y="4991395"/>
            <a:ext cx="2808312" cy="4001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29D8125-B259-46A4-8A6D-04ACC993DAA5}"/>
              </a:ext>
            </a:extLst>
          </p:cNvPr>
          <p:cNvSpPr txBox="1"/>
          <p:nvPr/>
        </p:nvSpPr>
        <p:spPr>
          <a:xfrm>
            <a:off x="4689149" y="506340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우뇌 우세형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4430</Words>
  <Application>Microsoft Office PowerPoint</Application>
  <PresentationFormat>사용자 지정</PresentationFormat>
  <Paragraphs>757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OBELAB_LJH</cp:lastModifiedBy>
  <cp:revision>144</cp:revision>
  <dcterms:created xsi:type="dcterms:W3CDTF">2019-03-14T10:39:05Z</dcterms:created>
  <dcterms:modified xsi:type="dcterms:W3CDTF">2019-03-20T01:41:28Z</dcterms:modified>
</cp:coreProperties>
</file>