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9" r:id="rId5"/>
    <p:sldId id="281" r:id="rId6"/>
    <p:sldId id="270" r:id="rId7"/>
    <p:sldId id="284" r:id="rId8"/>
    <p:sldId id="285" r:id="rId9"/>
    <p:sldId id="278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8D7"/>
    <a:srgbClr val="84A9CE"/>
    <a:srgbClr val="FFE146"/>
    <a:srgbClr val="FFEC42"/>
    <a:srgbClr val="FFF05D"/>
    <a:srgbClr val="FFF065"/>
    <a:srgbClr val="FFFF1D"/>
    <a:srgbClr val="FFCC00"/>
    <a:srgbClr val="FDFEC2"/>
    <a:srgbClr val="21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5" autoAdjust="0"/>
    <p:restoredTop sz="94660"/>
  </p:normalViewPr>
  <p:slideViewPr>
    <p:cSldViewPr>
      <p:cViewPr varScale="1">
        <p:scale>
          <a:sx n="62" d="100"/>
          <a:sy n="62" d="100"/>
        </p:scale>
        <p:origin x="8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2019-12-19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jeongkyu/SP_AD_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857620" y="1373173"/>
            <a:ext cx="1500198" cy="1055695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EC42"/>
                </a:solidFill>
              </a:rPr>
              <a:t>PPT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번역챗봇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뽕순이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●●●●●●●●●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자동로그인하기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감사합니다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7" name="그림 1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8" name="그림 17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1" name="그림 20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5" name="그림 24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6" name="그림 25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7141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번역챗봇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뽕순이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6" name="그림 25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654441"/>
            <a:ext cx="357189" cy="34566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71538" y="583003"/>
            <a:ext cx="571503" cy="357190"/>
            <a:chOff x="1142976" y="511565"/>
            <a:chExt cx="571503" cy="357190"/>
          </a:xfrm>
        </p:grpSpPr>
        <p:sp>
          <p:nvSpPr>
            <p:cNvPr id="27" name="타원형 설명선 26"/>
            <p:cNvSpPr/>
            <p:nvPr/>
          </p:nvSpPr>
          <p:spPr>
            <a:xfrm>
              <a:off x="1142976" y="654441"/>
              <a:ext cx="357190" cy="214314"/>
            </a:xfrm>
            <a:prstGeom prst="wedgeEllipseCallout">
              <a:avLst>
                <a:gd name="adj1" fmla="val -37290"/>
                <a:gd name="adj2" fmla="val 6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285851" y="511565"/>
              <a:ext cx="428628" cy="28575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2A1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15</a:t>
              </a:r>
              <a:endParaRPr lang="ko-KR" altLang="en-US" sz="11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89233" y="67858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 ● ●</a:t>
            </a:r>
          </a:p>
        </p:txBody>
      </p:sp>
      <p:sp>
        <p:nvSpPr>
          <p:cNvPr id="34" name="뺄셈 기호 33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액자 34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38" name="순서도: 연결자 37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등호 38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156" y="1357298"/>
            <a:ext cx="871543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1032" y="1429144"/>
            <a:ext cx="214314" cy="214314"/>
            <a:chOff x="7178630" y="1474456"/>
            <a:chExt cx="214314" cy="214314"/>
          </a:xfrm>
        </p:grpSpPr>
        <p:sp>
          <p:nvSpPr>
            <p:cNvPr id="47" name="타원 46"/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2910" y="1428736"/>
            <a:ext cx="82153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조원정보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넣고 싶은 정보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4282" y="17859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발표자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14282" y="2143116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52"/>
          <p:cNvGrpSpPr/>
          <p:nvPr/>
        </p:nvGrpSpPr>
        <p:grpSpPr>
          <a:xfrm>
            <a:off x="214282" y="2285992"/>
            <a:ext cx="857256" cy="834665"/>
            <a:chOff x="980914" y="2116990"/>
            <a:chExt cx="500066" cy="500066"/>
          </a:xfrm>
        </p:grpSpPr>
        <p:sp>
          <p:nvSpPr>
            <p:cNvPr id="83" name="타원 82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85" name="직사각형 84"/>
          <p:cNvSpPr/>
          <p:nvPr/>
        </p:nvSpPr>
        <p:spPr>
          <a:xfrm>
            <a:off x="1195428" y="2501502"/>
            <a:ext cx="2252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20191605 </a:t>
            </a:r>
            <a:r>
              <a:rPr lang="ko-KR" altLang="en-US" sz="2000" b="1" dirty="0">
                <a:solidFill>
                  <a:schemeClr val="tx1"/>
                </a:solidFill>
              </a:rPr>
              <a:t>백현식</a:t>
            </a: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3923928" y="2357430"/>
            <a:ext cx="4942290" cy="696552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채팅창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GUI</a:t>
            </a:r>
            <a:r>
              <a:rPr lang="ko-KR" altLang="en-US" sz="2000" dirty="0">
                <a:solidFill>
                  <a:schemeClr val="tx1"/>
                </a:solidFill>
              </a:rPr>
              <a:t> 구현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모듈간 커넥션 구성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58" name="그룹 52">
            <a:extLst>
              <a:ext uri="{FF2B5EF4-FFF2-40B4-BE49-F238E27FC236}">
                <a16:creationId xmlns:a16="http://schemas.microsoft.com/office/drawing/2014/main" id="{BCD04F4A-6C85-42F9-AF77-3355E66980BD}"/>
              </a:ext>
            </a:extLst>
          </p:cNvPr>
          <p:cNvGrpSpPr/>
          <p:nvPr/>
        </p:nvGrpSpPr>
        <p:grpSpPr>
          <a:xfrm>
            <a:off x="195479" y="2284224"/>
            <a:ext cx="857256" cy="834665"/>
            <a:chOff x="980914" y="2116990"/>
            <a:chExt cx="500066" cy="50006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FB9FA60-01C2-4E1B-A034-DF31018AEE95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 descr="사람.png">
              <a:extLst>
                <a:ext uri="{FF2B5EF4-FFF2-40B4-BE49-F238E27FC236}">
                  <a16:creationId xmlns:a16="http://schemas.microsoft.com/office/drawing/2014/main" id="{8BD08BD4-AC2F-4259-81C3-EF87F88F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grpSp>
        <p:nvGrpSpPr>
          <p:cNvPr id="61" name="그룹 52">
            <a:extLst>
              <a:ext uri="{FF2B5EF4-FFF2-40B4-BE49-F238E27FC236}">
                <a16:creationId xmlns:a16="http://schemas.microsoft.com/office/drawing/2014/main" id="{879229ED-4361-4F6A-A1D3-0FD561507B74}"/>
              </a:ext>
            </a:extLst>
          </p:cNvPr>
          <p:cNvGrpSpPr/>
          <p:nvPr/>
        </p:nvGrpSpPr>
        <p:grpSpPr>
          <a:xfrm>
            <a:off x="196045" y="3726047"/>
            <a:ext cx="857256" cy="834665"/>
            <a:chOff x="980914" y="2116990"/>
            <a:chExt cx="500066" cy="50006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2987E44-E5E6-497D-8D7F-518A4AD4532E}"/>
                </a:ext>
              </a:extLst>
            </p:cNvPr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사람.png">
              <a:extLst>
                <a:ext uri="{FF2B5EF4-FFF2-40B4-BE49-F238E27FC236}">
                  <a16:creationId xmlns:a16="http://schemas.microsoft.com/office/drawing/2014/main" id="{2DF3F7EA-3C42-4D40-A94C-83A3A819F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CEBA2B-1C6C-4C0F-9632-34C89F35EB49}"/>
              </a:ext>
            </a:extLst>
          </p:cNvPr>
          <p:cNvSpPr/>
          <p:nvPr/>
        </p:nvSpPr>
        <p:spPr>
          <a:xfrm>
            <a:off x="1208656" y="3943324"/>
            <a:ext cx="2252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20191610 </a:t>
            </a:r>
            <a:r>
              <a:rPr lang="ko-KR" altLang="en-US" sz="2000" b="1" dirty="0">
                <a:solidFill>
                  <a:schemeClr val="tx1"/>
                </a:solidFill>
              </a:rPr>
              <a:t>성정규</a:t>
            </a:r>
          </a:p>
        </p:txBody>
      </p:sp>
      <p:sp>
        <p:nvSpPr>
          <p:cNvPr id="65" name="모서리가 둥근 사각형 설명선 85">
            <a:extLst>
              <a:ext uri="{FF2B5EF4-FFF2-40B4-BE49-F238E27FC236}">
                <a16:creationId xmlns:a16="http://schemas.microsoft.com/office/drawing/2014/main" id="{C4FCB1BA-4943-4D58-B66B-C4AB25931FD7}"/>
              </a:ext>
            </a:extLst>
          </p:cNvPr>
          <p:cNvSpPr/>
          <p:nvPr/>
        </p:nvSpPr>
        <p:spPr>
          <a:xfrm>
            <a:off x="3903823" y="3795103"/>
            <a:ext cx="5044131" cy="696552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번역기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 사용 구현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번역 기능 </a:t>
            </a:r>
            <a:r>
              <a:rPr lang="en-US" altLang="ko-KR" sz="2000" dirty="0">
                <a:solidFill>
                  <a:schemeClr val="tx1"/>
                </a:solidFill>
              </a:rPr>
              <a:t>GUI </a:t>
            </a:r>
            <a:r>
              <a:rPr lang="ko-KR" altLang="en-US" sz="2000" dirty="0">
                <a:solidFill>
                  <a:schemeClr val="tx1"/>
                </a:solidFill>
              </a:rPr>
              <a:t>구현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938" y="170241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번역챗봇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</a:t>
            </a:r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285720" y="1357298"/>
            <a:ext cx="5111287" cy="955588"/>
            <a:chOff x="285720" y="1357298"/>
            <a:chExt cx="5111287" cy="955588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4706" y="1357298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25437" y="200765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sp>
          <p:nvSpPr>
            <p:cNvPr id="80" name="모서리가 둥근 사각형 설명선 79"/>
            <p:cNvSpPr/>
            <p:nvPr/>
          </p:nvSpPr>
          <p:spPr>
            <a:xfrm>
              <a:off x="1142976" y="1741382"/>
              <a:ext cx="3365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목록입니다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grpSp>
        <p:nvGrpSpPr>
          <p:cNvPr id="4" name="그룹 24"/>
          <p:cNvGrpSpPr/>
          <p:nvPr/>
        </p:nvGrpSpPr>
        <p:grpSpPr>
          <a:xfrm>
            <a:off x="389407" y="2571744"/>
            <a:ext cx="8196184" cy="3714776"/>
            <a:chOff x="389407" y="2741514"/>
            <a:chExt cx="8196184" cy="37147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9407" y="6079617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Am 00:00</a:t>
              </a:r>
              <a:endParaRPr lang="ko-KR" altLang="en-US" sz="1200" dirty="0"/>
            </a:p>
          </p:txBody>
        </p:sp>
        <p:grpSp>
          <p:nvGrpSpPr>
            <p:cNvPr id="5" name="그룹 20"/>
            <p:cNvGrpSpPr/>
            <p:nvPr/>
          </p:nvGrpSpPr>
          <p:grpSpPr>
            <a:xfrm>
              <a:off x="1214414" y="2741514"/>
              <a:ext cx="7371177" cy="3714776"/>
              <a:chOff x="1214414" y="2786058"/>
              <a:chExt cx="7371177" cy="3714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모서리가 둥근 사각형 설명선 80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214414" y="2786058"/>
                <a:ext cx="7371177" cy="3714776"/>
              </a:xfrm>
              <a:prstGeom prst="roundRect">
                <a:avLst>
                  <a:gd name="adj" fmla="val 5773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기능 소개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소프트웨어 구조설계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코드 설명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FontTx/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시연 영상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FontTx/>
                  <a:buAutoNum type="arabicPeriod"/>
                </a:pPr>
                <a:endPara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FontTx/>
                  <a:buAutoNum type="arabicPeriod"/>
                </a:pP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개선 방안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19146" y="19226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4321" y="987966"/>
            <a:ext cx="32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Thursday, December 19, 2019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2011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기능소개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979712" y="2143600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2843808" y="1428736"/>
            <a:ext cx="5741783" cy="948661"/>
            <a:chOff x="2843808" y="1266378"/>
            <a:chExt cx="5741783" cy="102771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43808" y="1266378"/>
              <a:ext cx="5741783" cy="102771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뽕순아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2674495"/>
            <a:ext cx="571504" cy="570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4705" y="260322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61046" y="3011385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안녕</a:t>
            </a:r>
            <a:r>
              <a:rPr lang="en-US" altLang="ko-KR" b="1" dirty="0">
                <a:solidFill>
                  <a:schemeClr val="tx1"/>
                </a:solidFill>
              </a:rPr>
              <a:t>! </a:t>
            </a:r>
            <a:r>
              <a:rPr lang="ko-KR" altLang="en-US" b="1" dirty="0" err="1">
                <a:solidFill>
                  <a:schemeClr val="tx1"/>
                </a:solidFill>
              </a:rPr>
              <a:t>ㅎㅎ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275916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979712" y="483827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0" name="그룹 20"/>
          <p:cNvGrpSpPr/>
          <p:nvPr/>
        </p:nvGrpSpPr>
        <p:grpSpPr>
          <a:xfrm>
            <a:off x="2838683" y="3983405"/>
            <a:ext cx="5741783" cy="1088670"/>
            <a:chOff x="1214414" y="1266377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14414" y="1266377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번역해줘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26517B-3E03-4619-9DF2-356731EA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04" y="3577347"/>
            <a:ext cx="76390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50DABC6-4CD3-45D1-966B-6F0C8B246529}"/>
              </a:ext>
            </a:extLst>
          </p:cNvPr>
          <p:cNvSpPr/>
          <p:nvPr/>
        </p:nvSpPr>
        <p:spPr>
          <a:xfrm>
            <a:off x="282249" y="5805263"/>
            <a:ext cx="571504" cy="570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사람.png">
            <a:extLst>
              <a:ext uri="{FF2B5EF4-FFF2-40B4-BE49-F238E27FC236}">
                <a16:creationId xmlns:a16="http://schemas.microsoft.com/office/drawing/2014/main" id="{F947B614-3C06-49EF-96E1-AD2DD2562C1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7" y="5917496"/>
            <a:ext cx="357189" cy="3456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C0E310C-5D81-4E7E-85DE-CBA55F4481D5}"/>
              </a:ext>
            </a:extLst>
          </p:cNvPr>
          <p:cNvSpPr txBox="1"/>
          <p:nvPr/>
        </p:nvSpPr>
        <p:spPr>
          <a:xfrm>
            <a:off x="844704" y="57353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뽕순이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사각형 설명선 26">
            <a:extLst>
              <a:ext uri="{FF2B5EF4-FFF2-40B4-BE49-F238E27FC236}">
                <a16:creationId xmlns:a16="http://schemas.microsoft.com/office/drawing/2014/main" id="{CAC0AEBE-C8EE-41C8-A6EB-5FD35573F8D4}"/>
              </a:ext>
            </a:extLst>
          </p:cNvPr>
          <p:cNvSpPr/>
          <p:nvPr/>
        </p:nvSpPr>
        <p:spPr>
          <a:xfrm>
            <a:off x="1142976" y="6135489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Software department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is the best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/>
      <p:bldP spid="27" grpId="0" animBg="1"/>
      <p:bldP spid="29" grpId="0" animBg="1"/>
      <p:bldP spid="34" grpId="0" animBg="1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181069" y="1268760"/>
            <a:ext cx="7371177" cy="5446386"/>
            <a:chOff x="1214414" y="1266377"/>
            <a:chExt cx="7371177" cy="62151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621510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A6A951-690E-4F3C-813D-ABAA37B3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6241"/>
              </p:ext>
            </p:extLst>
          </p:nvPr>
        </p:nvGraphicFramePr>
        <p:xfrm>
          <a:off x="1242245" y="1381774"/>
          <a:ext cx="7248826" cy="5261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740">
                  <a:extLst>
                    <a:ext uri="{9D8B030D-6E8A-4147-A177-3AD203B41FA5}">
                      <a16:colId xmlns:a16="http://schemas.microsoft.com/office/drawing/2014/main" val="2491810226"/>
                    </a:ext>
                  </a:extLst>
                </a:gridCol>
                <a:gridCol w="2416543">
                  <a:extLst>
                    <a:ext uri="{9D8B030D-6E8A-4147-A177-3AD203B41FA5}">
                      <a16:colId xmlns:a16="http://schemas.microsoft.com/office/drawing/2014/main" val="1071933158"/>
                    </a:ext>
                  </a:extLst>
                </a:gridCol>
                <a:gridCol w="2416543">
                  <a:extLst>
                    <a:ext uri="{9D8B030D-6E8A-4147-A177-3AD203B41FA5}">
                      <a16:colId xmlns:a16="http://schemas.microsoft.com/office/drawing/2014/main" val="3451786384"/>
                    </a:ext>
                  </a:extLst>
                </a:gridCol>
              </a:tblGrid>
              <a:tr h="423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모듈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클래스</a:t>
                      </a:r>
                      <a:r>
                        <a:rPr lang="en-US" sz="900" kern="100" dirty="0">
                          <a:effectLst/>
                        </a:rPr>
                        <a:t> or </a:t>
                      </a:r>
                      <a:r>
                        <a:rPr lang="ko-KR" sz="900" kern="100" dirty="0">
                          <a:effectLst/>
                        </a:rPr>
                        <a:t>함수 </a:t>
                      </a:r>
                      <a:r>
                        <a:rPr lang="en-US" sz="900" kern="100" dirty="0">
                          <a:effectLst/>
                        </a:rPr>
                        <a:t>or </a:t>
                      </a:r>
                      <a:r>
                        <a:rPr lang="ko-KR" sz="900" kern="100" dirty="0">
                          <a:effectLst/>
                        </a:rPr>
                        <a:t>사전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역할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396092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chatBot.py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ChatBot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뽕순이와의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채팅방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인터페이스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5720629"/>
                  </a:ext>
                </a:extLst>
              </a:tr>
              <a:tr h="42315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transUI.py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TransBot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뽕순이</a:t>
                      </a:r>
                      <a:r>
                        <a:rPr lang="ko-KR" sz="1200" kern="100" dirty="0">
                          <a:effectLst/>
                        </a:rPr>
                        <a:t> 번역기 인터페이스 구현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18430"/>
                  </a:ext>
                </a:extLst>
              </a:tr>
              <a:tr h="883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Button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뽕순이</a:t>
                      </a:r>
                      <a:r>
                        <a:rPr lang="ko-KR" sz="1400" kern="100" dirty="0">
                          <a:effectLst/>
                        </a:rPr>
                        <a:t> 번역기 인터페이스를 구성하는 버튼들의 틀 역할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8291090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papagoApi.py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papago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인자로 받은 문자열과 </a:t>
                      </a:r>
                      <a:r>
                        <a:rPr lang="ko-KR" sz="1800" kern="100" dirty="0" err="1">
                          <a:effectLst/>
                        </a:rPr>
                        <a:t>키값을</a:t>
                      </a:r>
                      <a:r>
                        <a:rPr lang="ko-KR" sz="1800" kern="100" dirty="0">
                          <a:effectLst/>
                        </a:rPr>
                        <a:t> 가지고 번역된 문자열 리턴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619200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chatResponse.py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chatRecognizing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사용자의 채팅을 인식하여 그에 따른 답변 리턴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352238"/>
                  </a:ext>
                </a:extLst>
              </a:tr>
              <a:tr h="883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keyList.py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keyList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버튼 텍스트와 번역</a:t>
                      </a:r>
                      <a:r>
                        <a:rPr lang="en-US" sz="1600" kern="100" dirty="0" err="1">
                          <a:effectLst/>
                        </a:rPr>
                        <a:t>api</a:t>
                      </a:r>
                      <a:r>
                        <a:rPr lang="ko-KR" sz="1600" kern="100" dirty="0">
                          <a:effectLst/>
                        </a:rPr>
                        <a:t>에 필요한 </a:t>
                      </a:r>
                      <a:r>
                        <a:rPr lang="ko-KR" sz="1600" kern="100" dirty="0" err="1">
                          <a:effectLst/>
                        </a:rPr>
                        <a:t>키값을</a:t>
                      </a:r>
                      <a:r>
                        <a:rPr lang="ko-KR" sz="1600" kern="100" dirty="0">
                          <a:effectLst/>
                        </a:rPr>
                        <a:t> 사전형식으로 저장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49982"/>
                  </a:ext>
                </a:extLst>
              </a:tr>
            </a:tbl>
          </a:graphicData>
        </a:graphic>
      </p:graphicFrame>
      <p:sp>
        <p:nvSpPr>
          <p:cNvPr id="7" name="모서리가 둥근 사각형 설명선 79">
            <a:extLst>
              <a:ext uri="{FF2B5EF4-FFF2-40B4-BE49-F238E27FC236}">
                <a16:creationId xmlns:a16="http://schemas.microsoft.com/office/drawing/2014/main" id="{9985BB6D-9902-4DA5-90DB-177362DBC316}"/>
              </a:ext>
            </a:extLst>
          </p:cNvPr>
          <p:cNvSpPr/>
          <p:nvPr/>
        </p:nvSpPr>
        <p:spPr>
          <a:xfrm>
            <a:off x="1142976" y="52011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소프트웨어 구조설계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9BB5B8A-1C0E-4109-A3C7-C1896849EE3A}"/>
              </a:ext>
            </a:extLst>
          </p:cNvPr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.png">
            <a:extLst>
              <a:ext uri="{FF2B5EF4-FFF2-40B4-BE49-F238E27FC236}">
                <a16:creationId xmlns:a16="http://schemas.microsoft.com/office/drawing/2014/main" id="{100D1BC7-BA9D-45C7-8375-9BED29CD5C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1C946B-45E5-4DF8-BA58-BE2FACD98A46}"/>
              </a:ext>
            </a:extLst>
          </p:cNvPr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0"/>
          <p:cNvGrpSpPr/>
          <p:nvPr/>
        </p:nvGrpSpPr>
        <p:grpSpPr>
          <a:xfrm>
            <a:off x="467544" y="1409253"/>
            <a:ext cx="8118047" cy="419756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B1835BC-6640-4686-A709-53458966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8" y="1475288"/>
            <a:ext cx="7939555" cy="3978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C78247-3A53-4711-AB83-4CF6FE5A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27068"/>
            <a:ext cx="3308520" cy="4197566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코드 설명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hlinkClick r:id="rId3"/>
                </a:rPr>
                <a:t>https://github.com/seongjeongkyu/SP_AD_Project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86143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시연 영상</a:t>
            </a: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3" name="그룹 20"/>
          <p:cNvGrpSpPr/>
          <p:nvPr/>
        </p:nvGrpSpPr>
        <p:grpSpPr>
          <a:xfrm>
            <a:off x="285720" y="1628800"/>
            <a:ext cx="8468873" cy="4514844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AD 프로젝트 시연영상">
            <a:hlinkClick r:id="" action="ppaction://media"/>
            <a:extLst>
              <a:ext uri="{FF2B5EF4-FFF2-40B4-BE49-F238E27FC236}">
                <a16:creationId xmlns:a16="http://schemas.microsoft.com/office/drawing/2014/main" id="{11326F8D-C5B4-4464-BF2E-7A33397A62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1855956"/>
            <a:ext cx="8229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32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3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개선 방안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챗봇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적용하여 지금처럼 정해진 말에만 대답하는 것이 아닌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사용자가 대화를 입력하였을 때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뽕순이가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직접 판단하고 대답하게 함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61488" y="566919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20583" y="3514740"/>
            <a:ext cx="7371177" cy="2430616"/>
            <a:chOff x="1209289" y="1281345"/>
            <a:chExt cx="7371177" cy="25436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09289" y="1281345"/>
              <a:ext cx="7371177" cy="254366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번역을 한번 진행하고 창을 종료하는 것이 아니라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번역기 창을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띄워놓고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번역과 동시에 채팅방에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번역 결과가 지속적으로 뜨도록 함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284</Words>
  <Application>Microsoft Office PowerPoint</Application>
  <PresentationFormat>화면 슬라이드 쇼(4:3)</PresentationFormat>
  <Paragraphs>121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성 정규</cp:lastModifiedBy>
  <cp:revision>50</cp:revision>
  <dcterms:created xsi:type="dcterms:W3CDTF">2015-11-02T08:23:43Z</dcterms:created>
  <dcterms:modified xsi:type="dcterms:W3CDTF">2019-12-19T00:51:48Z</dcterms:modified>
</cp:coreProperties>
</file>