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8" r:id="rId9"/>
    <p:sldId id="270" r:id="rId10"/>
    <p:sldId id="273" r:id="rId11"/>
    <p:sldId id="274" r:id="rId12"/>
    <p:sldId id="275" r:id="rId13"/>
    <p:sldId id="269" r:id="rId14"/>
    <p:sldId id="271" r:id="rId15"/>
    <p:sldId id="272" r:id="rId16"/>
    <p:sldId id="279" r:id="rId17"/>
    <p:sldId id="276" r:id="rId18"/>
    <p:sldId id="277" r:id="rId19"/>
    <p:sldId id="281" r:id="rId20"/>
    <p:sldId id="282" r:id="rId21"/>
    <p:sldId id="280" r:id="rId22"/>
    <p:sldId id="278" r:id="rId23"/>
    <p:sldId id="285" r:id="rId24"/>
    <p:sldId id="284" r:id="rId25"/>
    <p:sldId id="286" r:id="rId26"/>
    <p:sldId id="287" r:id="rId27"/>
    <p:sldId id="288" r:id="rId28"/>
    <p:sldId id="300" r:id="rId29"/>
    <p:sldId id="301" r:id="rId30"/>
    <p:sldId id="302" r:id="rId31"/>
    <p:sldId id="303" r:id="rId32"/>
    <p:sldId id="283" r:id="rId33"/>
    <p:sldId id="306" r:id="rId34"/>
    <p:sldId id="307" r:id="rId35"/>
    <p:sldId id="304" r:id="rId36"/>
    <p:sldId id="305" r:id="rId37"/>
    <p:sldId id="308" r:id="rId38"/>
    <p:sldId id="289" r:id="rId39"/>
    <p:sldId id="290" r:id="rId40"/>
    <p:sldId id="291" r:id="rId41"/>
    <p:sldId id="292" r:id="rId42"/>
    <p:sldId id="309" r:id="rId43"/>
    <p:sldId id="310" r:id="rId44"/>
    <p:sldId id="293" r:id="rId45"/>
    <p:sldId id="298" r:id="rId46"/>
    <p:sldId id="311" r:id="rId47"/>
    <p:sldId id="312" r:id="rId48"/>
    <p:sldId id="313" r:id="rId49"/>
    <p:sldId id="295" r:id="rId50"/>
    <p:sldId id="294" r:id="rId51"/>
    <p:sldId id="296" r:id="rId52"/>
    <p:sldId id="29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41B7D-68F9-479B-8A0D-B3BDC6C7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24E50-2AC7-496F-BE64-7B383F940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15D0D-3570-4029-A793-B246025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0AB1B-5BC4-4A65-B26E-E7C5FCA0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E4E5A-951D-4808-91A2-C3E45A7B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F7821-13DC-4152-91D0-1E31BF64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72AA11-B134-4AC5-8E22-BD4DF98DB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E3A42-77EF-456C-ACD6-70B1C772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865D1-F7E6-4908-B0BC-571D568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E8107-6E9A-45F5-9422-64682755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D814E2-C19B-4DE2-A9E9-C987C2280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D2265-22B2-4F9E-9DC1-1F2AD3BA4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0DF02-EDE0-42FC-8EC9-FEAAE08F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4B697-6915-443B-9C0A-F89BA6B4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083BC-B953-4063-A93A-CC9754D9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9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111B0-7569-45C8-8D25-1A19281A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D76C6-62E4-4655-A588-0A556B9E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37DF5-1B1F-4696-ADA7-7BFDA29C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C676A-3591-44C8-8DB7-B413BDFF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0F5B7-0539-4628-98D9-EDC6952C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F79E-A00B-4BC4-AD2F-37F22C0F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2E354-A13E-410E-AB70-135A8B50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24336-1A86-4C98-A0B8-3A81CD1B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A9890-AF32-46E1-B0DB-329E42CE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6EC37-A018-47BB-8A53-579D0A95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0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8EDC3-C3E5-457F-B04D-7684F349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3E18-794A-4082-98A4-D47191483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1361D-0F1D-4C30-B6DD-D6334B7EF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5820B-CF44-4CA7-A0D0-558E7D80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F54BB-B8F5-4E4D-B3EF-9B83D5D2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410A4-876E-49EA-991C-C7EAD804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8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F5D33-B47A-4C85-BC6A-0A56FACA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176FD-54A6-40F2-8A97-181CEFB37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4C4F7-23ED-4E23-BF5B-788C5F2AC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28DEFE-D381-413A-BA68-8ACF0B1B2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CB0911-3A1C-4CFE-9F36-2948EA1BD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E5E80E-3660-4535-B393-323B99B7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47A17F-5684-4710-9F1C-7951E9B2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9A502-1450-43BD-8555-46567753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D14A7-B81F-4F5B-9997-F9481195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9ADBDD-3226-4704-8097-7BDA5A61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7BC5A8-34E3-450B-9E4C-7E9529BF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814672-2318-4A34-A5F7-BD84B422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5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90148C-3663-43CA-B307-7EFFBA1D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14E1CF-DB01-4282-9A56-187FA45E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320E38-EA84-4B2B-883F-0A2AABC3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EF024-8B84-414A-B102-F131087F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4D7F1-56CE-45EC-8AC0-DA336436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71DD1-A6D9-4B99-AFE2-78FD9BD5D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460FB-36DC-4BF6-9225-DAE895BD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9C3C3-BD32-4B17-AAC1-46355307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FE95E8-3D4A-4B53-95AB-F7A0428A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1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63E60-0E0A-4EF2-A98D-05639FD1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2844A4-2763-4735-B8EA-293CCE9DD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FF5E1-72B4-43FC-96DC-2D963E50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B12AA-8C36-4A3A-A4D4-699DF7BB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85B20-1469-401E-8953-07BFAD57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7EB48-05B6-4FE2-BCD7-E2A912CC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9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F631CD-0CF9-442D-8185-3500D0B0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1ECA5B-5531-450A-A381-401D6C1A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37D65-2AC3-4B8B-A656-9514DE98A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0A45-425C-4556-9D95-BB60A027CEE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1D2B3-8EAB-40E4-B2E7-400B4D6D1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CCECA-8BA3-4802-855D-4EB48B07F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276D-2E4C-4969-9B7B-1139485B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8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openrt/2407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FF2D8-8DA4-4636-B0CC-CBA5D9D260D1}"/>
              </a:ext>
            </a:extLst>
          </p:cNvPr>
          <p:cNvSpPr txBox="1"/>
          <p:nvPr/>
        </p:nvSpPr>
        <p:spPr>
          <a:xfrm>
            <a:off x="1239543" y="2967335"/>
            <a:ext cx="971291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자율 주행 인지 파트 정기 회의</a:t>
            </a:r>
            <a:endParaRPr lang="en-US" altLang="ko-KR" sz="5400" dirty="0"/>
          </a:p>
          <a:p>
            <a:pPr algn="ctr"/>
            <a:r>
              <a:rPr lang="en-US" altLang="ko-KR" sz="2800"/>
              <a:t>05.20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999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02295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토픽</a:t>
            </a:r>
            <a:r>
              <a:rPr lang="en-US" altLang="ko-KR" sz="2400" dirty="0"/>
              <a:t>: </a:t>
            </a:r>
          </a:p>
          <a:p>
            <a:r>
              <a:rPr lang="ko-KR" altLang="en-US" sz="2400" dirty="0"/>
              <a:t>비동기식 단방향 메시지 송수신 방식</a:t>
            </a:r>
            <a:endParaRPr lang="en-US" altLang="ko-KR" sz="2400" dirty="0"/>
          </a:p>
          <a:p>
            <a:r>
              <a:rPr lang="ko-KR" altLang="en-US" sz="2400" dirty="0"/>
              <a:t>메시지를 발행하는 </a:t>
            </a:r>
            <a:r>
              <a:rPr lang="en-US" altLang="ko-KR" sz="2400" dirty="0"/>
              <a:t>Publisher</a:t>
            </a:r>
            <a:r>
              <a:rPr lang="ko-KR" altLang="en-US" sz="2400" dirty="0"/>
              <a:t>와 이를 구독하는 </a:t>
            </a:r>
            <a:r>
              <a:rPr lang="en-US" altLang="ko-KR" sz="2400" dirty="0"/>
              <a:t>Subscriber </a:t>
            </a:r>
            <a:r>
              <a:rPr lang="ko-KR" altLang="en-US" sz="2400" dirty="0"/>
              <a:t>간의 통신</a:t>
            </a:r>
            <a:endParaRPr lang="en-US" altLang="ko-KR" sz="2400" dirty="0"/>
          </a:p>
          <a:p>
            <a:r>
              <a:rPr lang="en-US" altLang="ko-KR" sz="2400" dirty="0"/>
              <a:t>1:N, N:1, N:N </a:t>
            </a:r>
            <a:r>
              <a:rPr lang="ko-KR" altLang="en-US" sz="2400" dirty="0"/>
              <a:t>통신도 가능하며 </a:t>
            </a:r>
            <a:r>
              <a:rPr lang="en-US" altLang="ko-KR" sz="2400" dirty="0"/>
              <a:t>ROS </a:t>
            </a:r>
            <a:r>
              <a:rPr lang="ko-KR" altLang="en-US" sz="2400" dirty="0"/>
              <a:t>메시지 통신에서 가장 널리 사용되는 통신 방법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F975D-6618-4AAC-8CEF-C53D0690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57" y="2379327"/>
            <a:ext cx="7464486" cy="42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5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496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서비스</a:t>
            </a:r>
            <a:r>
              <a:rPr lang="en-US" altLang="ko-KR" sz="2400" dirty="0"/>
              <a:t>: </a:t>
            </a:r>
          </a:p>
          <a:p>
            <a:r>
              <a:rPr lang="ko-KR" altLang="en-US" sz="2400" dirty="0"/>
              <a:t>동기식 양방향 메시지 송수신 방식</a:t>
            </a:r>
            <a:endParaRPr lang="en-US" altLang="ko-KR" sz="2400" dirty="0"/>
          </a:p>
          <a:p>
            <a:r>
              <a:rPr lang="ko-KR" altLang="en-US" sz="2400" dirty="0"/>
              <a:t>요청을 하는 쪽은 </a:t>
            </a:r>
            <a:r>
              <a:rPr lang="en-US" altLang="ko-KR" sz="2400" dirty="0"/>
              <a:t>Service Client</a:t>
            </a:r>
            <a:r>
              <a:rPr lang="ko-KR" altLang="en-US" sz="2400" dirty="0"/>
              <a:t>라 하며 응답을 하는 쪽을 </a:t>
            </a:r>
            <a:endParaRPr lang="en-US" altLang="ko-KR" sz="2400" dirty="0"/>
          </a:p>
          <a:p>
            <a:r>
              <a:rPr lang="en-US" altLang="ko-KR" sz="2400" dirty="0"/>
              <a:t>Service Server</a:t>
            </a:r>
            <a:r>
              <a:rPr lang="ko-KR" altLang="en-US" sz="2400" dirty="0"/>
              <a:t>라고 함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725030-5A88-44C1-9F55-4B5BAC8E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05" y="2333298"/>
            <a:ext cx="7468190" cy="41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6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496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액션</a:t>
            </a:r>
            <a:r>
              <a:rPr lang="en-US" altLang="ko-KR" sz="2400" dirty="0"/>
              <a:t>: </a:t>
            </a:r>
          </a:p>
          <a:p>
            <a:r>
              <a:rPr lang="ko-KR" altLang="en-US" sz="2400" dirty="0"/>
              <a:t>비동기식 </a:t>
            </a:r>
            <a:r>
              <a:rPr lang="en-US" altLang="ko-KR" sz="2400" dirty="0"/>
              <a:t>+ </a:t>
            </a:r>
            <a:r>
              <a:rPr lang="ko-KR" altLang="en-US" sz="2400" dirty="0"/>
              <a:t>동기식 양방향 메시지 송수신 방식</a:t>
            </a:r>
            <a:endParaRPr lang="en-US" altLang="ko-KR" sz="2400" dirty="0"/>
          </a:p>
          <a:p>
            <a:r>
              <a:rPr lang="en-US" altLang="ko-KR" sz="2400" dirty="0"/>
              <a:t>Goal</a:t>
            </a:r>
            <a:r>
              <a:rPr lang="ko-KR" altLang="en-US" sz="2400" dirty="0"/>
              <a:t>을 지정하는 </a:t>
            </a:r>
            <a:r>
              <a:rPr lang="en-US" altLang="ko-KR" sz="2400" dirty="0"/>
              <a:t>Action Client</a:t>
            </a:r>
            <a:r>
              <a:rPr lang="ko-KR" altLang="en-US" sz="2400" dirty="0"/>
              <a:t>와 </a:t>
            </a:r>
            <a:endParaRPr lang="en-US" altLang="ko-KR" sz="2400" dirty="0"/>
          </a:p>
          <a:p>
            <a:r>
              <a:rPr lang="en-US" altLang="ko-KR" sz="2400" dirty="0"/>
              <a:t>Goal</a:t>
            </a:r>
            <a:r>
              <a:rPr lang="ko-KR" altLang="en-US" sz="2400" dirty="0"/>
              <a:t>을 받아 </a:t>
            </a:r>
            <a:r>
              <a:rPr lang="en-US" altLang="ko-KR" sz="2400" dirty="0"/>
              <a:t>Feedback, Result</a:t>
            </a:r>
            <a:r>
              <a:rPr lang="ko-KR" altLang="en-US" sz="2400" dirty="0"/>
              <a:t>를 전송하는 </a:t>
            </a:r>
            <a:r>
              <a:rPr lang="en-US" altLang="ko-KR" sz="2400" dirty="0"/>
              <a:t>Action </a:t>
            </a:r>
            <a:r>
              <a:rPr lang="ko-KR" altLang="en-US" sz="2400" dirty="0"/>
              <a:t>서버 간의 통신</a:t>
            </a:r>
            <a:endParaRPr lang="en-US" altLang="ko-KR" sz="2400" dirty="0"/>
          </a:p>
          <a:p>
            <a:r>
              <a:rPr lang="en-US" altLang="ko-KR" sz="2400" dirty="0"/>
              <a:t>Goal, Result</a:t>
            </a:r>
            <a:r>
              <a:rPr lang="ko-KR" altLang="en-US" sz="2400" dirty="0"/>
              <a:t>는 서비스 방식이고 </a:t>
            </a:r>
            <a:r>
              <a:rPr lang="en-US" altLang="ko-KR" sz="2400" dirty="0"/>
              <a:t>Feedback</a:t>
            </a:r>
            <a:r>
              <a:rPr lang="ko-KR" altLang="en-US" sz="2400" dirty="0"/>
              <a:t>은 토픽 방식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7E2E67-FD08-4B16-A87E-DF949327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80" y="2743200"/>
            <a:ext cx="7010640" cy="39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0389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WorkSpace</a:t>
            </a:r>
            <a:r>
              <a:rPr lang="en-US" altLang="ko-KR" sz="2400" dirty="0"/>
              <a:t>: </a:t>
            </a:r>
          </a:p>
          <a:p>
            <a:r>
              <a:rPr lang="ko-KR" altLang="en-US" sz="2400" dirty="0"/>
              <a:t>코드</a:t>
            </a:r>
            <a:r>
              <a:rPr lang="en-US" altLang="ko-KR" sz="2400" dirty="0"/>
              <a:t>, </a:t>
            </a:r>
            <a:r>
              <a:rPr lang="ko-KR" altLang="en-US" sz="2400" dirty="0"/>
              <a:t>빌드 파일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컴파일된</a:t>
            </a:r>
            <a:r>
              <a:rPr lang="ko-KR" altLang="en-US" sz="2400" dirty="0"/>
              <a:t> 실행 파일 등을 포함하는 프로젝트의 작업 공간</a:t>
            </a:r>
            <a:endParaRPr lang="en-US" altLang="ko-KR" sz="2400" dirty="0"/>
          </a:p>
          <a:p>
            <a:r>
              <a:rPr lang="ko-KR" altLang="en-US" sz="2400" dirty="0"/>
              <a:t>패키지의 개발</a:t>
            </a:r>
            <a:r>
              <a:rPr lang="en-US" altLang="ko-KR" sz="2400" dirty="0"/>
              <a:t>, </a:t>
            </a:r>
            <a:r>
              <a:rPr lang="ko-KR" altLang="en-US" sz="2400" dirty="0"/>
              <a:t>빌드</a:t>
            </a:r>
            <a:r>
              <a:rPr lang="en-US" altLang="ko-KR" sz="2400" dirty="0"/>
              <a:t>, </a:t>
            </a:r>
            <a:r>
              <a:rPr lang="ko-KR" altLang="en-US" sz="2400" dirty="0"/>
              <a:t>실행을 관리하는 데 사용됨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B357AD-6A86-4D9E-83C0-3F3E5D7B7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" r="14344" b="76782"/>
          <a:stretch/>
        </p:blipFill>
        <p:spPr>
          <a:xfrm>
            <a:off x="1408890" y="3621232"/>
            <a:ext cx="9374221" cy="17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8712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build: </a:t>
            </a:r>
          </a:p>
          <a:p>
            <a:r>
              <a:rPr lang="ko-KR" altLang="en-US" sz="2400" dirty="0"/>
              <a:t>빌드 과정 중 생성되는 중간 파일들을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install: </a:t>
            </a:r>
          </a:p>
          <a:p>
            <a:r>
              <a:rPr lang="ko-KR" altLang="en-US" sz="2400" dirty="0"/>
              <a:t>빌드가 완료된 후 최종적으로 생성된 실행 파일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log: </a:t>
            </a:r>
          </a:p>
          <a:p>
            <a:r>
              <a:rPr lang="ko-KR" altLang="en-US" sz="2400" dirty="0"/>
              <a:t>빌드 과정이나 실행 과정에서 생성되는 로그 파일들이 저장되는 곳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r>
              <a:rPr lang="en-US" altLang="ko-KR" sz="2400" dirty="0"/>
              <a:t>*build</a:t>
            </a:r>
            <a:r>
              <a:rPr lang="ko-KR" altLang="en-US" sz="2400" dirty="0"/>
              <a:t>란 소스 코드를 컴파일하고 실행 가능한 파일로 변환하는 단계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4856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src</a:t>
            </a:r>
            <a:r>
              <a:rPr lang="en-US" altLang="ko-KR" sz="2400" dirty="0"/>
              <a:t>: </a:t>
            </a:r>
          </a:p>
          <a:p>
            <a:r>
              <a:rPr lang="ko-KR" altLang="en-US" sz="2400" dirty="0"/>
              <a:t>패키지를 저장함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737E9-6055-4D94-8D6A-731B6C0B1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" r="14685" b="76608"/>
          <a:stretch/>
        </p:blipFill>
        <p:spPr>
          <a:xfrm>
            <a:off x="1654459" y="2516178"/>
            <a:ext cx="8883083" cy="16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5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패키지 내부 구조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E72395-9707-4616-8DCF-8E5AF3DEA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"/>
          <a:stretch/>
        </p:blipFill>
        <p:spPr>
          <a:xfrm>
            <a:off x="647700" y="1750510"/>
            <a:ext cx="10896600" cy="187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DD64BE-623A-47D4-B31E-CA39389DF8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/>
        </p:blipFill>
        <p:spPr>
          <a:xfrm>
            <a:off x="2105025" y="4320674"/>
            <a:ext cx="7981950" cy="1763128"/>
          </a:xfrm>
          <a:prstGeom prst="rect">
            <a:avLst/>
          </a:prstGeom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4605C105-130B-40FA-BE11-27F6D3DBAD53}"/>
              </a:ext>
            </a:extLst>
          </p:cNvPr>
          <p:cNvSpPr/>
          <p:nvPr/>
        </p:nvSpPr>
        <p:spPr>
          <a:xfrm rot="5400000">
            <a:off x="5542454" y="594234"/>
            <a:ext cx="989450" cy="6213642"/>
          </a:xfrm>
          <a:prstGeom prst="leftBrace">
            <a:avLst>
              <a:gd name="adj1" fmla="val 8333"/>
              <a:gd name="adj2" fmla="val 351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4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terminator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sudo</a:t>
            </a:r>
            <a:r>
              <a:rPr lang="en-US" altLang="ko-KR" sz="2400" dirty="0"/>
              <a:t> apt install terminator</a:t>
            </a:r>
          </a:p>
          <a:p>
            <a:endParaRPr lang="en-US" altLang="ko-KR" sz="2400" dirty="0"/>
          </a:p>
          <a:p>
            <a:r>
              <a:rPr lang="ko-KR" altLang="en-US" sz="2400" dirty="0"/>
              <a:t>터미널 생성</a:t>
            </a:r>
            <a:r>
              <a:rPr lang="en-US" altLang="ko-KR" sz="2400" dirty="0"/>
              <a:t>: Ctrl + Alt + t</a:t>
            </a:r>
          </a:p>
          <a:p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BD7D1F-1894-498E-8F97-74952A6E5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5719"/>
            <a:ext cx="5723334" cy="38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0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터미널 가로 분할</a:t>
            </a:r>
            <a:r>
              <a:rPr lang="en-US" altLang="ko-KR" sz="2400" dirty="0"/>
              <a:t>: Ctrl + Shift + o</a:t>
            </a:r>
          </a:p>
          <a:p>
            <a:endParaRPr lang="en-US" altLang="ko-KR" sz="2400" dirty="0"/>
          </a:p>
          <a:p>
            <a:r>
              <a:rPr lang="ko-KR" altLang="en-US" sz="2400" dirty="0"/>
              <a:t>터미널 세로 분할</a:t>
            </a:r>
            <a:r>
              <a:rPr lang="en-US" altLang="ko-KR" sz="2400" dirty="0"/>
              <a:t>: Ctrl + Shift + e</a:t>
            </a:r>
          </a:p>
          <a:p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터미널 병합</a:t>
            </a:r>
            <a:r>
              <a:rPr lang="en-US" altLang="ko-KR" sz="2400" dirty="0"/>
              <a:t>: Ctrl + Shift + w</a:t>
            </a:r>
          </a:p>
          <a:p>
            <a:endParaRPr lang="en-US" altLang="ko-KR" sz="2400" dirty="0"/>
          </a:p>
          <a:p>
            <a:r>
              <a:rPr lang="ko-KR" altLang="en-US" sz="2400" dirty="0"/>
              <a:t>터미널 이동</a:t>
            </a:r>
            <a:r>
              <a:rPr lang="en-US" altLang="ko-KR" sz="2400" dirty="0"/>
              <a:t>: Alt + </a:t>
            </a:r>
            <a:r>
              <a:rPr lang="ko-KR" altLang="en-US" sz="2400" dirty="0"/>
              <a:t>방향키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터미널 전체 종료</a:t>
            </a:r>
            <a:r>
              <a:rPr lang="en-US" altLang="ko-KR" sz="2400" dirty="0"/>
              <a:t>: Ctrl + Shift + q</a:t>
            </a:r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5BE10-F7D8-4819-9FBA-DB129DFE1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07" y="449173"/>
            <a:ext cx="4062437" cy="27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DDED95-AEB0-44E7-BE2F-FDFBD2CAD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08" y="3708827"/>
            <a:ext cx="406243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9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02898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파일 및 디렉토리 관련 명령어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touch &lt;</a:t>
            </a:r>
            <a:r>
              <a:rPr lang="en-US" altLang="ko-KR" sz="2400" dirty="0" err="1"/>
              <a:t>file_name</a:t>
            </a:r>
            <a:r>
              <a:rPr lang="en-US" altLang="ko-KR" sz="2400" dirty="0"/>
              <a:t>&gt;: </a:t>
            </a:r>
            <a:r>
              <a:rPr lang="ko-KR" altLang="en-US" sz="2400" dirty="0"/>
              <a:t>파일을 생성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mkdir</a:t>
            </a:r>
            <a:r>
              <a:rPr lang="en-US" altLang="ko-KR" sz="2400" dirty="0"/>
              <a:t> &lt;</a:t>
            </a:r>
            <a:r>
              <a:rPr lang="en-US" altLang="ko-KR" sz="2400" dirty="0" err="1"/>
              <a:t>dir_name</a:t>
            </a:r>
            <a:r>
              <a:rPr lang="en-US" altLang="ko-KR" sz="2400" dirty="0"/>
              <a:t>&gt;: </a:t>
            </a:r>
            <a:r>
              <a:rPr lang="ko-KR" altLang="en-US" sz="2400" dirty="0"/>
              <a:t>디렉토리를 생성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nano &lt;</a:t>
            </a:r>
            <a:r>
              <a:rPr lang="en-US" altLang="ko-KR" sz="2400" dirty="0" err="1"/>
              <a:t>file_name</a:t>
            </a:r>
            <a:r>
              <a:rPr lang="en-US" altLang="ko-KR" sz="2400" dirty="0"/>
              <a:t>&gt;: </a:t>
            </a:r>
            <a:r>
              <a:rPr lang="ko-KR" altLang="en-US" sz="2400" dirty="0"/>
              <a:t>지정한 파일명의 파일이 존재하지 않으면 새 파일이 생성되고 존재한다면 해당 파일이 열리고 터미널에서 편집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gedit</a:t>
            </a:r>
            <a:r>
              <a:rPr lang="en-US" altLang="ko-KR" sz="2400" dirty="0"/>
              <a:t> &lt;</a:t>
            </a:r>
            <a:r>
              <a:rPr lang="en-US" altLang="ko-KR" sz="2400" dirty="0" err="1"/>
              <a:t>file_name</a:t>
            </a:r>
            <a:r>
              <a:rPr lang="en-US" altLang="ko-KR" sz="2400" dirty="0"/>
              <a:t>&gt;: </a:t>
            </a:r>
            <a:r>
              <a:rPr lang="en-US" altLang="ko-KR" sz="2400" dirty="0" err="1"/>
              <a:t>gedit</a:t>
            </a:r>
            <a:r>
              <a:rPr lang="ko-KR" altLang="en-US" sz="2400" dirty="0"/>
              <a:t> 에디터가 열리고 지정한 파일명으로 파일을 </a:t>
            </a:r>
            <a:endParaRPr lang="en-US" altLang="ko-KR" sz="2400" dirty="0"/>
          </a:p>
          <a:p>
            <a:r>
              <a:rPr lang="ko-KR" altLang="en-US" sz="2400" dirty="0"/>
              <a:t>생성하거나 이미 존재한다면 해당 파일을 열어 편집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1082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E7396-8AB4-40C9-A5C5-EBC0B86CC334}"/>
              </a:ext>
            </a:extLst>
          </p:cNvPr>
          <p:cNvSpPr txBox="1"/>
          <p:nvPr/>
        </p:nvSpPr>
        <p:spPr>
          <a:xfrm>
            <a:off x="770022" y="720000"/>
            <a:ext cx="76681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목차</a:t>
            </a:r>
            <a:endParaRPr lang="en-US" altLang="ko-KR" sz="4000" dirty="0"/>
          </a:p>
          <a:p>
            <a:endParaRPr lang="en-US" altLang="ko-KR" sz="4000" dirty="0"/>
          </a:p>
          <a:p>
            <a:pPr marL="514350" indent="-514350">
              <a:buAutoNum type="arabicPeriod"/>
            </a:pPr>
            <a:r>
              <a:rPr lang="ko-KR" altLang="en-US" sz="3200" dirty="0"/>
              <a:t>일정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역할 배정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en-US" altLang="ko-KR" sz="3200" dirty="0"/>
              <a:t>ROS2 </a:t>
            </a:r>
            <a:r>
              <a:rPr lang="ko-KR" altLang="en-US" sz="3200" dirty="0"/>
              <a:t>교육</a:t>
            </a:r>
          </a:p>
        </p:txBody>
      </p:sp>
    </p:spTree>
    <p:extLst>
      <p:ext uri="{BB962C8B-B14F-4D97-AF65-F5344CB8AC3E}">
        <p14:creationId xmlns:p14="http://schemas.microsoft.com/office/powerpoint/2010/main" val="403139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02898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파일 및 디렉토리 관련 명령어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cd : change directory</a:t>
            </a:r>
            <a:r>
              <a:rPr lang="ko-KR" altLang="en-US" sz="2400" dirty="0"/>
              <a:t>의 약자로 터미널에서 원하는 디렉토리로 이동하기</a:t>
            </a:r>
            <a:endParaRPr lang="en-US" altLang="ko-KR" sz="2400" dirty="0"/>
          </a:p>
          <a:p>
            <a:r>
              <a:rPr lang="ko-KR" altLang="en-US" sz="2400" dirty="0"/>
              <a:t>위해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사용법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1. cd : home</a:t>
            </a:r>
            <a:r>
              <a:rPr lang="ko-KR" altLang="en-US" sz="2400" dirty="0"/>
              <a:t>으로 이동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 cd</a:t>
            </a:r>
            <a:r>
              <a:rPr lang="ko-KR" altLang="en-US" sz="2400" dirty="0"/>
              <a:t> 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dir_name</a:t>
            </a:r>
            <a:r>
              <a:rPr lang="en-US" altLang="ko-KR" sz="2400" dirty="0"/>
              <a:t>&gt; : </a:t>
            </a:r>
            <a:r>
              <a:rPr lang="ko-KR" altLang="en-US" sz="2400" dirty="0"/>
              <a:t>해당 디렉토리로 이동                                                                </a:t>
            </a:r>
            <a:endParaRPr lang="en-US" altLang="ko-KR" sz="2400" dirty="0"/>
          </a:p>
          <a:p>
            <a:r>
              <a:rPr lang="en-US" altLang="ko-KR" sz="2400" dirty="0"/>
              <a:t>    ‘/’</a:t>
            </a:r>
            <a:r>
              <a:rPr lang="ko-KR" altLang="en-US" sz="2400" dirty="0"/>
              <a:t>를 이용하면 디렉토리 안의 디렉토리로 한번에 이동 가능</a:t>
            </a:r>
            <a:endParaRPr lang="en-US" altLang="ko-KR" sz="2400" dirty="0"/>
          </a:p>
          <a:p>
            <a:r>
              <a:rPr lang="en-US" altLang="ko-KR" sz="2400" dirty="0"/>
              <a:t>    ex) cd ros2_ws/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/lidar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3. cd</a:t>
            </a:r>
            <a:r>
              <a:rPr lang="ko-KR" altLang="en-US" sz="2400" dirty="0"/>
              <a:t> </a:t>
            </a:r>
            <a:r>
              <a:rPr lang="en-US" altLang="ko-KR" sz="2400" dirty="0"/>
              <a:t>.. : “cd ..” </a:t>
            </a:r>
            <a:r>
              <a:rPr lang="ko-KR" altLang="en-US" sz="2400" dirty="0"/>
              <a:t>한 단계 상위 디렉토리로 이동</a:t>
            </a:r>
            <a:r>
              <a:rPr lang="en-US" altLang="ko-KR" sz="2400" dirty="0"/>
              <a:t>, </a:t>
            </a:r>
          </a:p>
          <a:p>
            <a:r>
              <a:rPr lang="en-US" altLang="ko-KR" sz="2400" dirty="0"/>
              <a:t>    ‘/’</a:t>
            </a:r>
            <a:r>
              <a:rPr lang="ko-KR" altLang="en-US" sz="2400" dirty="0"/>
              <a:t>를 이용하면 한번에 여러 단계 상위 디렉토리로 이동 가능</a:t>
            </a:r>
            <a:endParaRPr lang="en-US" altLang="ko-KR" sz="2400" dirty="0"/>
          </a:p>
          <a:p>
            <a:r>
              <a:rPr lang="en-US" altLang="ko-KR" sz="2400" dirty="0"/>
              <a:t>    ex) cd ../../.. </a:t>
            </a:r>
          </a:p>
        </p:txBody>
      </p:sp>
    </p:spTree>
    <p:extLst>
      <p:ext uri="{BB962C8B-B14F-4D97-AF65-F5344CB8AC3E}">
        <p14:creationId xmlns:p14="http://schemas.microsoft.com/office/powerpoint/2010/main" val="210888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mkdir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practice_ws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cd </a:t>
            </a:r>
            <a:r>
              <a:rPr lang="en-US" altLang="ko-KR" sz="2400" dirty="0" err="1"/>
              <a:t>practice_ws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mkdir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src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colcon</a:t>
            </a:r>
            <a:r>
              <a:rPr lang="en-US" altLang="ko-KR" sz="2400" dirty="0"/>
              <a:t> build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*</a:t>
            </a:r>
            <a:r>
              <a:rPr lang="en-US" altLang="ko-KR" sz="2400" dirty="0" err="1"/>
              <a:t>colcon</a:t>
            </a:r>
            <a:r>
              <a:rPr lang="ko-KR" altLang="en-US" sz="2400" dirty="0"/>
              <a:t>을 설치하지 않아 실행이 안 될 것임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오류 문장을 </a:t>
            </a:r>
            <a:r>
              <a:rPr lang="en-US" altLang="ko-KR" sz="2400" dirty="0" err="1"/>
              <a:t>gpt</a:t>
            </a:r>
            <a:r>
              <a:rPr lang="ko-KR" altLang="en-US" sz="2400" dirty="0"/>
              <a:t>에 복사하여 문제 해결</a:t>
            </a:r>
            <a:r>
              <a:rPr lang="en-US" altLang="ko-KR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612FD-8960-4320-86DE-6BD7EC972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70" y="2697568"/>
            <a:ext cx="7486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7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터미널에 </a:t>
            </a:r>
            <a:r>
              <a:rPr lang="en-US" altLang="ko-KR" sz="2400" dirty="0" err="1"/>
              <a:t>gedit</a:t>
            </a:r>
            <a:r>
              <a:rPr lang="en-US" altLang="ko-KR" sz="2400" dirty="0"/>
              <a:t> .</a:t>
            </a:r>
            <a:r>
              <a:rPr lang="en-US" altLang="ko-KR" sz="2400" dirty="0" err="1"/>
              <a:t>bashrc</a:t>
            </a:r>
            <a:r>
              <a:rPr lang="en-US" altLang="ko-KR" sz="2400" dirty="0"/>
              <a:t> </a:t>
            </a:r>
            <a:r>
              <a:rPr lang="ko-KR" altLang="en-US" sz="2400" dirty="0"/>
              <a:t>입력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.</a:t>
            </a:r>
            <a:r>
              <a:rPr lang="en-US" altLang="ko-KR" sz="2400" dirty="0" err="1"/>
              <a:t>bashrc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맨밑에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source /opt/</a:t>
            </a:r>
            <a:r>
              <a:rPr lang="en-US" altLang="ko-KR" sz="2400" dirty="0" err="1"/>
              <a:t>ros</a:t>
            </a:r>
            <a:r>
              <a:rPr lang="en-US" altLang="ko-KR" sz="2400" dirty="0"/>
              <a:t>/humble/</a:t>
            </a:r>
            <a:r>
              <a:rPr lang="en-US" altLang="ko-KR" sz="2400" dirty="0" err="1"/>
              <a:t>setup.bash</a:t>
            </a:r>
            <a:r>
              <a:rPr lang="en-US" altLang="ko-KR" sz="2400" dirty="0"/>
              <a:t> : ROS </a:t>
            </a:r>
            <a:r>
              <a:rPr lang="ko-KR" altLang="en-US" sz="2400" dirty="0"/>
              <a:t>기능 불러옴</a:t>
            </a:r>
            <a:endParaRPr lang="en-US" altLang="ko-KR" sz="2400" dirty="0"/>
          </a:p>
          <a:p>
            <a:r>
              <a:rPr lang="en-US" altLang="ko-KR" sz="2400" dirty="0"/>
              <a:t>source ~/</a:t>
            </a:r>
            <a:r>
              <a:rPr lang="en-US" altLang="ko-KR" sz="2400" dirty="0" err="1"/>
              <a:t>practice_ws</a:t>
            </a:r>
            <a:r>
              <a:rPr lang="en-US" altLang="ko-KR" sz="2400" dirty="0"/>
              <a:t>/install/</a:t>
            </a:r>
            <a:r>
              <a:rPr lang="en-US" altLang="ko-KR" sz="2400" dirty="0" err="1"/>
              <a:t>setup.bash</a:t>
            </a:r>
            <a:r>
              <a:rPr lang="en-US" altLang="ko-KR" sz="2400" dirty="0"/>
              <a:t> : </a:t>
            </a:r>
            <a:r>
              <a:rPr lang="ko-KR" altLang="en-US" sz="2400" dirty="0" err="1"/>
              <a:t>빌드된</a:t>
            </a:r>
            <a:r>
              <a:rPr lang="ko-KR" altLang="en-US" sz="2400" dirty="0"/>
              <a:t> 내용 불러옴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.</a:t>
            </a:r>
            <a:r>
              <a:rPr lang="en-US" altLang="ko-KR" sz="2400" dirty="0" err="1"/>
              <a:t>bashrc</a:t>
            </a:r>
            <a:r>
              <a:rPr lang="ko-KR" altLang="en-US" sz="2400" dirty="0"/>
              <a:t>는 터미널이 실행될 때마다 실행되어</a:t>
            </a:r>
            <a:endParaRPr lang="en-US" altLang="ko-KR" sz="2400" dirty="0"/>
          </a:p>
          <a:p>
            <a:r>
              <a:rPr lang="ko-KR" altLang="en-US" sz="2400" dirty="0"/>
              <a:t>환경을 설정함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993843-EB66-4FE0-B377-0DD31BDD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68" y="3341197"/>
            <a:ext cx="6320590" cy="33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4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ros2 run </a:t>
            </a:r>
            <a:r>
              <a:rPr lang="en-US" altLang="ko-KR" sz="2400" dirty="0" err="1"/>
              <a:t>demo_nodes_cpp</a:t>
            </a:r>
            <a:r>
              <a:rPr lang="en-US" altLang="ko-KR" sz="2400" dirty="0"/>
              <a:t> talker</a:t>
            </a:r>
          </a:p>
          <a:p>
            <a:endParaRPr lang="en-US" altLang="ko-KR" sz="2400" dirty="0"/>
          </a:p>
          <a:p>
            <a:r>
              <a:rPr lang="en-US" altLang="ko-KR" sz="2400" dirty="0"/>
              <a:t>ros2 run </a:t>
            </a:r>
            <a:r>
              <a:rPr lang="en-US" altLang="ko-KR" sz="2400" dirty="0" err="1"/>
              <a:t>demo_nodes_py</a:t>
            </a:r>
            <a:r>
              <a:rPr lang="en-US" altLang="ko-KR" sz="2400" dirty="0"/>
              <a:t> listener</a:t>
            </a:r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FC7280-CCC7-49B9-8EFD-A4E72EA1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84" y="1576118"/>
            <a:ext cx="6152796" cy="40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63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C++ </a:t>
            </a:r>
            <a:r>
              <a:rPr lang="ko-KR" altLang="en-US" sz="2400" dirty="0"/>
              <a:t>패키지 생성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cd </a:t>
            </a:r>
            <a:r>
              <a:rPr lang="en-US" altLang="ko-KR" sz="2400" dirty="0" err="1"/>
              <a:t>practice_ws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ros2 pkg create  --build-type </a:t>
            </a:r>
            <a:r>
              <a:rPr lang="en-US" altLang="ko-KR" sz="2400" dirty="0" err="1"/>
              <a:t>ament_cmake</a:t>
            </a:r>
            <a:r>
              <a:rPr lang="en-US" altLang="ko-KR" sz="2400" dirty="0"/>
              <a:t> 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추가적으로 </a:t>
            </a:r>
            <a:r>
              <a:rPr lang="en-US" altLang="ko-KR" sz="2400" dirty="0"/>
              <a:t>launch</a:t>
            </a:r>
            <a:r>
              <a:rPr lang="ko-KR" altLang="en-US" sz="2400" dirty="0"/>
              <a:t>와 </a:t>
            </a:r>
            <a:r>
              <a:rPr lang="en-US" altLang="ko-KR" sz="2400" dirty="0"/>
              <a:t>config </a:t>
            </a:r>
            <a:r>
              <a:rPr lang="ko-KR" altLang="en-US" sz="2400" dirty="0"/>
              <a:t>디렉토리 생성</a:t>
            </a:r>
            <a:endParaRPr lang="en-US" altLang="ko-KR" sz="2400" dirty="0"/>
          </a:p>
          <a:p>
            <a:r>
              <a:rPr lang="en-US" altLang="ko-KR" sz="2400" dirty="0" err="1"/>
              <a:t>mkdir</a:t>
            </a:r>
            <a:r>
              <a:rPr lang="en-US" altLang="ko-KR" sz="2400" dirty="0"/>
              <a:t> launch &amp;&amp; </a:t>
            </a:r>
            <a:r>
              <a:rPr lang="en-US" altLang="ko-KR" sz="2400" dirty="0" err="1"/>
              <a:t>mkrdir</a:t>
            </a:r>
            <a:r>
              <a:rPr lang="en-US" altLang="ko-KR" sz="2400" dirty="0"/>
              <a:t> config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21A87-4CDD-4E58-99F0-97034973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0" y="3430800"/>
            <a:ext cx="7848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3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0" y="720000"/>
            <a:ext cx="1163969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config: </a:t>
            </a:r>
          </a:p>
          <a:p>
            <a:r>
              <a:rPr lang="ko-KR" altLang="en-US" sz="2400" dirty="0"/>
              <a:t>설정 파일들을 저장</a:t>
            </a:r>
            <a:r>
              <a:rPr lang="en-US" altLang="ko-KR" sz="2400" dirty="0"/>
              <a:t>. </a:t>
            </a:r>
            <a:r>
              <a:rPr lang="ko-KR" altLang="en-US" sz="2400" dirty="0"/>
              <a:t>파일들은 노드의 파라미터나 설정을 정의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include: </a:t>
            </a:r>
          </a:p>
          <a:p>
            <a:r>
              <a:rPr lang="ko-KR" altLang="en-US" sz="2400" dirty="0"/>
              <a:t>직접 정의하고 만든 헤더 파일들을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launch: </a:t>
            </a:r>
          </a:p>
          <a:p>
            <a:r>
              <a:rPr lang="ko-KR" altLang="en-US" sz="2400" dirty="0"/>
              <a:t>패키지의 노드들을 </a:t>
            </a:r>
            <a:r>
              <a:rPr lang="en-US" altLang="ko-KR" sz="2400" dirty="0"/>
              <a:t>launch</a:t>
            </a:r>
            <a:r>
              <a:rPr lang="ko-KR" altLang="en-US" sz="2400" dirty="0"/>
              <a:t>하기 위한 파일을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src</a:t>
            </a:r>
            <a:r>
              <a:rPr lang="en-US" altLang="ko-KR" sz="2400" dirty="0"/>
              <a:t>: </a:t>
            </a:r>
          </a:p>
          <a:p>
            <a:r>
              <a:rPr lang="ko-KR" altLang="en-US" sz="2400" dirty="0"/>
              <a:t>노드 파일들을 저장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8F6B93-D4EE-4FAB-B1C0-B2D28B9EE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0" y="720000"/>
            <a:ext cx="10629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3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0" y="720000"/>
            <a:ext cx="116396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CMakeLists.txt: </a:t>
            </a:r>
          </a:p>
          <a:p>
            <a:r>
              <a:rPr lang="ko-KR" altLang="en-US" sz="2400" dirty="0"/>
              <a:t>빌드 시스템인 </a:t>
            </a:r>
            <a:r>
              <a:rPr lang="en-US" altLang="ko-KR" sz="2400" dirty="0" err="1"/>
              <a:t>CMake</a:t>
            </a:r>
            <a:r>
              <a:rPr lang="ko-KR" altLang="en-US" sz="2400" dirty="0"/>
              <a:t>의 빌드 방법에 대한 지침을 포함</a:t>
            </a:r>
            <a:endParaRPr lang="en-US" altLang="ko-KR" sz="2400" dirty="0"/>
          </a:p>
          <a:p>
            <a:r>
              <a:rPr lang="ko-KR" altLang="en-US" sz="2400" dirty="0"/>
              <a:t>컴파일러 플래그</a:t>
            </a:r>
            <a:r>
              <a:rPr lang="en-US" altLang="ko-KR" sz="2400" dirty="0"/>
              <a:t>, </a:t>
            </a:r>
            <a:r>
              <a:rPr lang="ko-KR" altLang="en-US" sz="2400" dirty="0"/>
              <a:t>의존성 라이브러리</a:t>
            </a:r>
            <a:r>
              <a:rPr lang="en-US" altLang="ko-KR" sz="2400" dirty="0"/>
              <a:t>, </a:t>
            </a:r>
            <a:r>
              <a:rPr lang="ko-KR" altLang="en-US" sz="2400" dirty="0"/>
              <a:t>라이브러리의 빌드 규칙 등 포함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pakage.xml: </a:t>
            </a:r>
          </a:p>
          <a:p>
            <a:r>
              <a:rPr lang="ko-KR" altLang="en-US" sz="2400" dirty="0"/>
              <a:t>패키지의 이름</a:t>
            </a:r>
            <a:r>
              <a:rPr lang="en-US" altLang="ko-KR" sz="2400" dirty="0"/>
              <a:t>, </a:t>
            </a:r>
            <a:r>
              <a:rPr lang="ko-KR" altLang="en-US" sz="2400" dirty="0"/>
              <a:t>버전</a:t>
            </a:r>
            <a:r>
              <a:rPr lang="en-US" altLang="ko-KR" sz="2400" dirty="0"/>
              <a:t>, </a:t>
            </a:r>
            <a:r>
              <a:rPr lang="ko-KR" altLang="en-US" sz="2400" dirty="0"/>
              <a:t>유지 관리자</a:t>
            </a:r>
            <a:r>
              <a:rPr lang="en-US" altLang="ko-KR" sz="2400" dirty="0"/>
              <a:t>, </a:t>
            </a:r>
            <a:r>
              <a:rPr lang="ko-KR" altLang="en-US" sz="2400" dirty="0"/>
              <a:t>라이선스</a:t>
            </a:r>
            <a:r>
              <a:rPr lang="en-US" altLang="ko-KR" sz="2400" dirty="0"/>
              <a:t>, </a:t>
            </a:r>
            <a:r>
              <a:rPr lang="ko-KR" altLang="en-US" sz="2400" dirty="0"/>
              <a:t>의존성 등에 대한 정보를 포함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8F6B93-D4EE-4FAB-B1C0-B2D28B9EE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0" y="720000"/>
            <a:ext cx="10629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83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노드 작성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cd</a:t>
            </a:r>
            <a:r>
              <a:rPr lang="ko-KR" altLang="en-US" sz="2400" dirty="0"/>
              <a:t> </a:t>
            </a:r>
            <a:r>
              <a:rPr lang="en-US" altLang="ko-KR" sz="2400" dirty="0" err="1"/>
              <a:t>practice_ws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/&lt;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&gt;/</a:t>
            </a:r>
            <a:r>
              <a:rPr lang="en-US" altLang="ko-KR" sz="2400" dirty="0" err="1"/>
              <a:t>src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gedit</a:t>
            </a:r>
            <a:r>
              <a:rPr lang="en-US" altLang="ko-KR" sz="2400" dirty="0"/>
              <a:t> talker.cpp &lt;- </a:t>
            </a:r>
            <a:r>
              <a:rPr lang="ko-KR" altLang="en-US" sz="2400" dirty="0"/>
              <a:t>추천</a:t>
            </a:r>
            <a:endParaRPr lang="en-US" altLang="ko-KR" sz="2400" dirty="0"/>
          </a:p>
          <a:p>
            <a:r>
              <a:rPr lang="en-US" altLang="ko-KR" sz="2400" dirty="0"/>
              <a:t>or</a:t>
            </a:r>
          </a:p>
          <a:p>
            <a:r>
              <a:rPr lang="en-US" altLang="ko-KR" sz="2400" dirty="0"/>
              <a:t>nano</a:t>
            </a:r>
            <a:r>
              <a:rPr lang="ko-KR" altLang="en-US" sz="2400" dirty="0"/>
              <a:t> </a:t>
            </a:r>
            <a:r>
              <a:rPr lang="en-US" altLang="ko-KR" sz="2400" dirty="0"/>
              <a:t>talker.cpp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CD1876-BBBA-433E-A7F5-710D5F473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298679"/>
            <a:ext cx="7122694" cy="40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7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노드 작성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800" dirty="0">
                <a:ea typeface="돋움체" panose="020B0609000101010101" pitchFamily="49" charset="-127"/>
              </a:rPr>
              <a:t>#include &lt;chrono&gt;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#include &lt;memory&gt;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#include "</a:t>
            </a:r>
            <a:r>
              <a:rPr lang="en-US" altLang="ko-KR" sz="800" dirty="0" err="1">
                <a:ea typeface="돋움체" panose="020B0609000101010101" pitchFamily="49" charset="-127"/>
              </a:rPr>
              <a:t>rclcpp</a:t>
            </a:r>
            <a:r>
              <a:rPr lang="en-US" altLang="ko-KR" sz="800" dirty="0">
                <a:ea typeface="돋움체" panose="020B0609000101010101" pitchFamily="49" charset="-127"/>
              </a:rPr>
              <a:t>/rclcpp.hpp"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#include "</a:t>
            </a:r>
            <a:r>
              <a:rPr lang="en-US" altLang="ko-KR" sz="800" dirty="0" err="1">
                <a:ea typeface="돋움체" panose="020B0609000101010101" pitchFamily="49" charset="-127"/>
              </a:rPr>
              <a:t>std_msgs</a:t>
            </a:r>
            <a:r>
              <a:rPr lang="en-US" altLang="ko-KR" sz="800" dirty="0">
                <a:ea typeface="돋움체" panose="020B0609000101010101" pitchFamily="49" charset="-127"/>
              </a:rPr>
              <a:t>/msg/string.hpp"</a:t>
            </a:r>
          </a:p>
          <a:p>
            <a:endParaRPr lang="ko-KR" altLang="en-US" sz="800" dirty="0">
              <a:ea typeface="돋움체" panose="020B0609000101010101" pitchFamily="49" charset="-127"/>
            </a:endParaRPr>
          </a:p>
          <a:p>
            <a:r>
              <a:rPr lang="en-US" altLang="ko-KR" sz="800" dirty="0">
                <a:ea typeface="돋움체" panose="020B0609000101010101" pitchFamily="49" charset="-127"/>
              </a:rPr>
              <a:t>using namespace std::</a:t>
            </a:r>
            <a:r>
              <a:rPr lang="en-US" altLang="ko-KR" sz="800" dirty="0" err="1">
                <a:ea typeface="돋움체" panose="020B0609000101010101" pitchFamily="49" charset="-127"/>
              </a:rPr>
              <a:t>chrono_literals</a:t>
            </a:r>
            <a:r>
              <a:rPr lang="en-US" altLang="ko-KR" sz="800" dirty="0"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ea typeface="돋움체" panose="020B0609000101010101" pitchFamily="49" charset="-127"/>
            </a:endParaRPr>
          </a:p>
          <a:p>
            <a:r>
              <a:rPr lang="en-US" altLang="ko-KR" sz="800" dirty="0">
                <a:ea typeface="돋움체" panose="020B0609000101010101" pitchFamily="49" charset="-127"/>
              </a:rPr>
              <a:t>class </a:t>
            </a:r>
            <a:r>
              <a:rPr lang="en-US" altLang="ko-KR" sz="800" dirty="0" err="1">
                <a:ea typeface="돋움체" panose="020B0609000101010101" pitchFamily="49" charset="-127"/>
              </a:rPr>
              <a:t>MinimalPublisher</a:t>
            </a:r>
            <a:r>
              <a:rPr lang="en-US" altLang="ko-KR" sz="800" dirty="0">
                <a:ea typeface="돋움체" panose="020B0609000101010101" pitchFamily="49" charset="-127"/>
              </a:rPr>
              <a:t> : public </a:t>
            </a:r>
            <a:r>
              <a:rPr lang="en-US" altLang="ko-KR" sz="800" dirty="0" err="1">
                <a:ea typeface="돋움체" panose="020B0609000101010101" pitchFamily="49" charset="-127"/>
              </a:rPr>
              <a:t>rclcpp</a:t>
            </a:r>
            <a:r>
              <a:rPr lang="en-US" altLang="ko-KR" sz="800" dirty="0">
                <a:ea typeface="돋움체" panose="020B0609000101010101" pitchFamily="49" charset="-127"/>
              </a:rPr>
              <a:t>::Node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public: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</a:t>
            </a:r>
            <a:r>
              <a:rPr lang="en-US" altLang="ko-KR" sz="800" dirty="0" err="1">
                <a:ea typeface="돋움체" panose="020B0609000101010101" pitchFamily="49" charset="-127"/>
              </a:rPr>
              <a:t>MinimalPublisher</a:t>
            </a:r>
            <a:r>
              <a:rPr lang="en-US" altLang="ko-KR" sz="800" dirty="0"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: Node("</a:t>
            </a:r>
            <a:r>
              <a:rPr lang="en-US" altLang="ko-KR" sz="800" dirty="0" err="1">
                <a:ea typeface="돋움체" panose="020B0609000101010101" pitchFamily="49" charset="-127"/>
              </a:rPr>
              <a:t>minimal_publisher</a:t>
            </a:r>
            <a:r>
              <a:rPr lang="en-US" altLang="ko-KR" sz="800" dirty="0">
                <a:ea typeface="돋움체" panose="020B0609000101010101" pitchFamily="49" charset="-127"/>
              </a:rPr>
              <a:t>"), count_(0)</a:t>
            </a:r>
          </a:p>
          <a:p>
            <a:r>
              <a:rPr lang="ko-KR" altLang="en-US" sz="800" dirty="0">
                <a:ea typeface="돋움체" panose="020B0609000101010101" pitchFamily="49" charset="-127"/>
              </a:rPr>
              <a:t>  </a:t>
            </a:r>
            <a:r>
              <a:rPr lang="en-US" altLang="ko-KR" sz="800" dirty="0"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  this-&gt;</a:t>
            </a:r>
            <a:r>
              <a:rPr lang="en-US" altLang="ko-KR" sz="800" dirty="0" err="1">
                <a:ea typeface="돋움체" panose="020B0609000101010101" pitchFamily="49" charset="-127"/>
              </a:rPr>
              <a:t>declare_parameter</a:t>
            </a:r>
            <a:r>
              <a:rPr lang="en-US" altLang="ko-KR" sz="800" dirty="0">
                <a:ea typeface="돋움체" panose="020B0609000101010101" pitchFamily="49" charset="-127"/>
              </a:rPr>
              <a:t>&lt;std::string&gt;("</a:t>
            </a:r>
            <a:r>
              <a:rPr lang="en-US" altLang="ko-KR" sz="800" dirty="0" err="1">
                <a:ea typeface="돋움체" panose="020B0609000101010101" pitchFamily="49" charset="-127"/>
              </a:rPr>
              <a:t>message_content</a:t>
            </a:r>
            <a:r>
              <a:rPr lang="en-US" altLang="ko-KR" sz="800" dirty="0">
                <a:ea typeface="돋움체" panose="020B0609000101010101" pitchFamily="49" charset="-127"/>
              </a:rPr>
              <a:t>");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  this-&gt;</a:t>
            </a:r>
            <a:r>
              <a:rPr lang="en-US" altLang="ko-KR" sz="800" dirty="0" err="1">
                <a:ea typeface="돋움체" panose="020B0609000101010101" pitchFamily="49" charset="-127"/>
              </a:rPr>
              <a:t>get_parameter</a:t>
            </a:r>
            <a:r>
              <a:rPr lang="en-US" altLang="ko-KR" sz="800" dirty="0">
                <a:ea typeface="돋움체" panose="020B0609000101010101" pitchFamily="49" charset="-127"/>
              </a:rPr>
              <a:t>("</a:t>
            </a:r>
            <a:r>
              <a:rPr lang="en-US" altLang="ko-KR" sz="800" dirty="0" err="1">
                <a:ea typeface="돋움체" panose="020B0609000101010101" pitchFamily="49" charset="-127"/>
              </a:rPr>
              <a:t>message_content</a:t>
            </a:r>
            <a:r>
              <a:rPr lang="en-US" altLang="ko-KR" sz="800" dirty="0">
                <a:ea typeface="돋움체" panose="020B0609000101010101" pitchFamily="49" charset="-127"/>
              </a:rPr>
              <a:t>", </a:t>
            </a:r>
            <a:r>
              <a:rPr lang="en-US" altLang="ko-KR" sz="800" dirty="0" err="1">
                <a:ea typeface="돋움체" panose="020B0609000101010101" pitchFamily="49" charset="-127"/>
              </a:rPr>
              <a:t>message_content</a:t>
            </a:r>
            <a:r>
              <a:rPr lang="en-US" altLang="ko-KR" sz="800" dirty="0">
                <a:ea typeface="돋움체" panose="020B0609000101010101" pitchFamily="49" charset="-127"/>
              </a:rPr>
              <a:t>_);</a:t>
            </a:r>
          </a:p>
          <a:p>
            <a:endParaRPr lang="ko-KR" altLang="en-US" sz="800" dirty="0">
              <a:ea typeface="돋움체" panose="020B0609000101010101" pitchFamily="49" charset="-127"/>
            </a:endParaRPr>
          </a:p>
          <a:p>
            <a:r>
              <a:rPr lang="en-US" altLang="ko-KR" sz="800" dirty="0">
                <a:ea typeface="돋움체" panose="020B0609000101010101" pitchFamily="49" charset="-127"/>
              </a:rPr>
              <a:t>    publisher_ = this-&gt;</a:t>
            </a:r>
            <a:r>
              <a:rPr lang="en-US" altLang="ko-KR" sz="800" dirty="0" err="1">
                <a:ea typeface="돋움체" panose="020B0609000101010101" pitchFamily="49" charset="-127"/>
              </a:rPr>
              <a:t>create_publisher</a:t>
            </a:r>
            <a:r>
              <a:rPr lang="en-US" altLang="ko-KR" sz="800" dirty="0">
                <a:ea typeface="돋움체" panose="020B0609000101010101" pitchFamily="49" charset="-127"/>
              </a:rPr>
              <a:t>&lt;</a:t>
            </a:r>
            <a:r>
              <a:rPr lang="en-US" altLang="ko-KR" sz="800" dirty="0" err="1">
                <a:ea typeface="돋움체" panose="020B0609000101010101" pitchFamily="49" charset="-127"/>
              </a:rPr>
              <a:t>std_msgs</a:t>
            </a:r>
            <a:r>
              <a:rPr lang="en-US" altLang="ko-KR" sz="800" dirty="0">
                <a:ea typeface="돋움체" panose="020B0609000101010101" pitchFamily="49" charset="-127"/>
              </a:rPr>
              <a:t>::msg::String&gt;("topic", 10);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  timer_ = this-&gt;</a:t>
            </a:r>
            <a:r>
              <a:rPr lang="en-US" altLang="ko-KR" sz="800" dirty="0" err="1">
                <a:ea typeface="돋움체" panose="020B0609000101010101" pitchFamily="49" charset="-127"/>
              </a:rPr>
              <a:t>create_wall_timer</a:t>
            </a:r>
            <a:r>
              <a:rPr lang="en-US" altLang="ko-KR" sz="800" dirty="0">
                <a:ea typeface="돋움체" panose="020B0609000101010101" pitchFamily="49" charset="-127"/>
              </a:rPr>
              <a:t>(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    500ms, std::bind(&amp;</a:t>
            </a:r>
            <a:r>
              <a:rPr lang="en-US" altLang="ko-KR" sz="800" dirty="0" err="1">
                <a:ea typeface="돋움체" panose="020B0609000101010101" pitchFamily="49" charset="-127"/>
              </a:rPr>
              <a:t>MinimalPublisher</a:t>
            </a:r>
            <a:r>
              <a:rPr lang="en-US" altLang="ko-KR" sz="800" dirty="0">
                <a:ea typeface="돋움체" panose="020B0609000101010101" pitchFamily="49" charset="-127"/>
              </a:rPr>
              <a:t>::</a:t>
            </a:r>
            <a:r>
              <a:rPr lang="en-US" altLang="ko-KR" sz="800" dirty="0" err="1">
                <a:ea typeface="돋움체" panose="020B0609000101010101" pitchFamily="49" charset="-127"/>
              </a:rPr>
              <a:t>timer_callback</a:t>
            </a:r>
            <a:r>
              <a:rPr lang="en-US" altLang="ko-KR" sz="800" dirty="0">
                <a:ea typeface="돋움체" panose="020B0609000101010101" pitchFamily="49" charset="-127"/>
              </a:rPr>
              <a:t>, this));</a:t>
            </a:r>
          </a:p>
          <a:p>
            <a:r>
              <a:rPr lang="ko-KR" altLang="en-US" sz="800" dirty="0">
                <a:ea typeface="돋움체" panose="020B0609000101010101" pitchFamily="49" charset="-127"/>
              </a:rPr>
              <a:t>  </a:t>
            </a:r>
            <a:r>
              <a:rPr lang="en-US" altLang="ko-KR" sz="800" dirty="0"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ea typeface="돋움체" panose="020B0609000101010101" pitchFamily="49" charset="-127"/>
            </a:endParaRPr>
          </a:p>
          <a:p>
            <a:r>
              <a:rPr lang="en-US" altLang="ko-KR" sz="800" dirty="0">
                <a:ea typeface="돋움체" panose="020B0609000101010101" pitchFamily="49" charset="-127"/>
              </a:rPr>
              <a:t>private: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void </a:t>
            </a:r>
            <a:r>
              <a:rPr lang="en-US" altLang="ko-KR" sz="800" dirty="0" err="1">
                <a:ea typeface="돋움체" panose="020B0609000101010101" pitchFamily="49" charset="-127"/>
              </a:rPr>
              <a:t>timer_callback</a:t>
            </a:r>
            <a:r>
              <a:rPr lang="en-US" altLang="ko-KR" sz="800" dirty="0"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ea typeface="돋움체" panose="020B0609000101010101" pitchFamily="49" charset="-127"/>
              </a:rPr>
              <a:t>  </a:t>
            </a:r>
            <a:r>
              <a:rPr lang="en-US" altLang="ko-KR" sz="800" dirty="0">
                <a:ea typeface="돋움체" panose="020B0609000101010101" pitchFamily="49" charset="-127"/>
              </a:rPr>
              <a:t>{</a:t>
            </a:r>
          </a:p>
          <a:p>
            <a:r>
              <a:rPr lang="da-DK" altLang="ko-KR" sz="800" dirty="0">
                <a:ea typeface="돋움체" panose="020B0609000101010101" pitchFamily="49" charset="-127"/>
              </a:rPr>
              <a:t>    auto message = std_msgs::msg::String();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  </a:t>
            </a:r>
            <a:r>
              <a:rPr lang="en-US" altLang="ko-KR" sz="800" dirty="0" err="1">
                <a:ea typeface="돋움체" panose="020B0609000101010101" pitchFamily="49" charset="-127"/>
              </a:rPr>
              <a:t>message.data</a:t>
            </a:r>
            <a:r>
              <a:rPr lang="en-US" altLang="ko-KR" sz="800" dirty="0"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ea typeface="돋움체" panose="020B0609000101010101" pitchFamily="49" charset="-127"/>
              </a:rPr>
              <a:t>message_content</a:t>
            </a:r>
            <a:r>
              <a:rPr lang="en-US" altLang="ko-KR" sz="800" dirty="0">
                <a:ea typeface="돋움체" panose="020B0609000101010101" pitchFamily="49" charset="-127"/>
              </a:rPr>
              <a:t>_ + " " + std::</a:t>
            </a:r>
            <a:r>
              <a:rPr lang="en-US" altLang="ko-KR" sz="800" dirty="0" err="1">
                <a:ea typeface="돋움체" panose="020B0609000101010101" pitchFamily="49" charset="-127"/>
              </a:rPr>
              <a:t>to_string</a:t>
            </a:r>
            <a:r>
              <a:rPr lang="en-US" altLang="ko-KR" sz="800" dirty="0">
                <a:ea typeface="돋움체" panose="020B0609000101010101" pitchFamily="49" charset="-127"/>
              </a:rPr>
              <a:t>(++count_);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  RCLCPP_INFO(this-&gt;</a:t>
            </a:r>
            <a:r>
              <a:rPr lang="en-US" altLang="ko-KR" sz="800" dirty="0" err="1">
                <a:ea typeface="돋움체" panose="020B0609000101010101" pitchFamily="49" charset="-127"/>
              </a:rPr>
              <a:t>get_logger</a:t>
            </a:r>
            <a:r>
              <a:rPr lang="en-US" altLang="ko-KR" sz="800" dirty="0">
                <a:ea typeface="돋움체" panose="020B0609000101010101" pitchFamily="49" charset="-127"/>
              </a:rPr>
              <a:t>(), "Publishing: '%s'", </a:t>
            </a:r>
            <a:r>
              <a:rPr lang="en-US" altLang="ko-KR" sz="800" dirty="0" err="1">
                <a:ea typeface="돋움체" panose="020B0609000101010101" pitchFamily="49" charset="-127"/>
              </a:rPr>
              <a:t>message.data.c_str</a:t>
            </a:r>
            <a:r>
              <a:rPr lang="en-US" altLang="ko-KR" sz="800" dirty="0"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  publisher_-&gt;publish(message);</a:t>
            </a:r>
          </a:p>
          <a:p>
            <a:r>
              <a:rPr lang="ko-KR" altLang="en-US" sz="800" dirty="0">
                <a:ea typeface="돋움체" panose="020B0609000101010101" pitchFamily="49" charset="-127"/>
              </a:rPr>
              <a:t>  </a:t>
            </a:r>
            <a:r>
              <a:rPr lang="en-US" altLang="ko-KR" sz="800" dirty="0"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</a:t>
            </a:r>
            <a:r>
              <a:rPr lang="en-US" altLang="ko-KR" sz="800" dirty="0" err="1">
                <a:ea typeface="돋움체" panose="020B0609000101010101" pitchFamily="49" charset="-127"/>
              </a:rPr>
              <a:t>rclcpp</a:t>
            </a:r>
            <a:r>
              <a:rPr lang="en-US" altLang="ko-KR" sz="800" dirty="0">
                <a:ea typeface="돋움체" panose="020B0609000101010101" pitchFamily="49" charset="-127"/>
              </a:rPr>
              <a:t>::</a:t>
            </a:r>
            <a:r>
              <a:rPr lang="en-US" altLang="ko-KR" sz="800" dirty="0" err="1">
                <a:ea typeface="돋움체" panose="020B0609000101010101" pitchFamily="49" charset="-127"/>
              </a:rPr>
              <a:t>TimerBase</a:t>
            </a:r>
            <a:r>
              <a:rPr lang="en-US" altLang="ko-KR" sz="800" dirty="0">
                <a:ea typeface="돋움체" panose="020B0609000101010101" pitchFamily="49" charset="-127"/>
              </a:rPr>
              <a:t>::</a:t>
            </a:r>
            <a:r>
              <a:rPr lang="en-US" altLang="ko-KR" sz="800" dirty="0" err="1">
                <a:ea typeface="돋움체" panose="020B0609000101010101" pitchFamily="49" charset="-127"/>
              </a:rPr>
              <a:t>SharedPtr</a:t>
            </a:r>
            <a:r>
              <a:rPr lang="en-US" altLang="ko-KR" sz="800" dirty="0">
                <a:ea typeface="돋움체" panose="020B0609000101010101" pitchFamily="49" charset="-127"/>
              </a:rPr>
              <a:t> timer_;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</a:t>
            </a:r>
            <a:r>
              <a:rPr lang="en-US" altLang="ko-KR" sz="800" dirty="0" err="1">
                <a:ea typeface="돋움체" panose="020B0609000101010101" pitchFamily="49" charset="-127"/>
              </a:rPr>
              <a:t>rclcpp</a:t>
            </a:r>
            <a:r>
              <a:rPr lang="en-US" altLang="ko-KR" sz="800" dirty="0">
                <a:ea typeface="돋움체" panose="020B0609000101010101" pitchFamily="49" charset="-127"/>
              </a:rPr>
              <a:t>::Publisher&lt;</a:t>
            </a:r>
            <a:r>
              <a:rPr lang="en-US" altLang="ko-KR" sz="800" dirty="0" err="1">
                <a:ea typeface="돋움체" panose="020B0609000101010101" pitchFamily="49" charset="-127"/>
              </a:rPr>
              <a:t>std_msgs</a:t>
            </a:r>
            <a:r>
              <a:rPr lang="en-US" altLang="ko-KR" sz="800" dirty="0">
                <a:ea typeface="돋움체" panose="020B0609000101010101" pitchFamily="49" charset="-127"/>
              </a:rPr>
              <a:t>::msg::String&gt;::</a:t>
            </a:r>
            <a:r>
              <a:rPr lang="en-US" altLang="ko-KR" sz="800" dirty="0" err="1">
                <a:ea typeface="돋움체" panose="020B0609000101010101" pitchFamily="49" charset="-127"/>
              </a:rPr>
              <a:t>SharedPtr</a:t>
            </a:r>
            <a:r>
              <a:rPr lang="en-US" altLang="ko-KR" sz="800" dirty="0">
                <a:ea typeface="돋움체" panose="020B0609000101010101" pitchFamily="49" charset="-127"/>
              </a:rPr>
              <a:t> publisher_;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</a:t>
            </a:r>
            <a:r>
              <a:rPr lang="en-US" altLang="ko-KR" sz="800" dirty="0" err="1">
                <a:ea typeface="돋움체" panose="020B0609000101010101" pitchFamily="49" charset="-127"/>
              </a:rPr>
              <a:t>size_t</a:t>
            </a:r>
            <a:r>
              <a:rPr lang="en-US" altLang="ko-KR" sz="800" dirty="0">
                <a:ea typeface="돋움체" panose="020B0609000101010101" pitchFamily="49" charset="-127"/>
              </a:rPr>
              <a:t> count_;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std::string </a:t>
            </a:r>
            <a:r>
              <a:rPr lang="en-US" altLang="ko-KR" sz="800" dirty="0" err="1">
                <a:ea typeface="돋움체" panose="020B0609000101010101" pitchFamily="49" charset="-127"/>
              </a:rPr>
              <a:t>message_content</a:t>
            </a:r>
            <a:r>
              <a:rPr lang="en-US" altLang="ko-KR" sz="800" dirty="0">
                <a:ea typeface="돋움체" panose="020B0609000101010101" pitchFamily="49" charset="-127"/>
              </a:rPr>
              <a:t>_; 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};</a:t>
            </a:r>
          </a:p>
          <a:p>
            <a:endParaRPr lang="ko-KR" altLang="en-US" sz="800" dirty="0">
              <a:ea typeface="돋움체" panose="020B0609000101010101" pitchFamily="49" charset="-127"/>
            </a:endParaRPr>
          </a:p>
          <a:p>
            <a:r>
              <a:rPr lang="en-US" altLang="ko-KR" sz="800" dirty="0">
                <a:ea typeface="돋움체" panose="020B0609000101010101" pitchFamily="49" charset="-127"/>
              </a:rPr>
              <a:t>int main(int </a:t>
            </a:r>
            <a:r>
              <a:rPr lang="en-US" altLang="ko-KR" sz="800" dirty="0" err="1">
                <a:ea typeface="돋움체" panose="020B0609000101010101" pitchFamily="49" charset="-127"/>
              </a:rPr>
              <a:t>argc</a:t>
            </a:r>
            <a:r>
              <a:rPr lang="en-US" altLang="ko-KR" sz="800" dirty="0">
                <a:ea typeface="돋움체" panose="020B0609000101010101" pitchFamily="49" charset="-127"/>
              </a:rPr>
              <a:t>, char * </a:t>
            </a:r>
            <a:r>
              <a:rPr lang="en-US" altLang="ko-KR" sz="800" dirty="0" err="1">
                <a:ea typeface="돋움체" panose="020B0609000101010101" pitchFamily="49" charset="-127"/>
              </a:rPr>
              <a:t>argv</a:t>
            </a:r>
            <a:r>
              <a:rPr lang="en-US" altLang="ko-KR" sz="800" dirty="0">
                <a:ea typeface="돋움체" panose="020B0609000101010101" pitchFamily="49" charset="-127"/>
              </a:rPr>
              <a:t>[])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</a:t>
            </a:r>
            <a:r>
              <a:rPr lang="en-US" altLang="ko-KR" sz="800" dirty="0" err="1">
                <a:ea typeface="돋움체" panose="020B0609000101010101" pitchFamily="49" charset="-127"/>
              </a:rPr>
              <a:t>rclcpp</a:t>
            </a:r>
            <a:r>
              <a:rPr lang="en-US" altLang="ko-KR" sz="800" dirty="0">
                <a:ea typeface="돋움체" panose="020B0609000101010101" pitchFamily="49" charset="-127"/>
              </a:rPr>
              <a:t>::</a:t>
            </a:r>
            <a:r>
              <a:rPr lang="en-US" altLang="ko-KR" sz="800" dirty="0" err="1">
                <a:ea typeface="돋움체" panose="020B0609000101010101" pitchFamily="49" charset="-127"/>
              </a:rPr>
              <a:t>init</a:t>
            </a:r>
            <a:r>
              <a:rPr lang="en-US" altLang="ko-KR" sz="800" dirty="0"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ea typeface="돋움체" panose="020B0609000101010101" pitchFamily="49" charset="-127"/>
              </a:rPr>
              <a:t>argc</a:t>
            </a:r>
            <a:r>
              <a:rPr lang="en-US" altLang="ko-KR" sz="800" dirty="0"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ea typeface="돋움체" panose="020B0609000101010101" pitchFamily="49" charset="-127"/>
              </a:rPr>
              <a:t>argv</a:t>
            </a:r>
            <a:r>
              <a:rPr lang="en-US" altLang="ko-KR" sz="800" dirty="0"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</a:t>
            </a:r>
            <a:r>
              <a:rPr lang="en-US" altLang="ko-KR" sz="800" dirty="0" err="1">
                <a:ea typeface="돋움체" panose="020B0609000101010101" pitchFamily="49" charset="-127"/>
              </a:rPr>
              <a:t>rclcpp</a:t>
            </a:r>
            <a:r>
              <a:rPr lang="en-US" altLang="ko-KR" sz="800" dirty="0">
                <a:ea typeface="돋움체" panose="020B0609000101010101" pitchFamily="49" charset="-127"/>
              </a:rPr>
              <a:t>::spin(std::</a:t>
            </a:r>
            <a:r>
              <a:rPr lang="en-US" altLang="ko-KR" sz="800" dirty="0" err="1">
                <a:ea typeface="돋움체" panose="020B0609000101010101" pitchFamily="49" charset="-127"/>
              </a:rPr>
              <a:t>make_shared</a:t>
            </a:r>
            <a:r>
              <a:rPr lang="en-US" altLang="ko-KR" sz="800" dirty="0">
                <a:ea typeface="돋움체" panose="020B0609000101010101" pitchFamily="49" charset="-127"/>
              </a:rPr>
              <a:t>&lt;</a:t>
            </a:r>
            <a:r>
              <a:rPr lang="en-US" altLang="ko-KR" sz="800" dirty="0" err="1">
                <a:ea typeface="돋움체" panose="020B0609000101010101" pitchFamily="49" charset="-127"/>
              </a:rPr>
              <a:t>MinimalPublisher</a:t>
            </a:r>
            <a:r>
              <a:rPr lang="en-US" altLang="ko-KR" sz="800" dirty="0">
                <a:ea typeface="돋움체" panose="020B0609000101010101" pitchFamily="49" charset="-127"/>
              </a:rPr>
              <a:t>&gt;());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</a:t>
            </a:r>
            <a:r>
              <a:rPr lang="en-US" altLang="ko-KR" sz="800" dirty="0" err="1">
                <a:ea typeface="돋움체" panose="020B0609000101010101" pitchFamily="49" charset="-127"/>
              </a:rPr>
              <a:t>rclcpp</a:t>
            </a:r>
            <a:r>
              <a:rPr lang="en-US" altLang="ko-KR" sz="800" dirty="0">
                <a:ea typeface="돋움체" panose="020B0609000101010101" pitchFamily="49" charset="-127"/>
              </a:rPr>
              <a:t>::shutdown();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  return 0;</a:t>
            </a:r>
          </a:p>
          <a:p>
            <a:r>
              <a:rPr lang="en-US" altLang="ko-KR" sz="800" dirty="0">
                <a:ea typeface="돋움체" panose="020B0609000101010101" pitchFamily="49" charset="-127"/>
              </a:rPr>
              <a:t>}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4616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CMakeLists.txt </a:t>
            </a:r>
            <a:r>
              <a:rPr lang="ko-KR" altLang="en-US" sz="2400" dirty="0"/>
              <a:t>파일 작성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cmake_minimum_required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(VERSION 3.5)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project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cpp_pkg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(NOT CMAKE_CXX_STANDARD)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(CMAKE_CXX_STANDARD 14)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endif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(CMAKE_COMPILER_IS_GNUCXX OR CMAKE_CXX_COMPILER_ID MATCHES 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Clang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")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add_compile_options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Wall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Wextra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Wpedantic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endif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find_package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ament_cmake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REQUIRED)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find_package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rclcpp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REQUIRED)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find_package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std_msgs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REQUIRED)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add_executable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talker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src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talker.cpp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ament_target_dependencies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talker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rclcpp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std_msgs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install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(TARGETS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talker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DESTINATION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/${PROJECT_NAME})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install(DIRECTORY</a:t>
            </a: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launch</a:t>
            </a:r>
          </a:p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DESTINATION share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/${PROJECT_NAME}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</a:p>
          <a:p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ament_package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altLang="ko-KR" sz="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3F9362-B5B4-401F-8ADD-79080A34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8286" y="260871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1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FF2D8-8DA4-4636-B0CC-CBA5D9D260D1}"/>
              </a:ext>
            </a:extLst>
          </p:cNvPr>
          <p:cNvSpPr txBox="1"/>
          <p:nvPr/>
        </p:nvSpPr>
        <p:spPr>
          <a:xfrm>
            <a:off x="5311170" y="2967335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/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3145560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launch</a:t>
            </a:r>
            <a:r>
              <a:rPr lang="ko-KR" altLang="en-US" sz="2400" dirty="0"/>
              <a:t> 파일 작성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cd</a:t>
            </a:r>
            <a:r>
              <a:rPr lang="ko-KR" altLang="en-US" sz="2400" dirty="0"/>
              <a:t> </a:t>
            </a:r>
            <a:r>
              <a:rPr lang="en-US" altLang="ko-KR" sz="2400" dirty="0" err="1"/>
              <a:t>practice_ws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/&lt;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&gt;/launch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gedit</a:t>
            </a:r>
            <a:r>
              <a:rPr lang="en-US" altLang="ko-KR" sz="2400" dirty="0"/>
              <a:t> talker.launch.py</a:t>
            </a:r>
          </a:p>
          <a:p>
            <a:endParaRPr lang="en-US" altLang="ko-KR" sz="2400" dirty="0"/>
          </a:p>
          <a:p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#!/usr/bin/env python3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launch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LaunchDescription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launch_ros.actions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generate_launch_description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LaunchDescription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([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cpp_pkg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’,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executable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talker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talker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’,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parameters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=['/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home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user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practice_ws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src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cpp_pkg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params.yaml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’], </a:t>
            </a:r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])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63EFD7-E6FB-4FB4-BF67-B3CAC89D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08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params </a:t>
            </a:r>
            <a:r>
              <a:rPr lang="ko-KR" altLang="en-US" sz="2400" dirty="0"/>
              <a:t>파일 작성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cd</a:t>
            </a:r>
            <a:r>
              <a:rPr lang="ko-KR" altLang="en-US" sz="2400" dirty="0"/>
              <a:t> </a:t>
            </a:r>
            <a:r>
              <a:rPr lang="en-US" altLang="ko-KR" sz="2400" dirty="0" err="1"/>
              <a:t>practice_ws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/&lt;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&gt;/config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gedit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params.yaml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1800" dirty="0">
                <a:ea typeface="돋움체" panose="020B0609000101010101" pitchFamily="49" charset="-127"/>
              </a:rPr>
              <a:t>talker: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  </a:t>
            </a:r>
            <a:r>
              <a:rPr lang="en-US" altLang="ko-KR" sz="1800" dirty="0" err="1">
                <a:ea typeface="돋움체" panose="020B0609000101010101" pitchFamily="49" charset="-127"/>
              </a:rPr>
              <a:t>ros</a:t>
            </a:r>
            <a:r>
              <a:rPr lang="en-US" altLang="ko-KR" sz="1800" dirty="0">
                <a:ea typeface="돋움체" panose="020B0609000101010101" pitchFamily="49" charset="-127"/>
              </a:rPr>
              <a:t>__parameters: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ea typeface="돋움체" panose="020B0609000101010101" pitchFamily="49" charset="-127"/>
              </a:rPr>
              <a:t>message_content</a:t>
            </a:r>
            <a:r>
              <a:rPr lang="en-US" altLang="ko-KR" sz="1800" dirty="0">
                <a:ea typeface="돋움체" panose="020B0609000101010101" pitchFamily="49" charset="-127"/>
              </a:rPr>
              <a:t>: "Hello, World!"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66878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Python </a:t>
            </a:r>
            <a:r>
              <a:rPr lang="ko-KR" altLang="en-US" sz="2400" dirty="0"/>
              <a:t>패키지 생성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cd </a:t>
            </a:r>
            <a:r>
              <a:rPr lang="en-US" altLang="ko-KR" sz="2400" dirty="0" err="1"/>
              <a:t>practice_ws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ros2 pkg create  --build-type </a:t>
            </a:r>
            <a:r>
              <a:rPr lang="en-US" altLang="ko-KR" sz="2400" dirty="0" err="1"/>
              <a:t>ament_python</a:t>
            </a:r>
            <a:r>
              <a:rPr lang="en-US" altLang="ko-KR" sz="2400" dirty="0"/>
              <a:t> 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33C00-551B-40ED-B2AB-A5D1A9C79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3429000"/>
            <a:ext cx="107918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36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5387FF-C3EE-4D26-B55E-062D1F2FA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0" y="718821"/>
            <a:ext cx="10791825" cy="1685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0" y="720000"/>
            <a:ext cx="116396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&gt;: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노드 파일들을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resource: </a:t>
            </a:r>
          </a:p>
          <a:p>
            <a:r>
              <a:rPr lang="ko-KR" altLang="en-US" sz="2400" dirty="0"/>
              <a:t>패키지의 리소스 파일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test: </a:t>
            </a:r>
          </a:p>
          <a:p>
            <a:r>
              <a:rPr lang="ko-KR" altLang="en-US" sz="2400" dirty="0"/>
              <a:t>패키지의 테스트 코드를 포함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01678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5387FF-C3EE-4D26-B55E-062D1F2FA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0" y="718821"/>
            <a:ext cx="10791825" cy="1685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0" y="720000"/>
            <a:ext cx="116396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package.xml:</a:t>
            </a:r>
          </a:p>
          <a:p>
            <a:r>
              <a:rPr lang="ko-KR" altLang="en-US" sz="2400" dirty="0"/>
              <a:t>패키지의 이름</a:t>
            </a:r>
            <a:r>
              <a:rPr lang="en-US" altLang="ko-KR" sz="2400" dirty="0"/>
              <a:t>, </a:t>
            </a:r>
            <a:r>
              <a:rPr lang="ko-KR" altLang="en-US" sz="2400" dirty="0"/>
              <a:t>버전</a:t>
            </a:r>
            <a:r>
              <a:rPr lang="en-US" altLang="ko-KR" sz="2400" dirty="0"/>
              <a:t>, </a:t>
            </a:r>
            <a:r>
              <a:rPr lang="ko-KR" altLang="en-US" sz="2400" dirty="0"/>
              <a:t>유지 관리자</a:t>
            </a:r>
            <a:r>
              <a:rPr lang="en-US" altLang="ko-KR" sz="2400" dirty="0"/>
              <a:t>, </a:t>
            </a:r>
            <a:r>
              <a:rPr lang="ko-KR" altLang="en-US" sz="2400" dirty="0"/>
              <a:t>라이선스</a:t>
            </a:r>
            <a:r>
              <a:rPr lang="en-US" altLang="ko-KR" sz="2400" dirty="0"/>
              <a:t>, </a:t>
            </a:r>
            <a:r>
              <a:rPr lang="ko-KR" altLang="en-US" sz="2400" dirty="0"/>
              <a:t>의존성 등에 대한 정보를 포함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setup.cfg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setup.py</a:t>
            </a:r>
            <a:r>
              <a:rPr lang="ko-KR" altLang="en-US" sz="2400" dirty="0"/>
              <a:t>를 보완하는 추가적인 설정 파일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setup.py: </a:t>
            </a:r>
          </a:p>
          <a:p>
            <a:r>
              <a:rPr lang="ko-KR" altLang="en-US" sz="2400" dirty="0"/>
              <a:t>패키지를 빌드하기 위한 설정 파일</a:t>
            </a:r>
            <a:endParaRPr lang="en-US" altLang="ko-KR" sz="2400" dirty="0"/>
          </a:p>
          <a:p>
            <a:r>
              <a:rPr lang="ko-KR" altLang="en-US" sz="2400" dirty="0"/>
              <a:t>노드 실행 파일</a:t>
            </a:r>
            <a:r>
              <a:rPr lang="en-US" altLang="ko-KR" sz="2400" dirty="0"/>
              <a:t>, </a:t>
            </a:r>
            <a:r>
              <a:rPr lang="ko-KR" altLang="en-US" sz="2400" dirty="0"/>
              <a:t>라이브러리</a:t>
            </a:r>
            <a:r>
              <a:rPr lang="en-US" altLang="ko-KR" sz="2400" dirty="0"/>
              <a:t>, </a:t>
            </a:r>
            <a:r>
              <a:rPr lang="ko-KR" altLang="en-US" sz="2400" dirty="0"/>
              <a:t>플러그인 등 필요한 정보를 명시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1583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노드 작성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cd</a:t>
            </a:r>
            <a:r>
              <a:rPr lang="ko-KR" altLang="en-US" sz="2400" dirty="0"/>
              <a:t> </a:t>
            </a:r>
            <a:r>
              <a:rPr lang="en-US" altLang="ko-KR" sz="2400" dirty="0" err="1"/>
              <a:t>practice_ws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/&lt;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&gt;/&lt;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gedit</a:t>
            </a:r>
            <a:r>
              <a:rPr lang="en-US" altLang="ko-KR" sz="2400" dirty="0"/>
              <a:t> listener.py</a:t>
            </a:r>
          </a:p>
        </p:txBody>
      </p:sp>
    </p:spTree>
    <p:extLst>
      <p:ext uri="{BB962C8B-B14F-4D97-AF65-F5344CB8AC3E}">
        <p14:creationId xmlns:p14="http://schemas.microsoft.com/office/powerpoint/2010/main" val="3507613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노드 작성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rclpy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rclpy.node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std_msgs.msg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__(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super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().__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__('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self.subscription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self.create_subscription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topic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self.listener_callback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10)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self.subscription</a:t>
            </a:r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listener_callback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msg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self.get_logger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heard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: "%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"' 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msg.data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rclpy.init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rclpy.spin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rclpy.shutdown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__ == '__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__’: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altLang="ko-KR" sz="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F0BE893-F6E8-4FBB-8F95-03540BA2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64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setup.py </a:t>
            </a:r>
            <a:r>
              <a:rPr lang="ko-KR" altLang="en-US" sz="2400" dirty="0"/>
              <a:t>작성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setuptools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setup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package_name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py_pkg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setup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package_name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version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='0.0.1’,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packages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package_name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],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data_files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=[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share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/'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package_name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['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package.xml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']),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],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install_requires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=['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setuptools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’],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zip_safe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maintainer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Your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maintainer_email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your_email@example.com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description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Example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ROS 2’,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license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='Apache-2.0’,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tests_require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=['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pytest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’],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entry_points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console_scripts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': [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py_pkg.listener:main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 </a:t>
            </a:r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], </a:t>
            </a:r>
            <a:endParaRPr lang="en-US" altLang="ko-KR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},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ADB167-9C92-4D0E-80B6-48B255C2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95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빌드 명령어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1. </a:t>
            </a:r>
            <a:r>
              <a:rPr lang="en-US" altLang="ko-KR" sz="2400" dirty="0" err="1"/>
              <a:t>colcon</a:t>
            </a:r>
            <a:r>
              <a:rPr lang="en-US" altLang="ko-KR" sz="2400" dirty="0"/>
              <a:t> build: </a:t>
            </a:r>
          </a:p>
          <a:p>
            <a:r>
              <a:rPr lang="ko-KR" altLang="en-US" sz="2400" dirty="0"/>
              <a:t>해당 </a:t>
            </a:r>
            <a:r>
              <a:rPr lang="en-US" altLang="ko-KR" sz="2400" dirty="0" err="1"/>
              <a:t>ws</a:t>
            </a:r>
            <a:r>
              <a:rPr lang="ko-KR" altLang="en-US" sz="2400" dirty="0"/>
              <a:t>의 모든 패키지를 빌드함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en-US" altLang="ko-KR" sz="2400" dirty="0" err="1"/>
              <a:t>colcon</a:t>
            </a:r>
            <a:r>
              <a:rPr lang="en-US" altLang="ko-KR" sz="2400" dirty="0"/>
              <a:t> build --packages-select 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&gt;: </a:t>
            </a:r>
          </a:p>
          <a:p>
            <a:r>
              <a:rPr lang="ko-KR" altLang="en-US" sz="2400" dirty="0"/>
              <a:t>원하는 패키지만 빌드함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en-US" altLang="ko-KR" sz="2400" dirty="0" err="1"/>
              <a:t>colcon</a:t>
            </a:r>
            <a:r>
              <a:rPr lang="en-US" altLang="ko-KR" sz="2400" dirty="0"/>
              <a:t> build --</a:t>
            </a:r>
            <a:r>
              <a:rPr lang="en-US" altLang="ko-KR" sz="2400" dirty="0" err="1"/>
              <a:t>symlink</a:t>
            </a:r>
            <a:r>
              <a:rPr lang="en-US" altLang="ko-KR" sz="2400" dirty="0"/>
              <a:t>-install:</a:t>
            </a:r>
          </a:p>
          <a:p>
            <a:r>
              <a:rPr lang="ko-KR" altLang="en-US" sz="2400" dirty="0"/>
              <a:t>실제 파일을 복사하는 대신 링크를 사용</a:t>
            </a:r>
            <a:endParaRPr lang="en-US" altLang="ko-KR" sz="2400" dirty="0"/>
          </a:p>
          <a:p>
            <a:r>
              <a:rPr lang="ko-KR" altLang="en-US" sz="2400" dirty="0"/>
              <a:t>디스크 공간 절약</a:t>
            </a:r>
            <a:r>
              <a:rPr lang="en-US" altLang="ko-KR" sz="2400" dirty="0"/>
              <a:t>, </a:t>
            </a:r>
            <a:r>
              <a:rPr lang="ko-KR" altLang="en-US" sz="2400" dirty="0"/>
              <a:t>빌드 시간 단축</a:t>
            </a:r>
            <a:r>
              <a:rPr lang="en-US" altLang="ko-KR" sz="2400" dirty="0"/>
              <a:t>, </a:t>
            </a:r>
            <a:r>
              <a:rPr lang="ko-KR" altLang="en-US" sz="2400" dirty="0"/>
              <a:t>개발 효율성 향상 등 장점</a:t>
            </a:r>
            <a:endParaRPr lang="en-US" altLang="ko-KR" sz="2400" dirty="0"/>
          </a:p>
          <a:p>
            <a:r>
              <a:rPr lang="ko-KR" altLang="en-US" sz="2400" dirty="0"/>
              <a:t>결과물을 다른 시스템으로 이동하거나 배포하는 경우에는</a:t>
            </a:r>
            <a:endParaRPr lang="en-US" altLang="ko-KR" sz="2400" dirty="0"/>
          </a:p>
          <a:p>
            <a:r>
              <a:rPr lang="ko-KR" altLang="en-US" sz="2400" dirty="0"/>
              <a:t>이 옵션을 사용하면 안 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*</a:t>
            </a:r>
            <a:r>
              <a:rPr lang="ko-KR" altLang="en-US" sz="2400" dirty="0"/>
              <a:t>빌드 시에 </a:t>
            </a:r>
            <a:r>
              <a:rPr lang="en-US" altLang="ko-KR" sz="2400" dirty="0"/>
              <a:t>2</a:t>
            </a:r>
            <a:r>
              <a:rPr lang="ko-KR" altLang="en-US" sz="2400" dirty="0"/>
              <a:t>번과 </a:t>
            </a:r>
            <a:r>
              <a:rPr lang="en-US" altLang="ko-KR" sz="2400" dirty="0"/>
              <a:t>3</a:t>
            </a:r>
            <a:r>
              <a:rPr lang="ko-KR" altLang="en-US" sz="2400" dirty="0"/>
              <a:t>번을 동시에 사용 가능</a:t>
            </a:r>
            <a:endParaRPr lang="en-US" altLang="ko-KR" sz="2400" dirty="0"/>
          </a:p>
          <a:p>
            <a:r>
              <a:rPr lang="en-US" altLang="ko-KR" sz="2400" dirty="0"/>
              <a:t>*</a:t>
            </a:r>
            <a:r>
              <a:rPr lang="ko-KR" altLang="en-US" sz="2400" dirty="0"/>
              <a:t>빌드는 항상 </a:t>
            </a:r>
            <a:r>
              <a:rPr lang="en-US" altLang="ko-KR" sz="2400" dirty="0" err="1"/>
              <a:t>ws</a:t>
            </a:r>
            <a:r>
              <a:rPr lang="ko-KR" altLang="en-US" sz="2400" dirty="0"/>
              <a:t>에서 진행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30754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5343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빌드 과정에서 오류 문구가 자주 뜨는데</a:t>
            </a:r>
            <a:endParaRPr lang="en-US" altLang="ko-KR" sz="2400" dirty="0"/>
          </a:p>
          <a:p>
            <a:r>
              <a:rPr lang="ko-KR" altLang="en-US" sz="2400" dirty="0"/>
              <a:t>이를 </a:t>
            </a:r>
            <a:r>
              <a:rPr lang="en-US" altLang="ko-KR" sz="2400" dirty="0" err="1"/>
              <a:t>gpt</a:t>
            </a:r>
            <a:r>
              <a:rPr lang="ko-KR" altLang="en-US" sz="2400" dirty="0"/>
              <a:t>에 입력하면 오류의 원인을 빠르게 파악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간혹 </a:t>
            </a:r>
            <a:r>
              <a:rPr lang="en-US" altLang="ko-KR" sz="2400" dirty="0"/>
              <a:t>‘</a:t>
            </a:r>
            <a:r>
              <a:rPr lang="en-US" altLang="ko-KR" sz="2400" dirty="0" err="1"/>
              <a:t>colcon</a:t>
            </a:r>
            <a:r>
              <a:rPr lang="en-US" altLang="ko-KR" sz="2400" dirty="0"/>
              <a:t> build’ with stderr output</a:t>
            </a:r>
            <a:r>
              <a:rPr lang="ko-KR" altLang="en-US" sz="2400" dirty="0"/>
              <a:t>과 같은 문구가 뜨기도 하는데 이는 신경 쓸 필요 없음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결과적으로 </a:t>
            </a:r>
            <a:r>
              <a:rPr lang="en-US" altLang="ko-KR" sz="2400" dirty="0"/>
              <a:t>failed</a:t>
            </a:r>
            <a:r>
              <a:rPr lang="ko-KR" altLang="en-US" sz="2400" dirty="0"/>
              <a:t>가 아닌 </a:t>
            </a:r>
            <a:r>
              <a:rPr lang="en-US" altLang="ko-KR" sz="2400" dirty="0"/>
              <a:t>finished</a:t>
            </a:r>
            <a:r>
              <a:rPr lang="ko-KR" altLang="en-US" sz="2400" dirty="0"/>
              <a:t>가 뜬다면 빌드가 성공한 것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빌드가 완료되었다면</a:t>
            </a:r>
            <a:endParaRPr lang="en-US" altLang="ko-KR" sz="2400" dirty="0"/>
          </a:p>
          <a:p>
            <a:r>
              <a:rPr lang="en-US" altLang="ko-KR" sz="2400" dirty="0"/>
              <a:t>source ~/</a:t>
            </a:r>
            <a:r>
              <a:rPr lang="en-US" altLang="ko-KR" sz="2400" dirty="0" err="1"/>
              <a:t>practice_ws</a:t>
            </a:r>
            <a:r>
              <a:rPr lang="en-US" altLang="ko-KR" sz="2400" dirty="0"/>
              <a:t>/install/</a:t>
            </a:r>
            <a:r>
              <a:rPr lang="en-US" altLang="ko-KR" sz="2400" dirty="0" err="1"/>
              <a:t>setup.bash</a:t>
            </a:r>
            <a:r>
              <a:rPr lang="ko-KR" altLang="en-US" sz="2400" dirty="0"/>
              <a:t>를 입력해야 </a:t>
            </a:r>
            <a:endParaRPr lang="en-US" altLang="ko-KR" sz="2400" dirty="0"/>
          </a:p>
          <a:p>
            <a:r>
              <a:rPr lang="ko-KR" altLang="en-US" sz="2400" dirty="0" err="1"/>
              <a:t>빌드된</a:t>
            </a:r>
            <a:r>
              <a:rPr lang="ko-KR" altLang="en-US" sz="2400" dirty="0"/>
              <a:t> 내용 사용 가능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417767-71B5-456D-9549-381FF9E56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8"/>
          <a:stretch/>
        </p:blipFill>
        <p:spPr>
          <a:xfrm>
            <a:off x="1128617" y="3577391"/>
            <a:ext cx="9934766" cy="11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7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89087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12</a:t>
            </a:r>
            <a:r>
              <a:rPr lang="ko-KR" altLang="en-US" sz="2800" dirty="0"/>
              <a:t>주차 </a:t>
            </a:r>
            <a:r>
              <a:rPr lang="en-US" altLang="ko-KR" sz="2800" dirty="0"/>
              <a:t>5.20(</a:t>
            </a:r>
            <a:r>
              <a:rPr lang="ko-KR" altLang="en-US" sz="2800" dirty="0"/>
              <a:t>월</a:t>
            </a:r>
            <a:r>
              <a:rPr lang="en-US" altLang="ko-KR" sz="2800" dirty="0"/>
              <a:t>): </a:t>
            </a:r>
            <a:r>
              <a:rPr lang="ko-KR" altLang="en-US" sz="2800" dirty="0"/>
              <a:t>역할 배정 및 </a:t>
            </a:r>
            <a:r>
              <a:rPr lang="en-US" altLang="ko-KR" sz="2800" dirty="0"/>
              <a:t>ROS2 </a:t>
            </a:r>
            <a:r>
              <a:rPr lang="ko-KR" altLang="en-US" sz="2800" dirty="0"/>
              <a:t>교육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13</a:t>
            </a:r>
            <a:r>
              <a:rPr lang="ko-KR" altLang="en-US" sz="2800" dirty="0"/>
              <a:t>주차 </a:t>
            </a:r>
            <a:r>
              <a:rPr lang="en-US" altLang="ko-KR" sz="2800" dirty="0"/>
              <a:t>5.27(</a:t>
            </a:r>
            <a:r>
              <a:rPr lang="ko-KR" altLang="en-US" sz="2800" dirty="0"/>
              <a:t>월</a:t>
            </a:r>
            <a:r>
              <a:rPr lang="en-US" altLang="ko-KR" sz="2800" dirty="0"/>
              <a:t>): </a:t>
            </a:r>
            <a:r>
              <a:rPr lang="ko-KR" altLang="en-US" sz="2800" dirty="0"/>
              <a:t>전체 회의 </a:t>
            </a:r>
            <a:r>
              <a:rPr lang="en-US" altLang="ko-KR" sz="2800" dirty="0"/>
              <a:t>+ (ROS2 </a:t>
            </a:r>
            <a:r>
              <a:rPr lang="ko-KR" altLang="en-US" sz="2800" dirty="0"/>
              <a:t>교육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/>
              <a:t>14~16</a:t>
            </a:r>
            <a:r>
              <a:rPr lang="ko-KR" altLang="en-US" sz="2800" dirty="0"/>
              <a:t>주차</a:t>
            </a:r>
            <a:r>
              <a:rPr lang="en-US" altLang="ko-KR" sz="2800" dirty="0"/>
              <a:t>: </a:t>
            </a:r>
            <a:r>
              <a:rPr lang="ko-KR" altLang="en-US" sz="2800" dirty="0"/>
              <a:t>시험 기간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계절 학기 기간</a:t>
            </a:r>
            <a:r>
              <a:rPr lang="en-US" altLang="ko-KR" sz="2800" dirty="0"/>
              <a:t>(6.26 ~ 7.16): </a:t>
            </a:r>
            <a:r>
              <a:rPr lang="ko-KR" altLang="en-US" sz="2800" dirty="0"/>
              <a:t>자료 조사 </a:t>
            </a:r>
            <a:r>
              <a:rPr lang="en-US" altLang="ko-KR" sz="2800" dirty="0"/>
              <a:t>+ (</a:t>
            </a:r>
            <a:r>
              <a:rPr lang="ko-KR" altLang="en-US" sz="2800" dirty="0"/>
              <a:t>코드 작성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/>
              <a:t>방학 기간</a:t>
            </a:r>
            <a:r>
              <a:rPr lang="en-US" altLang="ko-KR" sz="2800" dirty="0"/>
              <a:t>(7.17 ~ 8.30): </a:t>
            </a:r>
            <a:r>
              <a:rPr lang="ko-KR" altLang="en-US" sz="2800" dirty="0"/>
              <a:t>코드 완성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</a:t>
            </a:r>
            <a:r>
              <a:rPr lang="ko-KR" altLang="en-US" sz="2800" dirty="0"/>
              <a:t>학기</a:t>
            </a:r>
            <a:r>
              <a:rPr lang="en-US" altLang="ko-KR" sz="2800" dirty="0"/>
              <a:t>: </a:t>
            </a:r>
            <a:r>
              <a:rPr lang="ko-KR" altLang="en-US" sz="2800" dirty="0"/>
              <a:t>테스트 및 보완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11.1~11.2: </a:t>
            </a:r>
            <a:r>
              <a:rPr lang="ko-KR" altLang="en-US" sz="2800" dirty="0"/>
              <a:t>대회일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739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패키지 </a:t>
            </a:r>
            <a:r>
              <a:rPr lang="en-US" altLang="ko-KR" sz="2400" dirty="0"/>
              <a:t>launch </a:t>
            </a:r>
            <a:r>
              <a:rPr lang="ko-KR" altLang="en-US" sz="2400" dirty="0"/>
              <a:t>방법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ros2 launch 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 &lt;</a:t>
            </a:r>
            <a:r>
              <a:rPr lang="en-US" altLang="ko-KR" sz="2400" dirty="0" err="1"/>
              <a:t>launch_file_name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ko-KR" altLang="en-US" sz="2400" dirty="0"/>
              <a:t>노드 </a:t>
            </a:r>
            <a:r>
              <a:rPr lang="en-US" altLang="ko-KR" sz="2400" dirty="0"/>
              <a:t>run </a:t>
            </a:r>
            <a:r>
              <a:rPr lang="ko-KR" altLang="en-US" sz="2400" dirty="0"/>
              <a:t>방법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ros2</a:t>
            </a:r>
            <a:r>
              <a:rPr lang="ko-KR" altLang="en-US" sz="2400" dirty="0"/>
              <a:t> </a:t>
            </a:r>
            <a:r>
              <a:rPr lang="en-US" altLang="ko-KR" sz="2400" dirty="0"/>
              <a:t>run 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 &lt;</a:t>
            </a:r>
            <a:r>
              <a:rPr lang="en-US" altLang="ko-KR" sz="2400" dirty="0" err="1"/>
              <a:t>node_name</a:t>
            </a:r>
            <a:r>
              <a:rPr lang="en-US" altLang="ko-KR" sz="2400" dirty="0"/>
              <a:t>&gt;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B473C-F79A-44E8-A3B8-B8144BF7E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60" y="2384745"/>
            <a:ext cx="5658695" cy="37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94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3685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launch</a:t>
            </a:r>
            <a:r>
              <a:rPr lang="ko-KR" altLang="en-US" sz="2400" dirty="0"/>
              <a:t>를 통해 실행하면서 파라미터를 불러오도록 한 경우</a:t>
            </a:r>
            <a:endParaRPr lang="en-US" altLang="ko-KR" sz="2400" dirty="0"/>
          </a:p>
          <a:p>
            <a:r>
              <a:rPr lang="en-US" altLang="ko-KR" sz="2400" dirty="0"/>
              <a:t>ros2 run</a:t>
            </a:r>
            <a:r>
              <a:rPr lang="ko-KR" altLang="en-US" sz="2400" dirty="0"/>
              <a:t>을 통해 노드를 실행 하지 못 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해결법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파라미터의 기본 값을 설정 해 둠 </a:t>
            </a:r>
            <a:r>
              <a:rPr lang="en-US" altLang="ko-KR" sz="2400" dirty="0"/>
              <a:t>-&gt; </a:t>
            </a:r>
            <a:r>
              <a:rPr lang="ko-KR" altLang="en-US" sz="2400" dirty="0"/>
              <a:t>기본 값 변경 시 빌드가 필요함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ros2 run &lt;</a:t>
            </a:r>
            <a:r>
              <a:rPr lang="en-US" altLang="ko-KR" sz="2400" dirty="0" err="1"/>
              <a:t>pkg_name</a:t>
            </a:r>
            <a:r>
              <a:rPr lang="en-US" altLang="ko-KR" sz="2400" dirty="0"/>
              <a:t>&gt; &lt;</a:t>
            </a:r>
            <a:r>
              <a:rPr lang="en-US" altLang="ko-KR" sz="2400" dirty="0" err="1"/>
              <a:t>node_name</a:t>
            </a:r>
            <a:r>
              <a:rPr lang="en-US" altLang="ko-KR" sz="2400" dirty="0"/>
              <a:t>&gt; --</a:t>
            </a:r>
            <a:r>
              <a:rPr lang="en-US" altLang="ko-KR" sz="2400" dirty="0" err="1"/>
              <a:t>ros-args</a:t>
            </a:r>
            <a:r>
              <a:rPr lang="en-US" altLang="ko-KR" sz="2400" dirty="0"/>
              <a:t> --params-file &lt;</a:t>
            </a:r>
            <a:r>
              <a:rPr lang="en-US" altLang="ko-KR" sz="2400" dirty="0" err="1"/>
              <a:t>param_path</a:t>
            </a:r>
            <a:r>
              <a:rPr lang="en-US" altLang="ko-KR" sz="2400" dirty="0"/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F0A607-3B1D-4807-A26F-E55FEBAAD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19"/>
          <a:stretch/>
        </p:blipFill>
        <p:spPr>
          <a:xfrm>
            <a:off x="1232680" y="4028440"/>
            <a:ext cx="10443186" cy="24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9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69744C-AEDF-49BE-853F-2FF75B21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31" y="2788648"/>
            <a:ext cx="4933789" cy="32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C159F-DFC8-4CBB-9DEF-E9946C60D7A0}"/>
              </a:ext>
            </a:extLst>
          </p:cNvPr>
          <p:cNvSpPr txBox="1"/>
          <p:nvPr/>
        </p:nvSpPr>
        <p:spPr>
          <a:xfrm>
            <a:off x="770021" y="720000"/>
            <a:ext cx="11368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cpp_pkg</a:t>
            </a:r>
            <a:r>
              <a:rPr lang="ko-KR" altLang="en-US" sz="2400" dirty="0"/>
              <a:t>의 </a:t>
            </a:r>
            <a:r>
              <a:rPr lang="en-US" altLang="ko-KR" sz="2400" dirty="0"/>
              <a:t>config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params.yaml</a:t>
            </a:r>
            <a:r>
              <a:rPr lang="ko-KR" altLang="en-US" sz="2400" dirty="0"/>
              <a:t>에서</a:t>
            </a:r>
            <a:endParaRPr lang="en-US" altLang="ko-KR" sz="2400" dirty="0"/>
          </a:p>
          <a:p>
            <a:r>
              <a:rPr lang="en-US" altLang="ko-KR" sz="2400" dirty="0"/>
              <a:t>Hello,</a:t>
            </a:r>
            <a:r>
              <a:rPr lang="ko-KR" altLang="en-US" sz="2400" dirty="0"/>
              <a:t> </a:t>
            </a:r>
            <a:r>
              <a:rPr lang="en-US" altLang="ko-KR" sz="2400" dirty="0"/>
              <a:t>World!</a:t>
            </a:r>
            <a:r>
              <a:rPr lang="ko-KR" altLang="en-US" sz="2400" dirty="0"/>
              <a:t>를 </a:t>
            </a:r>
            <a:r>
              <a:rPr lang="en-US" altLang="ko-KR" sz="2400" dirty="0"/>
              <a:t>KASA</a:t>
            </a:r>
            <a:r>
              <a:rPr lang="ko-KR" altLang="en-US" sz="2400" dirty="0"/>
              <a:t>로 변경</a:t>
            </a:r>
            <a:endParaRPr lang="en-US" altLang="ko-KR" sz="2400" dirty="0"/>
          </a:p>
          <a:p>
            <a:r>
              <a:rPr lang="ko-KR" altLang="en-US" sz="2400" dirty="0"/>
              <a:t>주소에서 값을 가져오는 것이므로 </a:t>
            </a:r>
            <a:endParaRPr lang="en-US" altLang="ko-KR" sz="2400" dirty="0"/>
          </a:p>
          <a:p>
            <a:r>
              <a:rPr lang="ko-KR" altLang="en-US" sz="2400" dirty="0"/>
              <a:t>빌드를 다시 할 필요 없음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876F67-85FD-467A-89C0-1D6A47A41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9" y="2788648"/>
            <a:ext cx="4884872" cy="32400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BE848A0-D0C4-4406-BC4A-3F49C3D6A475}"/>
              </a:ext>
            </a:extLst>
          </p:cNvPr>
          <p:cNvSpPr/>
          <p:nvPr/>
        </p:nvSpPr>
        <p:spPr>
          <a:xfrm>
            <a:off x="5720081" y="4408648"/>
            <a:ext cx="751840" cy="113181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17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9881D7-687F-40C1-A142-DFBC9CB73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14" y="898255"/>
            <a:ext cx="8965172" cy="50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71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3685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기타 명령어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clear: </a:t>
            </a:r>
            <a:r>
              <a:rPr lang="ko-KR" altLang="en-US" sz="2400" dirty="0"/>
              <a:t>터미널 내용 지우기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sudo</a:t>
            </a:r>
            <a:r>
              <a:rPr lang="en-US" altLang="ko-KR" sz="2400" dirty="0"/>
              <a:t> apt update: </a:t>
            </a:r>
            <a:r>
              <a:rPr lang="ko-KR" altLang="en-US" sz="2400" dirty="0"/>
              <a:t>패키지 목록 업데이트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sudo</a:t>
            </a:r>
            <a:r>
              <a:rPr lang="en-US" altLang="ko-KR" sz="2400" dirty="0"/>
              <a:t> apt upgrade: </a:t>
            </a:r>
            <a:r>
              <a:rPr lang="ko-KR" altLang="en-US" sz="2400" dirty="0"/>
              <a:t>업데이트된 목록을 기반으로 패키지 업그레이드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sudo</a:t>
            </a:r>
            <a:r>
              <a:rPr lang="en-US" altLang="ko-KR" sz="2400" dirty="0"/>
              <a:t> apt </a:t>
            </a:r>
            <a:r>
              <a:rPr lang="en-US" altLang="ko-KR" sz="2400" dirty="0" err="1"/>
              <a:t>autoremove</a:t>
            </a:r>
            <a:r>
              <a:rPr lang="en-US" altLang="ko-KR" sz="2400" dirty="0"/>
              <a:t>: </a:t>
            </a:r>
            <a:r>
              <a:rPr lang="ko-KR" altLang="en-US" sz="2400" dirty="0"/>
              <a:t>필요하지 않은 패키지 자동 제거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Ctrl + Shift + c: </a:t>
            </a:r>
            <a:r>
              <a:rPr lang="ko-KR" altLang="en-US" sz="2400" dirty="0"/>
              <a:t>터미널 창에서의 복사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Ctrl + Shift + v: </a:t>
            </a:r>
            <a:r>
              <a:rPr lang="ko-KR" altLang="en-US" sz="2400" dirty="0"/>
              <a:t>터미널 창에서의 붙여 넣기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↑, ↓: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이전에 사용했던 명령어 가져오기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36627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368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기타 명령어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Ctrl + c: </a:t>
            </a:r>
            <a:r>
              <a:rPr lang="ko-KR" altLang="en-US" sz="2400" dirty="0"/>
              <a:t>실행 중인 노드 중지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tab: </a:t>
            </a:r>
            <a:r>
              <a:rPr lang="ko-KR" altLang="en-US" sz="2400" dirty="0"/>
              <a:t>자동 완성</a:t>
            </a:r>
            <a:r>
              <a:rPr lang="en-US" altLang="ko-KR" sz="2400" dirty="0"/>
              <a:t>. </a:t>
            </a:r>
            <a:r>
              <a:rPr lang="ko-KR" altLang="en-US" sz="2400" dirty="0"/>
              <a:t>만약 입력 가능한 명령어가 여러 개라면 자동 완성 되지 않음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tab + tab: </a:t>
            </a:r>
            <a:r>
              <a:rPr lang="ko-KR" altLang="en-US" sz="2400" dirty="0"/>
              <a:t>입력 가능한 목록 출력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67939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36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ros2 topic list:</a:t>
            </a:r>
          </a:p>
          <a:p>
            <a:r>
              <a:rPr lang="ko-KR" altLang="en-US" sz="2400" dirty="0"/>
              <a:t>발행되고 있는 토픽의 목록을 보여줌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E540F8-F383-4917-BBFA-7F409CBAE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01" y="297180"/>
            <a:ext cx="5522706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64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368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ros2</a:t>
            </a:r>
            <a:r>
              <a:rPr lang="ko-KR" altLang="en-US" sz="2400" dirty="0"/>
              <a:t> </a:t>
            </a:r>
            <a:r>
              <a:rPr lang="en-US" altLang="ko-KR" sz="2400" dirty="0"/>
              <a:t>topic</a:t>
            </a:r>
            <a:r>
              <a:rPr lang="ko-KR" altLang="en-US" sz="2400" dirty="0"/>
              <a:t> </a:t>
            </a:r>
            <a:r>
              <a:rPr lang="en-US" altLang="ko-KR" sz="2400" dirty="0"/>
              <a:t>echo</a:t>
            </a:r>
            <a:r>
              <a:rPr lang="ko-KR" altLang="en-US" sz="2400" dirty="0"/>
              <a:t> 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topic_name</a:t>
            </a:r>
            <a:r>
              <a:rPr lang="en-US" altLang="ko-KR" sz="2400" dirty="0"/>
              <a:t>&gt;:</a:t>
            </a:r>
          </a:p>
          <a:p>
            <a:r>
              <a:rPr lang="ko-KR" altLang="en-US" sz="2400" dirty="0"/>
              <a:t>해당 토픽의 메시지 내용을 보여줌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027C84-88CA-4797-B3A4-1A7C17CF2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00" y="297000"/>
            <a:ext cx="5523023" cy="62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55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368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ros2 topic info &lt;</a:t>
            </a:r>
            <a:r>
              <a:rPr lang="en-US" altLang="ko-KR" sz="2400" dirty="0" err="1"/>
              <a:t>topic_name</a:t>
            </a:r>
            <a:r>
              <a:rPr lang="en-US" altLang="ko-KR" sz="2400" dirty="0"/>
              <a:t>&gt;:</a:t>
            </a:r>
          </a:p>
          <a:p>
            <a:r>
              <a:rPr lang="ko-KR" altLang="en-US" sz="2400" dirty="0"/>
              <a:t>토픽의 발행자와 구독자의 수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 타입 등의 정보를 보여줌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09AF5A-554E-4308-8173-1DA4D98AE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10" y="1677998"/>
            <a:ext cx="7354925" cy="50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66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368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rqt_graph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ROS2 </a:t>
            </a:r>
            <a:r>
              <a:rPr lang="ko-KR" altLang="en-US" sz="2400" dirty="0"/>
              <a:t>노드 간의 통신과 토픽 구조를 시각화 하는 도구인 </a:t>
            </a:r>
            <a:r>
              <a:rPr lang="en-US" altLang="ko-KR" sz="2400" dirty="0" err="1"/>
              <a:t>rqt_graph</a:t>
            </a:r>
            <a:r>
              <a:rPr lang="ko-KR" altLang="en-US" sz="2400" dirty="0"/>
              <a:t> 실행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C0A490-F4E2-4A9C-9E4B-EE7D4450E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56" y="1746391"/>
            <a:ext cx="8544888" cy="48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9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B82FC-0078-4664-A5E8-3327FDA78BCA}"/>
              </a:ext>
            </a:extLst>
          </p:cNvPr>
          <p:cNvSpPr txBox="1"/>
          <p:nvPr/>
        </p:nvSpPr>
        <p:spPr>
          <a:xfrm>
            <a:off x="4496847" y="2967335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/>
              <a:t>역할 배정</a:t>
            </a:r>
          </a:p>
        </p:txBody>
      </p:sp>
    </p:spTree>
    <p:extLst>
      <p:ext uri="{BB962C8B-B14F-4D97-AF65-F5344CB8AC3E}">
        <p14:creationId xmlns:p14="http://schemas.microsoft.com/office/powerpoint/2010/main" val="1828707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36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rviz2: </a:t>
            </a:r>
          </a:p>
          <a:p>
            <a:r>
              <a:rPr lang="en-US" altLang="ko-KR" sz="2400" dirty="0"/>
              <a:t>ROS2</a:t>
            </a:r>
            <a:r>
              <a:rPr lang="ko-KR" altLang="en-US" sz="2400" dirty="0"/>
              <a:t>에서 사용하는 센서 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로봇의 상태</a:t>
            </a:r>
            <a:r>
              <a:rPr lang="en-US" altLang="ko-KR" sz="2400" dirty="0"/>
              <a:t>, </a:t>
            </a:r>
            <a:r>
              <a:rPr lang="ko-KR" altLang="en-US" sz="2400" dirty="0"/>
              <a:t>환경 맵 등을 시각적으로</a:t>
            </a:r>
            <a:endParaRPr lang="en-US" altLang="ko-KR" sz="2400" dirty="0"/>
          </a:p>
          <a:p>
            <a:r>
              <a:rPr lang="ko-KR" altLang="en-US" sz="2400" dirty="0"/>
              <a:t>표현하는 </a:t>
            </a:r>
            <a:r>
              <a:rPr lang="en-US" altLang="ko-KR" sz="2400" dirty="0"/>
              <a:t>3D </a:t>
            </a:r>
            <a:r>
              <a:rPr lang="ko-KR" altLang="en-US" sz="2400" dirty="0"/>
              <a:t>시각화 도구인 </a:t>
            </a:r>
            <a:r>
              <a:rPr lang="en-US" altLang="ko-KR" sz="2400" dirty="0"/>
              <a:t>rviz2</a:t>
            </a:r>
            <a:r>
              <a:rPr lang="ko-KR" altLang="en-US" sz="2400" dirty="0"/>
              <a:t> 실행</a:t>
            </a:r>
            <a:r>
              <a:rPr lang="en-US" altLang="ko-KR" sz="2400" dirty="0"/>
              <a:t>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048279-AFA4-497F-A204-E8807BDE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67" y="2054737"/>
            <a:ext cx="8028867" cy="45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1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368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code . : </a:t>
            </a:r>
            <a:r>
              <a:rPr lang="ko-KR" altLang="en-US" sz="2400" dirty="0"/>
              <a:t>해당 디렉토리에서 </a:t>
            </a:r>
            <a:r>
              <a:rPr lang="en-US" altLang="ko-KR" sz="2400" dirty="0" err="1"/>
              <a:t>vscode</a:t>
            </a:r>
            <a:r>
              <a:rPr lang="ko-KR" altLang="en-US" sz="2400" dirty="0"/>
              <a:t> 실행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C22255-7035-4C2B-94D8-35B83BCA4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80" y="1406355"/>
            <a:ext cx="7633440" cy="4328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BD4DA-7D0C-475E-B0D2-BD5D32B8B4C7}"/>
              </a:ext>
            </a:extLst>
          </p:cNvPr>
          <p:cNvSpPr txBox="1"/>
          <p:nvPr/>
        </p:nvSpPr>
        <p:spPr>
          <a:xfrm>
            <a:off x="3612148" y="5973011"/>
            <a:ext cx="4967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ros2_ws/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/lidar</a:t>
            </a:r>
            <a:r>
              <a:rPr lang="ko-KR" altLang="en-US" sz="2400" dirty="0"/>
              <a:t>에서 실행한 모습</a:t>
            </a:r>
          </a:p>
        </p:txBody>
      </p:sp>
    </p:spTree>
    <p:extLst>
      <p:ext uri="{BB962C8B-B14F-4D97-AF65-F5344CB8AC3E}">
        <p14:creationId xmlns:p14="http://schemas.microsoft.com/office/powerpoint/2010/main" val="3994501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1136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참고 사이트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https://cafe.naver.com/openrt/24070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1086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246F4-4AE4-4AC6-A280-82041645216B}"/>
              </a:ext>
            </a:extLst>
          </p:cNvPr>
          <p:cNvSpPr txBox="1"/>
          <p:nvPr/>
        </p:nvSpPr>
        <p:spPr>
          <a:xfrm>
            <a:off x="770021" y="720000"/>
            <a:ext cx="1056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LiDAR(</a:t>
            </a:r>
            <a:r>
              <a:rPr lang="ko-KR" altLang="en-US" sz="2800" dirty="0"/>
              <a:t>완료</a:t>
            </a:r>
            <a:r>
              <a:rPr lang="en-US" altLang="ko-KR" sz="2800" dirty="0"/>
              <a:t>)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r>
              <a:rPr lang="en-US" altLang="ko-KR" sz="2800" dirty="0"/>
              <a:t>2. SLAM</a:t>
            </a:r>
          </a:p>
          <a:p>
            <a:endParaRPr lang="en-US" altLang="ko-KR" sz="2800" dirty="0"/>
          </a:p>
          <a:p>
            <a:r>
              <a:rPr lang="en-US" altLang="ko-KR" sz="2800" dirty="0"/>
              <a:t>3. Camera</a:t>
            </a:r>
          </a:p>
          <a:p>
            <a:endParaRPr lang="en-US" altLang="ko-KR" sz="2800" dirty="0"/>
          </a:p>
          <a:p>
            <a:r>
              <a:rPr lang="en-US" altLang="ko-KR" sz="2800" dirty="0"/>
              <a:t>4. LiDAR-Camera Calibration</a:t>
            </a:r>
          </a:p>
          <a:p>
            <a:endParaRPr lang="en-US" altLang="ko-KR" sz="2800" dirty="0"/>
          </a:p>
          <a:p>
            <a:r>
              <a:rPr lang="en-US" altLang="ko-KR" sz="2800" dirty="0"/>
              <a:t>5. LiDAR-Camera Sensor fusion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800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B82FC-0078-4664-A5E8-3327FDA78BCA}"/>
              </a:ext>
            </a:extLst>
          </p:cNvPr>
          <p:cNvSpPr txBox="1"/>
          <p:nvPr/>
        </p:nvSpPr>
        <p:spPr>
          <a:xfrm>
            <a:off x="4335457" y="2967335"/>
            <a:ext cx="3521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/>
              <a:t>ROS2</a:t>
            </a:r>
            <a:r>
              <a:rPr lang="ko-KR" altLang="en-US" sz="5400" dirty="0"/>
              <a:t> 교육</a:t>
            </a:r>
          </a:p>
        </p:txBody>
      </p:sp>
    </p:spTree>
    <p:extLst>
      <p:ext uri="{BB962C8B-B14F-4D97-AF65-F5344CB8AC3E}">
        <p14:creationId xmlns:p14="http://schemas.microsoft.com/office/powerpoint/2010/main" val="197705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3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ROS2: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“Robot Operating System 2”</a:t>
            </a:r>
            <a:r>
              <a:rPr lang="ko-KR" altLang="en-US" sz="2400" dirty="0"/>
              <a:t>의 약자로 로봇 개발을 위한 </a:t>
            </a:r>
            <a:endParaRPr lang="en-US" altLang="ko-KR" sz="2400" dirty="0"/>
          </a:p>
          <a:p>
            <a:r>
              <a:rPr lang="ko-KR" altLang="en-US" sz="2400" dirty="0"/>
              <a:t>소프트웨어 프레임워크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Humble logo">
            <a:extLst>
              <a:ext uri="{FF2B5EF4-FFF2-40B4-BE49-F238E27FC236}">
                <a16:creationId xmlns:a16="http://schemas.microsoft.com/office/drawing/2014/main" id="{50A46199-A78C-412F-A7C2-799F4991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99" y="2565802"/>
            <a:ext cx="2762417" cy="3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S 2: The Transition from Research to Production - Fresh Consulting">
            <a:extLst>
              <a:ext uri="{FF2B5EF4-FFF2-40B4-BE49-F238E27FC236}">
                <a16:creationId xmlns:a16="http://schemas.microsoft.com/office/drawing/2014/main" id="{6719EBE7-1089-45FF-AB10-DAA2B63C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85" y="2710139"/>
            <a:ext cx="4996530" cy="14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5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B90F-C95F-4BF2-ACD0-0F5C3C9F176B}"/>
              </a:ext>
            </a:extLst>
          </p:cNvPr>
          <p:cNvSpPr txBox="1"/>
          <p:nvPr/>
        </p:nvSpPr>
        <p:spPr>
          <a:xfrm>
            <a:off x="770021" y="720000"/>
            <a:ext cx="951540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패키지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ROS2 </a:t>
            </a:r>
            <a:r>
              <a:rPr lang="ko-KR" altLang="en-US" sz="2400" dirty="0"/>
              <a:t>소프트웨어의 기본 단위</a:t>
            </a:r>
            <a:endParaRPr lang="en-US" altLang="ko-KR" sz="2400" dirty="0"/>
          </a:p>
          <a:p>
            <a:r>
              <a:rPr lang="ko-KR" altLang="en-US" sz="2400" dirty="0"/>
              <a:t>로봇 시스템의 특정 기능이나 알고리즘을 구현하기 위한 라이브러리</a:t>
            </a:r>
            <a:r>
              <a:rPr lang="en-US" altLang="ko-KR" sz="2400" dirty="0"/>
              <a:t>, </a:t>
            </a:r>
            <a:r>
              <a:rPr lang="ko-KR" altLang="en-US" sz="2400" dirty="0"/>
              <a:t>실행 파일</a:t>
            </a:r>
            <a:r>
              <a:rPr lang="en-US" altLang="ko-KR" sz="2400" dirty="0"/>
              <a:t>, </a:t>
            </a:r>
            <a:r>
              <a:rPr lang="ko-KR" altLang="en-US" sz="2400" dirty="0"/>
              <a:t>스크립트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 파일 등을 포함함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노드</a:t>
            </a:r>
            <a:r>
              <a:rPr lang="en-US" altLang="ko-KR" sz="2400" dirty="0"/>
              <a:t>: </a:t>
            </a:r>
            <a:r>
              <a:rPr lang="ko-KR" altLang="en-US" sz="2400" dirty="0"/>
              <a:t>최소 단위의 실행 가능한 프로세스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메시지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ROS </a:t>
            </a:r>
            <a:r>
              <a:rPr lang="ko-KR" altLang="en-US" sz="2400" dirty="0"/>
              <a:t>시스템을 위해서는 노드와 노드 사이에 입력과 출력 데이터를 서로 주고 받아야 함</a:t>
            </a:r>
            <a:endParaRPr lang="en-US" altLang="ko-KR" sz="2400" dirty="0"/>
          </a:p>
          <a:p>
            <a:r>
              <a:rPr lang="ko-KR" altLang="en-US" sz="2400" dirty="0"/>
              <a:t>이 때 주고받는 데이터를 메시지라고 하며 메시지는 정수</a:t>
            </a:r>
            <a:r>
              <a:rPr lang="en-US" altLang="ko-KR" sz="2400" dirty="0"/>
              <a:t>, </a:t>
            </a:r>
            <a:r>
              <a:rPr lang="ko-KR" altLang="en-US" sz="2400" dirty="0"/>
              <a:t>소수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문자와 같은 변수 형태이며 배열과 같은 구조도 사용 가능</a:t>
            </a:r>
            <a:endParaRPr lang="en-US" altLang="ko-KR" sz="2400" dirty="0"/>
          </a:p>
          <a:p>
            <a:endParaRPr lang="en-US" altLang="ko-KR" sz="2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0C18FE-E498-4E52-8D86-90B8CB28A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8" y="5253070"/>
            <a:ext cx="11729545" cy="14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2239</Words>
  <Application>Microsoft Office PowerPoint</Application>
  <PresentationFormat>와이드스크린</PresentationFormat>
  <Paragraphs>489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재현 성</dc:creator>
  <cp:lastModifiedBy>재현 성</cp:lastModifiedBy>
  <cp:revision>125</cp:revision>
  <dcterms:created xsi:type="dcterms:W3CDTF">2024-05-17T15:35:38Z</dcterms:created>
  <dcterms:modified xsi:type="dcterms:W3CDTF">2024-05-24T01:29:03Z</dcterms:modified>
</cp:coreProperties>
</file>