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Noto Sans Medium"/>
      <p:regular r:id="rId15"/>
      <p:bold r:id="rId16"/>
      <p:italic r:id="rId17"/>
      <p:boldItalic r:id="rId18"/>
    </p:embeddedFont>
    <p:embeddedFont>
      <p:font typeface="Noto Sans"/>
      <p:regular r:id="rId19"/>
      <p:bold r:id="rId20"/>
      <p:italic r:id="rId21"/>
      <p:boldItalic r:id="rId22"/>
    </p:embeddedFont>
    <p:embeddedFont>
      <p:font typeface="Noto Sans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jRVyGXZhuM3co3hthSXy3dYd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9D1BB6-C432-4A9B-AE1C-342873086FC8}">
  <a:tblStyle styleId="{329D1BB6-C432-4A9B-AE1C-342873086FC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22" Type="http://schemas.openxmlformats.org/officeDocument/2006/relationships/font" Target="fonts/NotoSans-boldItalic.fntdata"/><Relationship Id="rId21" Type="http://schemas.openxmlformats.org/officeDocument/2006/relationships/font" Target="fonts/NotoSans-italic.fntdata"/><Relationship Id="rId24" Type="http://schemas.openxmlformats.org/officeDocument/2006/relationships/font" Target="fonts/NotoSansBlack-boldItalic.fntdata"/><Relationship Id="rId23" Type="http://schemas.openxmlformats.org/officeDocument/2006/relationships/font" Target="fonts/NotoSans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otoSansMedium-regular.fntdata"/><Relationship Id="rId14" Type="http://schemas.openxmlformats.org/officeDocument/2006/relationships/slide" Target="slides/slide8.xml"/><Relationship Id="rId17" Type="http://schemas.openxmlformats.org/officeDocument/2006/relationships/font" Target="fonts/NotoSansMedium-italic.fntdata"/><Relationship Id="rId16" Type="http://schemas.openxmlformats.org/officeDocument/2006/relationships/font" Target="fonts/NotoSansMedium-bold.fntdata"/><Relationship Id="rId19" Type="http://schemas.openxmlformats.org/officeDocument/2006/relationships/font" Target="fonts/NotoSans-regular.fntdata"/><Relationship Id="rId18" Type="http://schemas.openxmlformats.org/officeDocument/2006/relationships/font" Target="fonts/Noto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488191" y="2135812"/>
            <a:ext cx="3215674" cy="836571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262626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레벨 디자인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865356" y="1955179"/>
            <a:ext cx="2461302" cy="20562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2A2A2A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[KT산학 지니어스] 지니버거</a:t>
            </a:r>
            <a:endParaRPr b="1" i="0" sz="1100" u="none" cap="none" strike="noStrike">
              <a:solidFill>
                <a:srgbClr val="2A2A2A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3584975" y="327092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{329D1BB6-C432-4A9B-AE1C-342873086FC8}</a:tableStyleId>
              </a:tblPr>
              <a:tblGrid>
                <a:gridCol w="420975"/>
                <a:gridCol w="940525"/>
                <a:gridCol w="2830275"/>
                <a:gridCol w="830275"/>
              </a:tblGrid>
              <a:tr h="29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No.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Date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Content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작성자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1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2022.10.17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초안 작성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장광호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2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3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4</a:t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221197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94282" y="775063"/>
            <a:ext cx="1223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목차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2803598" y="1344142"/>
            <a:ext cx="4536946" cy="590349"/>
            <a:chOff x="2470223" y="1258417"/>
            <a:chExt cx="4536946" cy="590349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3210117" y="1387829"/>
              <a:ext cx="3797052" cy="313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A2A2A"/>
                  </a:solidFill>
                  <a:latin typeface="Noto Sans"/>
                  <a:ea typeface="Noto Sans"/>
                  <a:cs typeface="Noto Sans"/>
                  <a:sym typeface="Noto Sans"/>
                </a:rPr>
                <a:t>데이터 명칭에 대한 정의_Round_Master</a:t>
              </a:r>
              <a:endParaRPr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470223" y="1258417"/>
              <a:ext cx="593162" cy="59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A2A2A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01</a:t>
              </a:r>
              <a:endParaRPr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803598" y="2268067"/>
            <a:ext cx="2726194" cy="590349"/>
            <a:chOff x="2470223" y="1258417"/>
            <a:chExt cx="2726194" cy="590349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3210117" y="1387829"/>
              <a:ext cx="1986300" cy="313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A2A2A"/>
                  </a:solidFill>
                  <a:latin typeface="Noto Sans"/>
                  <a:ea typeface="Noto Sans"/>
                  <a:cs typeface="Noto Sans"/>
                  <a:sym typeface="Noto Sans"/>
                </a:rPr>
                <a:t>Round_Master 설명</a:t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470223" y="1258417"/>
              <a:ext cx="593162" cy="59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A2A2A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02</a:t>
              </a:r>
              <a:endParaRPr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2803598" y="3191992"/>
            <a:ext cx="3028328" cy="590349"/>
            <a:chOff x="2470223" y="1258417"/>
            <a:chExt cx="3028328" cy="590349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3210117" y="1387829"/>
              <a:ext cx="2288434" cy="313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A2A2A"/>
                  </a:solidFill>
                  <a:latin typeface="Noto Sans"/>
                  <a:ea typeface="Noto Sans"/>
                  <a:cs typeface="Noto Sans"/>
                  <a:sym typeface="Noto Sans"/>
                </a:rPr>
                <a:t>Customer_Master 설명</a:t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470223" y="1258417"/>
              <a:ext cx="593162" cy="59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000" lIns="54000" spcFirstLastPara="1" rIns="54000" wrap="square" tIns="18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A2A2A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03</a:t>
              </a:r>
              <a:endParaRPr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219392" y="325037"/>
            <a:ext cx="3797052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데이터 명칭에 대한 정의_Round_Master</a:t>
            </a:r>
            <a:endParaRPr sz="1800">
              <a:solidFill>
                <a:srgbClr val="2A2A2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01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graphicFrame>
        <p:nvGraphicFramePr>
          <p:cNvPr id="116" name="Google Shape;116;p3"/>
          <p:cNvGraphicFramePr/>
          <p:nvPr/>
        </p:nvGraphicFramePr>
        <p:xfrm>
          <a:off x="1866900" y="16802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{329D1BB6-C432-4A9B-AE1C-342873086FC8}</a:tableStyleId>
              </a:tblPr>
              <a:tblGrid>
                <a:gridCol w="2543175"/>
                <a:gridCol w="5915025"/>
              </a:tblGrid>
              <a:tr h="29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데이터 명칭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해당 데이터의 의미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Round_Code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라운드의 수치를 의미하는 데이터이다.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손님에게 음식을 전달을 많이 할 수록 라운드 수치가 상승한다.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라운드가 상승함에 따라 플레이어가 던질 수 있는 음식의 개수가 증가한다.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Open_Food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라운드의 수치에 따라 개방되는 음식을 의미한다.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Customer_ Respwan_Time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손님의 리소폰 시간을 의미한다.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라운드가 상승함에 따라 리스폰 시간이 감소하여 빠르게 손님이 리스폰 된다.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Clear_Customer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음식 전달이 완료된 손님의 수치이다.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해당 수치에 따라 받아 Round_Code(라운드)가 상승된다.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7" name="Google Shape;117;p3"/>
          <p:cNvGrpSpPr/>
          <p:nvPr/>
        </p:nvGrpSpPr>
        <p:grpSpPr>
          <a:xfrm>
            <a:off x="1769816" y="4744135"/>
            <a:ext cx="8652365" cy="1095834"/>
            <a:chOff x="5936643" y="1132076"/>
            <a:chExt cx="8652365" cy="1095834"/>
          </a:xfrm>
        </p:grpSpPr>
        <p:sp>
          <p:nvSpPr>
            <p:cNvPr id="118" name="Google Shape;118;p3"/>
            <p:cNvSpPr txBox="1"/>
            <p:nvPr/>
          </p:nvSpPr>
          <p:spPr>
            <a:xfrm>
              <a:off x="5936643" y="1403645"/>
              <a:ext cx="8652365" cy="824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상단 데이터 값들은 Round_Master 시트에 있는 데이터들이다.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Round가 상승함에 따라 개방되는 음식의 개수 / 손님의 리소픈 시간 / 라운드 상승을 위해 손님에게 전달해야 하는 음식의 수 등이 달라진다.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플레이어는 직접적으로 해당 수치에 대해서 정확하게 인지할 수 없다.</a:t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5936643" y="1132076"/>
              <a:ext cx="1871987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Round_Master 시트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219392" y="325037"/>
            <a:ext cx="4140223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데이터 명칭에 대한 정의 _Customer_Master</a:t>
            </a:r>
            <a:endParaRPr sz="1800">
              <a:solidFill>
                <a:srgbClr val="2A2A2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01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1866900" y="12330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{329D1BB6-C432-4A9B-AE1C-342873086FC8}</a:tableStyleId>
              </a:tblPr>
              <a:tblGrid>
                <a:gridCol w="2543175"/>
                <a:gridCol w="5915025"/>
              </a:tblGrid>
              <a:tr h="29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데이터 명칭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해당 데이터의 의미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Round_Code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라운드의 수치를 의미하는 데이터이다.</a:t>
                      </a:r>
                      <a:b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</a:b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해당 시트에서는 현재 라운드 이하의 Round_Code에 맞는 손님이 스폰된다.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(예시: 현재 3라운드 진행 ▶ Round_Code 가 3 이하인 손님이 스폰)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Customer_Type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손님의 수를 의미한다.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Customer_Code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Round_Code 와 Customer_Type 이 동일할 때 구분하기 위한 항목이다.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Wait_Time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손님이 음식을 받기 까지 대기 하는 시간을 의미한다.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해당 시간이 오버될 경우 손님이 화를 내고 게임이 종료된다.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Food1_Code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1번 손님이 받을 음식을 의미한다.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Medium"/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Food2_Code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2번 손님이 받을 음식을 의미한다.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Food3_Code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3번 손님이 받을 음식을 의미한다.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Medium"/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Food4_Code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4번 손님이 받을 음식을 의미한다.</a:t>
                      </a:r>
                      <a:endParaRPr sz="1400" u="none" cap="none" strike="noStrike"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9" name="Google Shape;129;p4"/>
          <p:cNvGrpSpPr/>
          <p:nvPr/>
        </p:nvGrpSpPr>
        <p:grpSpPr>
          <a:xfrm>
            <a:off x="1769816" y="5077971"/>
            <a:ext cx="8652365" cy="1095834"/>
            <a:chOff x="5936643" y="1132076"/>
            <a:chExt cx="8652365" cy="1095834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5936643" y="1403645"/>
              <a:ext cx="8652365" cy="824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상단 데이터 값들은 Customer_Master 시트에 있는 데이터들이다.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Round가 상승함에 따라 순차적으로 음식이 개방된다.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개방된 음식에 따라 손님이 주문하는 음식이 달리지며, 라운드가 증가함에 따라 음식을 주문하는 유형이 다양해 진다.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5936643" y="1132076"/>
              <a:ext cx="2158861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Customer_Master 시트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219392" y="325037"/>
            <a:ext cx="1986300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Round_Master 설명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02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6357019" y="1171116"/>
            <a:ext cx="5482555" cy="1349749"/>
            <a:chOff x="5936642" y="1132076"/>
            <a:chExt cx="5482555" cy="1349749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5936642" y="1403645"/>
              <a:ext cx="5482555" cy="107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라운드의 수치를 의미한다.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Clear_Customer (음식 배달 완료 손님)의 수치에 따라 Round가 상승한다. </a:t>
              </a:r>
              <a:endParaRPr sz="1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1라운드 부터 4라운드 까지 점차 Open_Food(던질 수 있는 음식)이 증가한다.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5라운드 이후 부터는 Customer_Respawn_Time(손님 리소픈 시간)의 변화만 있다.</a:t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5936643" y="1132076"/>
              <a:ext cx="1339854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Round_Code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6357019" y="2657016"/>
            <a:ext cx="5482555" cy="1349749"/>
            <a:chOff x="5936642" y="1132076"/>
            <a:chExt cx="5482555" cy="1349749"/>
          </a:xfrm>
        </p:grpSpPr>
        <p:sp>
          <p:nvSpPr>
            <p:cNvPr id="144" name="Google Shape;144;p5"/>
            <p:cNvSpPr txBox="1"/>
            <p:nvPr/>
          </p:nvSpPr>
          <p:spPr>
            <a:xfrm>
              <a:off x="5936642" y="1403645"/>
              <a:ext cx="5482555" cy="107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1 - 햄버거 / 2 – 콜라 / 4 – 감자튀김 / 8 – 아이스크림 / 16 – 핫도그 를 의미한다.                    (예사: 3(1+2) – 햄버거, 콜라 / 7(1+2+4) – 햄버거, 콜라, 감자튀김)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라운드가 상승함에 따라 점차 던질 수 있는 음식이 증가한다.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1"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던질 수 있는 음식을 점증적으로 증가 시켜 이동 동선을 점차 넓게 한다.</a:t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5936643" y="1132076"/>
              <a:ext cx="1224246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Open_Food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56" y="1478893"/>
            <a:ext cx="5153025" cy="23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5"/>
          <p:cNvCxnSpPr/>
          <p:nvPr/>
        </p:nvCxnSpPr>
        <p:spPr>
          <a:xfrm>
            <a:off x="6096000" y="1019175"/>
            <a:ext cx="0" cy="30861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148" name="Google Shape;148;p5"/>
          <p:cNvGrpSpPr/>
          <p:nvPr/>
        </p:nvGrpSpPr>
        <p:grpSpPr>
          <a:xfrm>
            <a:off x="1961641" y="4293444"/>
            <a:ext cx="8268717" cy="1921279"/>
            <a:chOff x="681956" y="4293444"/>
            <a:chExt cx="8268717" cy="1921279"/>
          </a:xfrm>
        </p:grpSpPr>
        <p:pic>
          <p:nvPicPr>
            <p:cNvPr id="149" name="Google Shape;149;p5"/>
            <p:cNvPicPr preferRelativeResize="0"/>
            <p:nvPr/>
          </p:nvPicPr>
          <p:blipFill rotWithShape="1">
            <a:blip r:embed="rId4">
              <a:alphaModFix/>
            </a:blip>
            <a:srcRect b="25834" l="35417" r="35303" t="32269"/>
            <a:stretch/>
          </p:blipFill>
          <p:spPr>
            <a:xfrm>
              <a:off x="681956" y="4293444"/>
              <a:ext cx="1894510" cy="1522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5"/>
            <p:cNvPicPr preferRelativeResize="0"/>
            <p:nvPr/>
          </p:nvPicPr>
          <p:blipFill rotWithShape="1">
            <a:blip r:embed="rId4">
              <a:alphaModFix/>
            </a:blip>
            <a:srcRect b="25834" l="35417" r="35303" t="32269"/>
            <a:stretch/>
          </p:blipFill>
          <p:spPr>
            <a:xfrm>
              <a:off x="2798323" y="4293444"/>
              <a:ext cx="1894510" cy="1522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5"/>
            <p:cNvPicPr preferRelativeResize="0"/>
            <p:nvPr/>
          </p:nvPicPr>
          <p:blipFill rotWithShape="1">
            <a:blip r:embed="rId4">
              <a:alphaModFix/>
            </a:blip>
            <a:srcRect b="25834" l="35417" r="35303" t="32269"/>
            <a:stretch/>
          </p:blipFill>
          <p:spPr>
            <a:xfrm>
              <a:off x="4914690" y="4293444"/>
              <a:ext cx="1894510" cy="1522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5"/>
            <p:cNvPicPr preferRelativeResize="0"/>
            <p:nvPr/>
          </p:nvPicPr>
          <p:blipFill rotWithShape="1">
            <a:blip r:embed="rId4">
              <a:alphaModFix/>
            </a:blip>
            <a:srcRect b="25834" l="35417" r="35303" t="32269"/>
            <a:stretch/>
          </p:blipFill>
          <p:spPr>
            <a:xfrm>
              <a:off x="7031057" y="4293444"/>
              <a:ext cx="1894510" cy="1522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5"/>
            <p:cNvSpPr/>
            <p:nvPr/>
          </p:nvSpPr>
          <p:spPr>
            <a:xfrm>
              <a:off x="861320" y="4932683"/>
              <a:ext cx="771525" cy="600075"/>
            </a:xfrm>
            <a:custGeom>
              <a:rect b="b" l="l" r="r" t="t"/>
              <a:pathLst>
                <a:path extrusionOk="0" h="600075" w="771525">
                  <a:moveTo>
                    <a:pt x="0" y="114300"/>
                  </a:moveTo>
                  <a:lnTo>
                    <a:pt x="771525" y="600075"/>
                  </a:lnTo>
                  <a:lnTo>
                    <a:pt x="771525" y="0"/>
                  </a:lnTo>
                  <a:lnTo>
                    <a:pt x="76200" y="13335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013970" y="4827908"/>
              <a:ext cx="1466850" cy="676275"/>
            </a:xfrm>
            <a:custGeom>
              <a:rect b="b" l="l" r="r" t="t"/>
              <a:pathLst>
                <a:path extrusionOk="0" h="676275" w="1466850">
                  <a:moveTo>
                    <a:pt x="0" y="228600"/>
                  </a:moveTo>
                  <a:lnTo>
                    <a:pt x="685800" y="676275"/>
                  </a:lnTo>
                  <a:lnTo>
                    <a:pt x="1466850" y="323850"/>
                  </a:lnTo>
                  <a:lnTo>
                    <a:pt x="771525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157095" y="4485008"/>
              <a:ext cx="1409700" cy="1019175"/>
            </a:xfrm>
            <a:custGeom>
              <a:rect b="b" l="l" r="r" t="t"/>
              <a:pathLst>
                <a:path extrusionOk="0" h="1019175" w="1409700">
                  <a:moveTo>
                    <a:pt x="0" y="600075"/>
                  </a:moveTo>
                  <a:lnTo>
                    <a:pt x="714375" y="1019175"/>
                  </a:lnTo>
                  <a:lnTo>
                    <a:pt x="1409700" y="666750"/>
                  </a:lnTo>
                  <a:lnTo>
                    <a:pt x="1190625" y="0"/>
                  </a:lnTo>
                  <a:lnTo>
                    <a:pt x="0" y="600075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281170" y="4465958"/>
              <a:ext cx="1447800" cy="1038225"/>
            </a:xfrm>
            <a:custGeom>
              <a:rect b="b" l="l" r="r" t="t"/>
              <a:pathLst>
                <a:path extrusionOk="0" h="1038225" w="1447800">
                  <a:moveTo>
                    <a:pt x="190500" y="28575"/>
                  </a:moveTo>
                  <a:lnTo>
                    <a:pt x="0" y="581025"/>
                  </a:lnTo>
                  <a:lnTo>
                    <a:pt x="704850" y="1038225"/>
                  </a:lnTo>
                  <a:lnTo>
                    <a:pt x="1447800" y="685800"/>
                  </a:lnTo>
                  <a:lnTo>
                    <a:pt x="1190625" y="0"/>
                  </a:lnTo>
                  <a:lnTo>
                    <a:pt x="190500" y="28575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870396" y="5837184"/>
              <a:ext cx="1517629" cy="377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 라운드</a:t>
              </a:r>
              <a:endParaRPr b="1" sz="1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2986763" y="5837184"/>
              <a:ext cx="1517629" cy="377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2 라운드</a:t>
              </a:r>
              <a:endParaRPr b="1" sz="1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5103130" y="5837184"/>
              <a:ext cx="1517629" cy="377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3 라운드</a:t>
              </a:r>
              <a:endParaRPr b="1" sz="1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7056164" y="5837184"/>
              <a:ext cx="1894509" cy="377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4 라운드 이후</a:t>
              </a:r>
              <a:endParaRPr b="1" sz="1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1219392" y="325037"/>
            <a:ext cx="1986300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Round_Master 설명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02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6357019" y="2267060"/>
            <a:ext cx="5482555" cy="1349749"/>
            <a:chOff x="5936642" y="1132076"/>
            <a:chExt cx="5482555" cy="1349749"/>
          </a:xfrm>
        </p:grpSpPr>
        <p:sp>
          <p:nvSpPr>
            <p:cNvPr id="170" name="Google Shape;170;p6"/>
            <p:cNvSpPr txBox="1"/>
            <p:nvPr/>
          </p:nvSpPr>
          <p:spPr>
            <a:xfrm>
              <a:off x="5936642" y="1403645"/>
              <a:ext cx="5482555" cy="107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손님이 리스폰되는 시간을 의미한다.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리스폰 시간이 0이 될 경우 손님 스폰 되며, 손님이 스폰되면 다시 타이머가 작동한다.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타이머가 0이된 순간, 남는 테이블이 없을 경우 빈테이블이 생성될 때 까지 손님을 스폰하지 않는다. – 빈테이블이 생성되면 바로 손님이 스폰되며, 타이머가 다시 작동한다.</a:t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5936643" y="1132076"/>
              <a:ext cx="2553584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Customer_Respawn_Time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6357019" y="3749132"/>
            <a:ext cx="5482555" cy="841918"/>
            <a:chOff x="5936642" y="1132076"/>
            <a:chExt cx="5482555" cy="841918"/>
          </a:xfrm>
        </p:grpSpPr>
        <p:sp>
          <p:nvSpPr>
            <p:cNvPr id="173" name="Google Shape;173;p6"/>
            <p:cNvSpPr txBox="1"/>
            <p:nvPr/>
          </p:nvSpPr>
          <p:spPr>
            <a:xfrm>
              <a:off x="5936642" y="1403645"/>
              <a:ext cx="5482555" cy="57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다음 라운드로 가기 위해 필요한 [배달 완료 손님 수]를 의미한다.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손님에게 음식 배달 시 1씩 증가한다.</a:t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5936643" y="1132076"/>
              <a:ext cx="1643655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Clear_Customer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56" y="2266950"/>
            <a:ext cx="5153025" cy="23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6"/>
          <p:cNvCxnSpPr/>
          <p:nvPr/>
        </p:nvCxnSpPr>
        <p:spPr>
          <a:xfrm>
            <a:off x="6096000" y="2105025"/>
            <a:ext cx="0" cy="2657475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219392" y="325037"/>
            <a:ext cx="2288434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Customer_Master 설명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03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079" y="1514961"/>
            <a:ext cx="4552950" cy="127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7"/>
          <p:cNvGrpSpPr/>
          <p:nvPr/>
        </p:nvGrpSpPr>
        <p:grpSpPr>
          <a:xfrm>
            <a:off x="6096000" y="1150467"/>
            <a:ext cx="5563309" cy="1349749"/>
            <a:chOff x="5936642" y="1132076"/>
            <a:chExt cx="5563309" cy="1349749"/>
          </a:xfrm>
        </p:grpSpPr>
        <p:sp>
          <p:nvSpPr>
            <p:cNvPr id="187" name="Google Shape;187;p7"/>
            <p:cNvSpPr txBox="1"/>
            <p:nvPr/>
          </p:nvSpPr>
          <p:spPr>
            <a:xfrm>
              <a:off x="5936642" y="1403645"/>
              <a:ext cx="5563309" cy="107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라운드의 수치를 의미한다.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현재 라운드 수치(Round_Code ) 이하의 Customer_Master 시트의 Round_Code 를 가진 손님이 리스폰 된다.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         (예시: 현재 3라운드 진행 ▶ Round_Code 가 3 이하인 손님이 스폰)</a:t>
              </a:r>
              <a:endParaRPr/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5936643" y="1132076"/>
              <a:ext cx="1339854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Round_Code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89" name="Google Shape;189;p7"/>
          <p:cNvGrpSpPr/>
          <p:nvPr/>
        </p:nvGrpSpPr>
        <p:grpSpPr>
          <a:xfrm>
            <a:off x="776079" y="5350937"/>
            <a:ext cx="5563309" cy="841918"/>
            <a:chOff x="5936642" y="1132076"/>
            <a:chExt cx="5563309" cy="841918"/>
          </a:xfrm>
        </p:grpSpPr>
        <p:sp>
          <p:nvSpPr>
            <p:cNvPr id="190" name="Google Shape;190;p7"/>
            <p:cNvSpPr txBox="1"/>
            <p:nvPr/>
          </p:nvSpPr>
          <p:spPr>
            <a:xfrm>
              <a:off x="5936642" y="1403645"/>
              <a:ext cx="5563309" cy="57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손님의 인원을 의미한다. (1 – 1명 / 2 – 2명 / 3 – 3명 / 4 - 4명)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1과 2는 2인 테이블에 스폰, 3과 4는 4인 테이블에 스폰 된다.</a:t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5936643" y="1132076"/>
              <a:ext cx="1654107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Customer_Type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4916" l="59530" r="17969" t="72870"/>
          <a:stretch/>
        </p:blipFill>
        <p:spPr>
          <a:xfrm>
            <a:off x="776080" y="3976366"/>
            <a:ext cx="1654107" cy="9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19229" l="73896" r="5374" t="42791"/>
          <a:stretch/>
        </p:blipFill>
        <p:spPr>
          <a:xfrm>
            <a:off x="2562226" y="3689989"/>
            <a:ext cx="1524000" cy="1568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7"/>
          <p:cNvGrpSpPr/>
          <p:nvPr/>
        </p:nvGrpSpPr>
        <p:grpSpPr>
          <a:xfrm>
            <a:off x="6096000" y="2732872"/>
            <a:ext cx="5563309" cy="841918"/>
            <a:chOff x="5936642" y="1132076"/>
            <a:chExt cx="5563309" cy="841918"/>
          </a:xfrm>
        </p:grpSpPr>
        <p:sp>
          <p:nvSpPr>
            <p:cNvPr id="195" name="Google Shape;195;p7"/>
            <p:cNvSpPr txBox="1"/>
            <p:nvPr/>
          </p:nvSpPr>
          <p:spPr>
            <a:xfrm>
              <a:off x="5936642" y="1403645"/>
              <a:ext cx="5563309" cy="57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Round_Code 와 Customer_Type이 같을 경우 데이터를 구분할 수 없기에 임의로 추가한 데이터 값이다. (실질적으로 게임에 사용되지 않음)</a:t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5936643" y="1132076"/>
              <a:ext cx="1626727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Customer_Code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6096000" y="3810767"/>
            <a:ext cx="5563309" cy="841918"/>
            <a:chOff x="5936642" y="1132076"/>
            <a:chExt cx="5563309" cy="841918"/>
          </a:xfrm>
        </p:grpSpPr>
        <p:sp>
          <p:nvSpPr>
            <p:cNvPr id="198" name="Google Shape;198;p7"/>
            <p:cNvSpPr txBox="1"/>
            <p:nvPr/>
          </p:nvSpPr>
          <p:spPr>
            <a:xfrm>
              <a:off x="5936642" y="1403645"/>
              <a:ext cx="5563309" cy="57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손님이 음식을 기다리는 시간을 의미한다.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해당 시간이 오버될 경우 손님을 화를 내면서 음식점을 이탈한다. (게임 오버)</a:t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5936643" y="1132076"/>
              <a:ext cx="1156983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Wait_Time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cxnSp>
        <p:nvCxnSpPr>
          <p:cNvPr id="200" name="Google Shape;200;p7"/>
          <p:cNvCxnSpPr/>
          <p:nvPr/>
        </p:nvCxnSpPr>
        <p:spPr>
          <a:xfrm>
            <a:off x="5743575" y="1295400"/>
            <a:ext cx="0" cy="1844036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7"/>
          <p:cNvCxnSpPr/>
          <p:nvPr/>
        </p:nvCxnSpPr>
        <p:spPr>
          <a:xfrm>
            <a:off x="776079" y="3139436"/>
            <a:ext cx="4967496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4544" l="6276" r="5375" t="19671"/>
          <a:stretch/>
        </p:blipFill>
        <p:spPr>
          <a:xfrm>
            <a:off x="6208211" y="3727777"/>
            <a:ext cx="5563309" cy="26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6496659" y="5725021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5918714" y="3749485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5918714" y="4663117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9117025" y="5725021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0070C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768316" y="3749485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FFF2C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9768316" y="4663117"/>
            <a:ext cx="2348986" cy="839562"/>
          </a:xfrm>
          <a:prstGeom prst="roundRect">
            <a:avLst>
              <a:gd fmla="val 16667" name="adj"/>
            </a:avLst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1219392" y="325037"/>
            <a:ext cx="2288434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2A2A"/>
                </a:solidFill>
                <a:latin typeface="Noto Sans"/>
                <a:ea typeface="Noto Sans"/>
                <a:cs typeface="Noto Sans"/>
                <a:sym typeface="Noto Sans"/>
              </a:rPr>
              <a:t>Customer_Master 설명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238848" y="684195"/>
            <a:ext cx="1656273" cy="2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[KT 산학 지니어스] 지니버거</a:t>
            </a:r>
            <a:endParaRPr b="1" sz="1100">
              <a:solidFill>
                <a:srgbClr val="59595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479498" y="195625"/>
            <a:ext cx="593162" cy="590349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54000" spcFirstLastPara="1" rIns="54000" wrap="square" tIns="1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A2A2A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03</a:t>
            </a:r>
            <a:endParaRPr sz="3600">
              <a:solidFill>
                <a:srgbClr val="2A2A2A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079" y="1158827"/>
            <a:ext cx="5114925" cy="232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8"/>
          <p:cNvGrpSpPr/>
          <p:nvPr/>
        </p:nvGrpSpPr>
        <p:grpSpPr>
          <a:xfrm>
            <a:off x="6300998" y="1158827"/>
            <a:ext cx="5563309" cy="841918"/>
            <a:chOff x="5936642" y="1132076"/>
            <a:chExt cx="5563309" cy="841918"/>
          </a:xfrm>
        </p:grpSpPr>
        <p:sp>
          <p:nvSpPr>
            <p:cNvPr id="219" name="Google Shape;219;p8"/>
            <p:cNvSpPr txBox="1"/>
            <p:nvPr/>
          </p:nvSpPr>
          <p:spPr>
            <a:xfrm>
              <a:off x="5936642" y="1403645"/>
              <a:ext cx="5563309" cy="570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손님의 인원을 의미한다. (1 – 1명 / 2 – 2명 / 3 – 3명 / 4 - 4명)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1과 2는 2인 테이블에 스폰, 3과 4는 4인 테이블에 스폰 된다.</a:t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5936643" y="1132076"/>
              <a:ext cx="1612429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Customer_Type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6300998" y="2177064"/>
            <a:ext cx="5563309" cy="1349749"/>
            <a:chOff x="5936642" y="1132076"/>
            <a:chExt cx="5563309" cy="1349749"/>
          </a:xfrm>
        </p:grpSpPr>
        <p:sp>
          <p:nvSpPr>
            <p:cNvPr id="222" name="Google Shape;222;p8"/>
            <p:cNvSpPr txBox="1"/>
            <p:nvPr/>
          </p:nvSpPr>
          <p:spPr>
            <a:xfrm>
              <a:off x="5936642" y="1403645"/>
              <a:ext cx="5563309" cy="107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손님이 주문하는 음식을 의미한다.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        (1 – 햄버거 / 2 – 콜라 / 3 – 감자튀김 / 4 – 아이스크림 / 5 – 핫도그)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Customer_Type 값에 따라 사용되는 데이터가 다르다.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        (1 – Food1_Code 만 참조 /// 3 – Food1_Code / Food2_Code / Food3_Code 참조)</a:t>
              </a:r>
              <a:endParaRPr/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5936643" y="1132076"/>
              <a:ext cx="1673087" cy="3077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Food(숫자)_Code</a:t>
              </a:r>
              <a:endParaRPr sz="1400">
                <a:solidFill>
                  <a:schemeClr val="dk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</p:grp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4916" l="59530" r="17969" t="72870"/>
          <a:stretch/>
        </p:blipFill>
        <p:spPr>
          <a:xfrm>
            <a:off x="343678" y="3830630"/>
            <a:ext cx="2772878" cy="153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 b="19229" l="73896" r="5374" t="42791"/>
          <a:stretch/>
        </p:blipFill>
        <p:spPr>
          <a:xfrm>
            <a:off x="3307656" y="3727777"/>
            <a:ext cx="2554773" cy="26285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38860" y="3861707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Food1_Code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2135936" y="3861707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Food2_Code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3653438" y="3735886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Food1_Code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3760475" y="5642531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Food2_Code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707213" y="3735886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Food4_Code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814250" y="5642531"/>
            <a:ext cx="989373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Food3_Code</a:t>
            </a:r>
            <a:endParaRPr b="1"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6096000" y="377556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5974640" y="4266161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7481031" y="377556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Food3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7345353" y="429917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Food4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5918714" y="4691323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5797354" y="5181918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7303745" y="4691323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Food3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7168067" y="5214933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Food4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6539417" y="6156771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8117750" y="6156772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9369119" y="6156771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0691682" y="6156772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9873279" y="377556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0018005" y="4266161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1258310" y="377556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Food3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11400983" y="4299176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Food4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10018005" y="4691323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10059551" y="5181918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11400982" y="4691323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Food3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11477383" y="5214932"/>
            <a:ext cx="639919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Food4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2022-10-17T14:01:17Z</dcterms:created>
  <dc:creator>장광호</dc:creator>
</cp:coreProperties>
</file>