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714"/>
    <a:srgbClr val="75BC43"/>
    <a:srgbClr val="467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6370" autoAdjust="0"/>
  </p:normalViewPr>
  <p:slideViewPr>
    <p:cSldViewPr snapToGrid="0">
      <p:cViewPr varScale="1">
        <p:scale>
          <a:sx n="78" d="100"/>
          <a:sy n="78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90888-3738-4ED1-9614-20A25ECF6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F8CA1-AD56-497B-957E-37374418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74474-FF1D-4B9E-86C2-D08CD464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E1E26-8219-4994-84F4-9FF93441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578FF-A8AA-46B6-9D61-AF103A86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7D0D0-B7C9-4305-AC66-0647668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EF616-0C58-4E6E-AA43-780D6224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17A0F-54D4-4DAB-9B03-0A5DC30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9752E-15D5-44AA-A8DD-5235F7F9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0B5A2-20C8-4BB0-9191-1720B5C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2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CC28BC-722F-40C1-988A-D5EB7F5D7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3E9291-B921-4674-AF91-33CA8C35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251ED-2DC9-4B1E-99DB-DF183FFC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3A771-0F59-4641-941B-5DB5C6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6F95A-D71B-4772-B847-7BA7AA33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E6F8-C69D-4301-871E-D86760A8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B1FC9-D78E-4F29-8E92-0528A338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E5315-869F-4203-8047-13F8C595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5E9BD-C24F-4136-A15C-7A1106B6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0CA41-F781-489A-9572-5C53EACF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15EDC-F34C-490E-A404-D5A5F9C2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FB5B6-830B-4581-A0F9-2F3933CF0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CD7CD-E923-40CC-96BD-9D56C43B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D008F-6ED2-489D-9977-495E9787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C0C1-C6EB-46E3-9774-A12C28FD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8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4E767-FB96-4743-BB1A-27F809E2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258A2-81E6-47D3-BD18-C7B4CD909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B189D-1863-441C-AB14-399A87A5E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0E754-05C5-4E49-8961-0E6BC58E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C5722-F966-495C-BD74-9E01332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B1E69-E5BB-4C56-80D4-77E2DF64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5D86-4BF4-428B-83ED-947F6667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6AD5B-954E-4EB5-8401-42B0272A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69D39-E656-4A73-B807-365217FD1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A59CF8-36CF-4C39-99D7-A35CD04D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A824A6-D87F-44F4-87DA-6C6DE7380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EFD950-7945-4E20-B1F9-7D354B8F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F16BEB-74E8-4BF5-ADCB-78BD9AC2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B23AA-296D-4A65-BFB7-01CB7BF3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9FF56-9942-4EB0-B2AC-DFCD232D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4CD2D-1478-4451-AA80-7EAB7936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C9394-0F1E-4BA3-8CE6-F618A8F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1DC9A-C2C4-47B2-8843-5055B674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2B4CA6-EC06-4108-AD1A-052C1D99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D1097-A47E-40D5-9513-DD4F4182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4F942-7907-476E-BEA7-E6C31E90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36931-2D8C-4856-B6DF-0C30DB0B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83AA-EF84-4C3C-8369-AB312DDB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6368C-C92E-43CC-A1BF-EB315910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CF171A-25A7-49D5-9803-8E45066C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CDDB7-30CD-4B23-8929-31F4580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7F4DB-D02B-424D-B863-6431898D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A9DC9-4281-454F-A2DF-2230114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FF298E-328C-4392-B5EF-8ED186EE7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3A358-49C4-4FA2-9F91-5880AD7F9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77E28-71DB-4070-A2C2-DF5975E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C8AC3-D5D3-40D7-A358-86315894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A5208-6813-42CA-9AAE-49EF4299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0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7432A8-47F2-4F31-9615-548D0DA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822AE-5820-4DFF-AB11-94D38CCF4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4F81A-5925-4A8E-96C0-3475218F5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7F6C-E825-4FD1-9756-F7D80D45A344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4FDF5-496C-4C0B-8A25-C5E3A2FEB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77C9B-2382-4FBD-A54E-CC1F8279E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28C7-750C-4BED-B5C5-0BDB02119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8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4676E-B9BB-40E0-9F55-82E59B0E5A15}"/>
              </a:ext>
            </a:extLst>
          </p:cNvPr>
          <p:cNvSpPr/>
          <p:nvPr/>
        </p:nvSpPr>
        <p:spPr>
          <a:xfrm>
            <a:off x="0" y="0"/>
            <a:ext cx="12192000" cy="785641"/>
          </a:xfrm>
          <a:prstGeom prst="rect">
            <a:avLst/>
          </a:prstGeom>
          <a:solidFill>
            <a:srgbClr val="467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FFDF9B-3E08-4A7F-80D4-1307D7DCDFA0}"/>
              </a:ext>
            </a:extLst>
          </p:cNvPr>
          <p:cNvSpPr/>
          <p:nvPr/>
        </p:nvSpPr>
        <p:spPr>
          <a:xfrm>
            <a:off x="120650" y="105147"/>
            <a:ext cx="11950700" cy="57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9BA3367-4871-46AA-9550-43422F2A7D8E}"/>
              </a:ext>
            </a:extLst>
          </p:cNvPr>
          <p:cNvSpPr/>
          <p:nvPr/>
        </p:nvSpPr>
        <p:spPr>
          <a:xfrm>
            <a:off x="1216404" y="104680"/>
            <a:ext cx="9759193" cy="60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Quant-Investment with AI</a:t>
            </a:r>
            <a:endParaRPr lang="ko-KR" altLang="en-US" sz="28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8E0912-47C6-4AB2-86C7-3F4469EB3989}"/>
              </a:ext>
            </a:extLst>
          </p:cNvPr>
          <p:cNvSpPr/>
          <p:nvPr/>
        </p:nvSpPr>
        <p:spPr>
          <a:xfrm>
            <a:off x="4167627" y="834804"/>
            <a:ext cx="3856746" cy="5918047"/>
          </a:xfrm>
          <a:prstGeom prst="roundRect">
            <a:avLst>
              <a:gd name="adj" fmla="val 4909"/>
            </a:avLst>
          </a:prstGeom>
          <a:solidFill>
            <a:schemeClr val="bg1"/>
          </a:solidFill>
          <a:ln w="28575">
            <a:solidFill>
              <a:srgbClr val="4678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59E95CD-E441-489E-B0F5-D7579989A2C6}"/>
              </a:ext>
            </a:extLst>
          </p:cNvPr>
          <p:cNvSpPr/>
          <p:nvPr/>
        </p:nvSpPr>
        <p:spPr>
          <a:xfrm>
            <a:off x="4623600" y="3070773"/>
            <a:ext cx="2944800" cy="372598"/>
          </a:xfrm>
          <a:prstGeom prst="roundRect">
            <a:avLst/>
          </a:prstGeom>
          <a:solidFill>
            <a:srgbClr val="FDB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F149DF-492F-4024-B233-26490F346626}"/>
              </a:ext>
            </a:extLst>
          </p:cNvPr>
          <p:cNvSpPr/>
          <p:nvPr/>
        </p:nvSpPr>
        <p:spPr>
          <a:xfrm>
            <a:off x="4220718" y="3060130"/>
            <a:ext cx="3750564" cy="39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Financial Data Analysis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51D699-973F-48AB-AF6F-F15894D1BCFE}"/>
              </a:ext>
            </a:extLst>
          </p:cNvPr>
          <p:cNvSpPr/>
          <p:nvPr/>
        </p:nvSpPr>
        <p:spPr>
          <a:xfrm>
            <a:off x="4322579" y="3507462"/>
            <a:ext cx="3546843" cy="2845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Dataframe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Crawling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Finance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Domestic/Global Stock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Finance Statement, Value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Time-series Prediction</a:t>
            </a:r>
          </a:p>
        </p:txBody>
      </p:sp>
      <p:pic>
        <p:nvPicPr>
          <p:cNvPr id="1026" name="Picture 2" descr="How data analytics can help finance professionals and businesses | AICPA &amp;  CIMA Global Career Hub">
            <a:extLst>
              <a:ext uri="{FF2B5EF4-FFF2-40B4-BE49-F238E27FC236}">
                <a16:creationId xmlns:a16="http://schemas.microsoft.com/office/drawing/2014/main" id="{018AD37B-FC39-0537-F4C5-FD41F225B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984" y="1022362"/>
            <a:ext cx="3492032" cy="19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F6887C4-E46A-0742-65A5-C06FD791C357}"/>
              </a:ext>
            </a:extLst>
          </p:cNvPr>
          <p:cNvSpPr/>
          <p:nvPr/>
        </p:nvSpPr>
        <p:spPr>
          <a:xfrm>
            <a:off x="8172723" y="834804"/>
            <a:ext cx="3856746" cy="5918047"/>
          </a:xfrm>
          <a:prstGeom prst="roundRect">
            <a:avLst>
              <a:gd name="adj" fmla="val 4909"/>
            </a:avLst>
          </a:prstGeom>
          <a:solidFill>
            <a:schemeClr val="bg1"/>
          </a:solidFill>
          <a:ln w="28575">
            <a:solidFill>
              <a:srgbClr val="4678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09AD5E9-3983-39BC-746F-B8F6D0037F52}"/>
              </a:ext>
            </a:extLst>
          </p:cNvPr>
          <p:cNvSpPr/>
          <p:nvPr/>
        </p:nvSpPr>
        <p:spPr>
          <a:xfrm>
            <a:off x="8628696" y="3070773"/>
            <a:ext cx="2944800" cy="372598"/>
          </a:xfrm>
          <a:prstGeom prst="roundRect">
            <a:avLst/>
          </a:prstGeom>
          <a:solidFill>
            <a:srgbClr val="FDB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A64CA89-F8CE-635B-3F98-98A626FBCFD0}"/>
              </a:ext>
            </a:extLst>
          </p:cNvPr>
          <p:cNvSpPr/>
          <p:nvPr/>
        </p:nvSpPr>
        <p:spPr>
          <a:xfrm>
            <a:off x="8225814" y="3060130"/>
            <a:ext cx="3750564" cy="39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AI Model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0DE45D-7741-E6B7-3ED0-F06799BEF0ED}"/>
              </a:ext>
            </a:extLst>
          </p:cNvPr>
          <p:cNvSpPr/>
          <p:nvPr/>
        </p:nvSpPr>
        <p:spPr>
          <a:xfrm>
            <a:off x="8327675" y="3507462"/>
            <a:ext cx="3701794" cy="2845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Extractor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RL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RL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Natural Language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Text/keyword tokenize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bilingual word 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HuggingFace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28" name="Picture 4" descr="AI Transparency in Finance – Understanding the Black Box | Emerj Artificial  Intelligence Research">
            <a:extLst>
              <a:ext uri="{FF2B5EF4-FFF2-40B4-BE49-F238E27FC236}">
                <a16:creationId xmlns:a16="http://schemas.microsoft.com/office/drawing/2014/main" id="{B24F0954-1803-62B4-DEDF-51B030C5B2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2"/>
          <a:stretch/>
        </p:blipFill>
        <p:spPr bwMode="auto">
          <a:xfrm>
            <a:off x="8327675" y="1022361"/>
            <a:ext cx="3476485" cy="194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5511441-CC2C-9895-4F53-55C5EE6F7224}"/>
              </a:ext>
            </a:extLst>
          </p:cNvPr>
          <p:cNvSpPr/>
          <p:nvPr/>
        </p:nvSpPr>
        <p:spPr>
          <a:xfrm>
            <a:off x="162531" y="834804"/>
            <a:ext cx="3856746" cy="5918047"/>
          </a:xfrm>
          <a:prstGeom prst="roundRect">
            <a:avLst>
              <a:gd name="adj" fmla="val 4909"/>
            </a:avLst>
          </a:prstGeom>
          <a:solidFill>
            <a:schemeClr val="bg1"/>
          </a:solidFill>
          <a:ln w="28575">
            <a:solidFill>
              <a:srgbClr val="4678B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C919D0A-1E87-F1EE-0EF6-D2E86C34E4C5}"/>
              </a:ext>
            </a:extLst>
          </p:cNvPr>
          <p:cNvSpPr/>
          <p:nvPr/>
        </p:nvSpPr>
        <p:spPr>
          <a:xfrm>
            <a:off x="618504" y="3070773"/>
            <a:ext cx="2944800" cy="372598"/>
          </a:xfrm>
          <a:prstGeom prst="roundRect">
            <a:avLst/>
          </a:prstGeom>
          <a:solidFill>
            <a:srgbClr val="FDB7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47CBC4-6EFE-1697-5081-514F5984F020}"/>
              </a:ext>
            </a:extLst>
          </p:cNvPr>
          <p:cNvSpPr/>
          <p:nvPr/>
        </p:nvSpPr>
        <p:spPr>
          <a:xfrm>
            <a:off x="215622" y="3060130"/>
            <a:ext cx="3750564" cy="39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Financial strategy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B5B5324-6CA8-FD2D-D5D5-5C2AC4F135C0}"/>
              </a:ext>
            </a:extLst>
          </p:cNvPr>
          <p:cNvSpPr/>
          <p:nvPr/>
        </p:nvSpPr>
        <p:spPr>
          <a:xfrm>
            <a:off x="317483" y="3507462"/>
            <a:ext cx="3546843" cy="2845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Macro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Interest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Global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VIX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Portfolio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Personal propensity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Rebalancing</a:t>
            </a:r>
          </a:p>
        </p:txBody>
      </p:sp>
      <p:pic>
        <p:nvPicPr>
          <p:cNvPr id="1030" name="Picture 6" descr="Financial Management: Importance, Functions, Risk and Strategy">
            <a:extLst>
              <a:ext uri="{FF2B5EF4-FFF2-40B4-BE49-F238E27FC236}">
                <a16:creationId xmlns:a16="http://schemas.microsoft.com/office/drawing/2014/main" id="{5D4AA335-F4BF-73B8-A9D8-D1772E409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3"/>
          <a:stretch/>
        </p:blipFill>
        <p:spPr bwMode="auto">
          <a:xfrm>
            <a:off x="352662" y="1022360"/>
            <a:ext cx="3476485" cy="19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8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ExtraBold</vt:lpstr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8093</cp:lastModifiedBy>
  <cp:revision>59</cp:revision>
  <dcterms:created xsi:type="dcterms:W3CDTF">2021-06-06T08:05:35Z</dcterms:created>
  <dcterms:modified xsi:type="dcterms:W3CDTF">2023-05-31T05:28:42Z</dcterms:modified>
</cp:coreProperties>
</file>