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1" r:id="rId4"/>
    <p:sldId id="266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C2442B-548E-493B-8C11-761BC6FDA70B}">
          <p14:sldIdLst>
            <p14:sldId id="270"/>
            <p14:sldId id="275"/>
            <p14:sldId id="271"/>
            <p14:sldId id="266"/>
            <p14:sldId id="272"/>
          </p14:sldIdLst>
        </p14:section>
        <p14:section name="JSON" id="{C1C99330-DFC1-4861-B5CE-DA88C7813929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ileformat.com/ko/web/x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953127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1857730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FACBD-5783-42E9-B21B-5DD13769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595701"/>
            <a:ext cx="2819400" cy="4772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4EBE0-7F93-479D-A003-A621D065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46" y="693209"/>
            <a:ext cx="1409700" cy="4743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996CD-0F26-47FA-BB58-037AE11CCDEF}"/>
              </a:ext>
            </a:extLst>
          </p:cNvPr>
          <p:cNvSpPr/>
          <p:nvPr/>
        </p:nvSpPr>
        <p:spPr>
          <a:xfrm>
            <a:off x="5890591" y="934278"/>
            <a:ext cx="1119809" cy="28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A9E25-5D8D-4D2E-86FF-18A7D45B9626}"/>
              </a:ext>
            </a:extLst>
          </p:cNvPr>
          <p:cNvSpPr/>
          <p:nvPr/>
        </p:nvSpPr>
        <p:spPr>
          <a:xfrm>
            <a:off x="5890591" y="1364974"/>
            <a:ext cx="11198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4043F-97D4-4052-BF09-6A22DA1BFF32}"/>
              </a:ext>
            </a:extLst>
          </p:cNvPr>
          <p:cNvSpPr/>
          <p:nvPr/>
        </p:nvSpPr>
        <p:spPr>
          <a:xfrm>
            <a:off x="5890591" y="2612381"/>
            <a:ext cx="1119809" cy="309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72D58-18F9-40B5-A129-6FD99D8657A8}"/>
              </a:ext>
            </a:extLst>
          </p:cNvPr>
          <p:cNvSpPr/>
          <p:nvPr/>
        </p:nvSpPr>
        <p:spPr>
          <a:xfrm>
            <a:off x="5890591" y="3800179"/>
            <a:ext cx="1119809" cy="18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D0FF6-C02D-4346-802A-6728E4EF9A2C}"/>
              </a:ext>
            </a:extLst>
          </p:cNvPr>
          <p:cNvSpPr/>
          <p:nvPr/>
        </p:nvSpPr>
        <p:spPr>
          <a:xfrm>
            <a:off x="5890591" y="4591878"/>
            <a:ext cx="1119809" cy="32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C661E-6976-4A8F-A3D5-A2D7D94E595B}"/>
              </a:ext>
            </a:extLst>
          </p:cNvPr>
          <p:cNvSpPr/>
          <p:nvPr/>
        </p:nvSpPr>
        <p:spPr>
          <a:xfrm>
            <a:off x="5890591" y="5027323"/>
            <a:ext cx="1119809" cy="1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4605EE-7D1B-4C38-AFAB-83BA158D7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82348" y="1000539"/>
            <a:ext cx="3008243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4B524F-B896-4830-A3C3-75FC3A46DF7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82348" y="1421341"/>
            <a:ext cx="3008243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0457D-0E92-4585-95ED-66B739B4341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99183" y="2638944"/>
            <a:ext cx="2491408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25A964-BBDE-4389-93DB-4E246637CA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14870" y="3800179"/>
            <a:ext cx="2875721" cy="9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16F6E6-0649-4AC6-B4BF-570EE2FEB5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65443" y="4657991"/>
            <a:ext cx="2425148" cy="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196AC4-50DA-4547-B394-21CE42947019}"/>
              </a:ext>
            </a:extLst>
          </p:cNvPr>
          <p:cNvCxnSpPr>
            <a:cxnSpLocks/>
          </p:cNvCxnSpPr>
          <p:nvPr/>
        </p:nvCxnSpPr>
        <p:spPr>
          <a:xfrm flipH="1" flipV="1">
            <a:off x="2827867" y="5027323"/>
            <a:ext cx="3062724" cy="104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7CC7C5-1C15-4AF7-A942-A4AAF250E7E0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1BEF329-490C-44A1-A3CE-66D2757172A8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AFD54-CFD4-49B2-82FE-FC6013EACFDD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000581-4059-495A-9828-A8D962AF5267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8C75A2-F4C6-4DFB-8F76-27ADC729DDA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D4793B-AC85-46BE-903B-425760A2F39F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9145905" y="1402080"/>
            <a:ext cx="22115" cy="1527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211FFB-8E91-434E-84EC-F5442855EBA3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446AEC-4DCC-4693-B085-1A6F863B8AD3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>
            <a:off x="6096000" y="3215640"/>
            <a:ext cx="2184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FB0814-A274-48FC-9C7A-8446E01C8596}"/>
              </a:ext>
            </a:extLst>
          </p:cNvPr>
          <p:cNvCxnSpPr>
            <a:cxnSpLocks/>
            <a:stCxn id="16" idx="1"/>
            <a:endCxn id="31" idx="6"/>
          </p:cNvCxnSpPr>
          <p:nvPr/>
        </p:nvCxnSpPr>
        <p:spPr>
          <a:xfrm flipH="1">
            <a:off x="2979420" y="3215640"/>
            <a:ext cx="1341120" cy="3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3BF364-281C-400E-A851-215D6DC76567}"/>
              </a:ext>
            </a:extLst>
          </p:cNvPr>
          <p:cNvSpPr txBox="1"/>
          <p:nvPr/>
        </p:nvSpPr>
        <p:spPr>
          <a:xfrm>
            <a:off x="128938" y="1636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흐름도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908D8F3-FEDC-4304-9CF9-73AEEEFC84C7}"/>
              </a:ext>
            </a:extLst>
          </p:cNvPr>
          <p:cNvSpPr/>
          <p:nvPr/>
        </p:nvSpPr>
        <p:spPr>
          <a:xfrm>
            <a:off x="939165" y="2868934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 </a:t>
            </a:r>
            <a:r>
              <a:rPr lang="ko-KR" altLang="en-US" dirty="0" err="1">
                <a:solidFill>
                  <a:schemeClr val="tx1"/>
                </a:solidFill>
              </a:rPr>
              <a:t>메세지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FDA466-E580-408D-A7D0-F767A500F6E0}"/>
              </a:ext>
            </a:extLst>
          </p:cNvPr>
          <p:cNvSpPr/>
          <p:nvPr/>
        </p:nvSpPr>
        <p:spPr>
          <a:xfrm>
            <a:off x="828029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회원유형</a:t>
            </a:r>
          </a:p>
        </p:txBody>
      </p:sp>
    </p:spTree>
    <p:extLst>
      <p:ext uri="{BB962C8B-B14F-4D97-AF65-F5344CB8AC3E}">
        <p14:creationId xmlns:p14="http://schemas.microsoft.com/office/powerpoint/2010/main" val="53538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FF8138-CBCF-4458-B7EA-5BD37A9555AB}"/>
              </a:ext>
            </a:extLst>
          </p:cNvPr>
          <p:cNvSpPr/>
          <p:nvPr/>
        </p:nvSpPr>
        <p:spPr>
          <a:xfrm>
            <a:off x="0" y="1018613"/>
            <a:ext cx="1178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JOIN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joinIdGnrService</a:t>
            </a:r>
            <a:r>
              <a:rPr lang="en-US" altLang="ko-KR" dirty="0"/>
              <a:t>"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joinStrategy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value="ESNTL_ID"/&gt;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joinStrategy</a:t>
            </a:r>
            <a:r>
              <a:rPr lang="en-US" altLang="ko-KR" dirty="0"/>
              <a:t>" class="egovframework.rte.fdl.idgnr.impl.strategy.EgovIdGnrStrategyImpl"&gt;</a:t>
            </a:r>
          </a:p>
          <a:p>
            <a:r>
              <a:rPr lang="en-US" altLang="ko-KR" dirty="0"/>
              <a:t>        &lt;property name="prefix" value="ESNTL_"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JOIN END--&gt;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0CE3F-BC7E-4875-B843-948BE0F2BA9B}"/>
              </a:ext>
            </a:extLst>
          </p:cNvPr>
          <p:cNvSpPr/>
          <p:nvPr/>
        </p:nvSpPr>
        <p:spPr>
          <a:xfrm>
            <a:off x="287867" y="57190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기존 데이터 확인 필요</a:t>
            </a:r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'ESNTL_ID'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335A-FFD1-4667-865B-84AC794B9E2E}"/>
              </a:ext>
            </a:extLst>
          </p:cNvPr>
          <p:cNvSpPr txBox="1"/>
          <p:nvPr/>
        </p:nvSpPr>
        <p:spPr>
          <a:xfrm>
            <a:off x="160866" y="2963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idgen</a:t>
            </a:r>
            <a:r>
              <a:rPr lang="ko-KR" altLang="en-US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48122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JSON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net.sf.json</a:t>
            </a:r>
            <a:r>
              <a:rPr lang="en-US" altLang="ko-KR" dirty="0"/>
              <a:t>-lib&lt;/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&gt;json-lib&lt;/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&lt;version&gt;2.4&lt;/version&gt;</a:t>
            </a:r>
          </a:p>
          <a:p>
            <a:r>
              <a:rPr lang="en-US" altLang="ko-KR" dirty="0"/>
              <a:t>    &lt;classifier&gt;jdk15&lt;/classifier&gt;</a:t>
            </a:r>
          </a:p>
          <a:p>
            <a:r>
              <a:rPr lang="en-US" altLang="ko-KR" dirty="0"/>
              <a:t>&lt;/dependency&gt;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A45BD-5FB2-4F66-BD20-63A97129C9B8}"/>
              </a:ext>
            </a:extLst>
          </p:cNvPr>
          <p:cNvSpPr/>
          <p:nvPr/>
        </p:nvSpPr>
        <p:spPr>
          <a:xfrm>
            <a:off x="299560" y="967935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message-common.properties</a:t>
            </a:r>
            <a:r>
              <a:rPr lang="en-US" altLang="ko-KR" dirty="0"/>
              <a:t>(</a:t>
            </a:r>
            <a:r>
              <a:rPr lang="ko-KR" altLang="en-US" dirty="0" err="1"/>
              <a:t>메세지파일</a:t>
            </a:r>
            <a:r>
              <a:rPr lang="ko-KR" altLang="en-US" dirty="0"/>
              <a:t> 전부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08243-37A8-4C90-985A-6A526D27E9BA}"/>
              </a:ext>
            </a:extLst>
          </p:cNvPr>
          <p:cNvSpPr/>
          <p:nvPr/>
        </p:nvSpPr>
        <p:spPr>
          <a:xfrm>
            <a:off x="299559" y="1409788"/>
            <a:ext cx="1023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회원가입</a:t>
            </a:r>
          </a:p>
          <a:p>
            <a:r>
              <a:rPr lang="en-US" altLang="ko-KR" dirty="0" err="1"/>
              <a:t>fail.duplicate.member</a:t>
            </a:r>
            <a:r>
              <a:rPr lang="en-US" altLang="ko-KR" dirty="0"/>
              <a:t> = </a:t>
            </a:r>
            <a:r>
              <a:rPr lang="ko-KR" altLang="en-US" dirty="0"/>
              <a:t>이미 사용중인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join.request.msg=</a:t>
            </a:r>
            <a:r>
              <a:rPr lang="ko-KR" altLang="en-US" dirty="0"/>
              <a:t>회원신청이 정상적으로 완료되었습니다</a:t>
            </a:r>
            <a:r>
              <a:rPr lang="en-US" altLang="ko-KR" dirty="0"/>
              <a:t>. </a:t>
            </a:r>
            <a:r>
              <a:rPr lang="ko-KR" altLang="en-US" dirty="0"/>
              <a:t>로그인 후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B5D9A-2FDC-426B-8CA7-913E911EFCF6}"/>
              </a:ext>
            </a:extLst>
          </p:cNvPr>
          <p:cNvSpPr/>
          <p:nvPr/>
        </p:nvSpPr>
        <p:spPr>
          <a:xfrm>
            <a:off x="311647" y="255601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/join/insertMember.do </a:t>
            </a:r>
            <a:r>
              <a:rPr lang="ko-KR" altLang="en-US" dirty="0"/>
              <a:t>작업 시 </a:t>
            </a:r>
          </a:p>
        </p:txBody>
      </p:sp>
    </p:spTree>
    <p:extLst>
      <p:ext uri="{BB962C8B-B14F-4D97-AF65-F5344CB8AC3E}">
        <p14:creationId xmlns:p14="http://schemas.microsoft.com/office/powerpoint/2010/main" val="12393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619D9-CFE1-4CD7-B164-E43392011882}"/>
              </a:ext>
            </a:extLst>
          </p:cNvPr>
          <p:cNvSpPr/>
          <p:nvPr/>
        </p:nvSpPr>
        <p:spPr>
          <a:xfrm>
            <a:off x="132521" y="353921"/>
            <a:ext cx="11675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rgbClr val="555555"/>
                </a:solidFill>
                <a:latin typeface="Open Sans"/>
              </a:rPr>
              <a:t>JSON</a:t>
            </a:r>
            <a:r>
              <a:rPr lang="ko-KR" altLang="en-US" b="1" u="sng" dirty="0">
                <a:solidFill>
                  <a:srgbClr val="555555"/>
                </a:solidFill>
                <a:latin typeface="Open Sans"/>
              </a:rPr>
              <a:t>파일이란</a:t>
            </a:r>
            <a:r>
              <a:rPr lang="en-US" altLang="ko-KR" b="1" u="sng" dirty="0">
                <a:solidFill>
                  <a:srgbClr val="555555"/>
                </a:solidFill>
                <a:latin typeface="Open Sans"/>
              </a:rPr>
              <a:t>?</a:t>
            </a:r>
          </a:p>
          <a:p>
            <a:r>
              <a:rPr lang="en-US" altLang="ko-KR" dirty="0">
                <a:solidFill>
                  <a:srgbClr val="555555"/>
                </a:solidFill>
                <a:latin typeface="Open Sans"/>
              </a:rPr>
              <a:t>JSON(JavaScript Object Notation)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은 사람이 읽을 수 있는 텍스트를 사용하여 데이터를 저장하고 전송하는 데이터 공유를 위한 개방형 표준 파일 형식입니다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JSON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파일은 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.json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확장자로 저장됩니다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JSON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은 형식이 덜 필요하며 </a:t>
            </a:r>
            <a:r>
              <a:rPr lang="en-US" altLang="ko-KR" dirty="0">
                <a:solidFill>
                  <a:srgbClr val="0594CB"/>
                </a:solidFill>
                <a:latin typeface="Open Sans"/>
                <a:hlinkClick r:id="rId2"/>
              </a:rPr>
              <a:t>XML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에 대한 좋은 대안입니다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JSON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은 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JavaScript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에서 파생되지만 언어 독립적인 데이터 형식입니다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JSON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의 생성 및 구문 분석은 많은 최신 프로그래밍 언어에서 지원됩니다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 </a:t>
            </a:r>
            <a:r>
              <a:rPr lang="en-US" altLang="ko-KR" i="1" dirty="0">
                <a:solidFill>
                  <a:srgbClr val="555555"/>
                </a:solidFill>
                <a:latin typeface="Open Sans"/>
              </a:rPr>
              <a:t>application/json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은 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JSON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에 사용되는 미디어 유형입니다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1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9CD0DCF-39FD-4107-BF7D-49F72231E23E}"/>
              </a:ext>
            </a:extLst>
          </p:cNvPr>
          <p:cNvSpPr/>
          <p:nvPr/>
        </p:nvSpPr>
        <p:spPr>
          <a:xfrm>
            <a:off x="258417" y="172423"/>
            <a:ext cx="11675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rgbClr val="555555"/>
                </a:solidFill>
                <a:latin typeface="Open Sans"/>
              </a:rPr>
              <a:t>JSON</a:t>
            </a:r>
            <a:r>
              <a:rPr lang="ko-KR" altLang="en-US" b="1" u="sng" dirty="0">
                <a:solidFill>
                  <a:srgbClr val="555555"/>
                </a:solidFill>
                <a:latin typeface="Open Sans"/>
              </a:rPr>
              <a:t>파일구조</a:t>
            </a:r>
            <a:endParaRPr lang="en-US" altLang="ko-KR" dirty="0">
              <a:solidFill>
                <a:srgbClr val="555555"/>
              </a:solidFill>
              <a:latin typeface="Open Sans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Open Sans"/>
              </a:rPr>
              <a:t>JSON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데이터는 </a:t>
            </a:r>
            <a:r>
              <a:rPr lang="ko-KR" altLang="en-US" b="1" dirty="0">
                <a:solidFill>
                  <a:srgbClr val="555555"/>
                </a:solidFill>
                <a:latin typeface="Open Sans"/>
              </a:rPr>
              <a:t>키</a:t>
            </a:r>
            <a:r>
              <a:rPr lang="en-US" altLang="ko-KR" b="1" dirty="0">
                <a:solidFill>
                  <a:srgbClr val="555555"/>
                </a:solidFill>
                <a:latin typeface="Open Sans"/>
              </a:rPr>
              <a:t>/</a:t>
            </a:r>
            <a:r>
              <a:rPr lang="ko-KR" altLang="en-US" b="1" dirty="0">
                <a:solidFill>
                  <a:srgbClr val="555555"/>
                </a:solidFill>
                <a:latin typeface="Open Sans"/>
              </a:rPr>
              <a:t>값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 쌍으로 작성됩니다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키와 값은 중간에 콜론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(:)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으로 구분되며 왼쪽에는 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오른쪽에는 값이 있습니다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다른 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/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값 쌍은 쉼표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(,)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로 구분됩니다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키는 “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name"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과 같이 큰따옴표로 묶인 문자열입니다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Open Sans"/>
              </a:rPr>
              <a:t>값은 다음 유형일 수 있습니다</a:t>
            </a:r>
            <a:r>
              <a:rPr lang="en-US" altLang="ko-KR" dirty="0">
                <a:solidFill>
                  <a:srgbClr val="555555"/>
                </a:solidFill>
                <a:latin typeface="Open Sans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308C-E1D2-4A0C-A6E4-533E58C92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2" r="15829"/>
          <a:stretch/>
        </p:blipFill>
        <p:spPr>
          <a:xfrm>
            <a:off x="410818" y="1495155"/>
            <a:ext cx="4797287" cy="3009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BAC1E6-9518-4C40-A19F-18C6DDA1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38" y="1288332"/>
            <a:ext cx="3466724" cy="53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429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Open Sans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51</cp:revision>
  <dcterms:created xsi:type="dcterms:W3CDTF">2021-08-31T12:05:11Z</dcterms:created>
  <dcterms:modified xsi:type="dcterms:W3CDTF">2023-06-20T13:59:14Z</dcterms:modified>
</cp:coreProperties>
</file>