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87" r:id="rId13"/>
    <p:sldId id="288" r:id="rId14"/>
    <p:sldId id="270" r:id="rId15"/>
    <p:sldId id="290" r:id="rId16"/>
    <p:sldId id="291" r:id="rId17"/>
    <p:sldId id="271" r:id="rId18"/>
    <p:sldId id="272" r:id="rId19"/>
    <p:sldId id="273" r:id="rId20"/>
    <p:sldId id="274" r:id="rId21"/>
    <p:sldId id="275" r:id="rId22"/>
    <p:sldId id="289" r:id="rId23"/>
    <p:sldId id="292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F5CAC20-3BE1-4F3C-91B9-38AFC605F4B2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6"/>
            <p14:sldId id="267"/>
            <p14:sldId id="268"/>
            <p14:sldId id="269"/>
            <p14:sldId id="287"/>
            <p14:sldId id="288"/>
          </p14:sldIdLst>
        </p14:section>
        <p14:section name="약한문자열강도" id="{956554F7-0EFA-411A-830F-28171BED09E8}">
          <p14:sldIdLst>
            <p14:sldId id="270"/>
            <p14:sldId id="290"/>
            <p14:sldId id="291"/>
          </p14:sldIdLst>
        </p14:section>
        <p14:section name="제목 없는 구역" id="{33E3B42F-FF4E-47B2-A24E-FCAF06593DC0}">
          <p14:sldIdLst>
            <p14:sldId id="271"/>
            <p14:sldId id="272"/>
            <p14:sldId id="273"/>
            <p14:sldId id="274"/>
          </p14:sldIdLst>
        </p14:section>
        <p14:section name="불충분한 인가" id="{A527E035-47D2-4FC5-B475-40C0FEDE3816}">
          <p14:sldIdLst>
            <p14:sldId id="275"/>
            <p14:sldId id="289"/>
            <p14:sldId id="292"/>
          </p14:sldIdLst>
        </p14:section>
        <p14:section name="제목 없는 구역" id="{B8619168-B32C-4E58-907C-05CC74B9044C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31" autoAdjust="0"/>
    <p:restoredTop sz="95388" autoAdjust="0"/>
  </p:normalViewPr>
  <p:slideViewPr>
    <p:cSldViewPr snapToGrid="0" showGuides="1">
      <p:cViewPr varScale="1">
        <p:scale>
          <a:sx n="152" d="100"/>
          <a:sy n="152" d="100"/>
        </p:scale>
        <p:origin x="156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0F57-0CB2-4AFF-8BE5-E712FA0E7021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44C8-D57C-4BD3-8A0A-7475831E0A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88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0F57-0CB2-4AFF-8BE5-E712FA0E7021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44C8-D57C-4BD3-8A0A-7475831E0A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89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0F57-0CB2-4AFF-8BE5-E712FA0E7021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44C8-D57C-4BD3-8A0A-7475831E0A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89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0F57-0CB2-4AFF-8BE5-E712FA0E7021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44C8-D57C-4BD3-8A0A-7475831E0A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30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0F57-0CB2-4AFF-8BE5-E712FA0E7021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44C8-D57C-4BD3-8A0A-7475831E0A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05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0F57-0CB2-4AFF-8BE5-E712FA0E7021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44C8-D57C-4BD3-8A0A-7475831E0A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18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0F57-0CB2-4AFF-8BE5-E712FA0E7021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44C8-D57C-4BD3-8A0A-7475831E0A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00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0F57-0CB2-4AFF-8BE5-E712FA0E7021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44C8-D57C-4BD3-8A0A-7475831E0A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13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0F57-0CB2-4AFF-8BE5-E712FA0E7021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44C8-D57C-4BD3-8A0A-7475831E0A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11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0F57-0CB2-4AFF-8BE5-E712FA0E7021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44C8-D57C-4BD3-8A0A-7475831E0A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21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0F57-0CB2-4AFF-8BE5-E712FA0E7021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44C8-D57C-4BD3-8A0A-7475831E0A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78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50F57-0CB2-4AFF-8BE5-E712FA0E7021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044C8-D57C-4BD3-8A0A-7475831E0A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9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버퍼 </a:t>
            </a:r>
            <a:r>
              <a:rPr lang="ko-KR" altLang="en-US" dirty="0" err="1"/>
              <a:t>오버플로우</a:t>
            </a:r>
            <a:r>
              <a:rPr lang="en-US" altLang="ko-KR" dirty="0"/>
              <a:t> – </a:t>
            </a:r>
            <a:r>
              <a:rPr lang="ko-KR" altLang="en-US" dirty="0"/>
              <a:t>특이사항 없음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-1" y="532965"/>
            <a:ext cx="10829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로그인 화면</a:t>
            </a:r>
            <a:r>
              <a:rPr lang="en-US" altLang="ko-KR" dirty="0"/>
              <a:t>, </a:t>
            </a:r>
            <a:r>
              <a:rPr lang="ko-KR" altLang="en-US" dirty="0"/>
              <a:t>검색 화면</a:t>
            </a:r>
            <a:r>
              <a:rPr lang="en-US" altLang="ko-KR" dirty="0"/>
              <a:t> </a:t>
            </a:r>
            <a:r>
              <a:rPr lang="ko-KR" altLang="en-US" dirty="0"/>
              <a:t>점검 결과</a:t>
            </a:r>
            <a:r>
              <a:rPr lang="en-US" altLang="ko-KR" dirty="0"/>
              <a:t>, </a:t>
            </a:r>
            <a:r>
              <a:rPr lang="ko-KR" altLang="en-US" dirty="0"/>
              <a:t>오류가 발생하지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925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56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</a:t>
            </a:r>
            <a:r>
              <a:rPr lang="ko-KR" altLang="ko-KR" dirty="0"/>
              <a:t>악성 </a:t>
            </a:r>
            <a:r>
              <a:rPr lang="ko-KR" altLang="ko-KR" dirty="0" err="1"/>
              <a:t>콘텐츠</a:t>
            </a:r>
            <a:r>
              <a:rPr lang="en-US" altLang="ko-KR" dirty="0"/>
              <a:t> – </a:t>
            </a:r>
            <a:r>
              <a:rPr lang="ko-KR" altLang="en-US" dirty="0"/>
              <a:t>실행되지 않으므로 특이사항 없음</a:t>
            </a:r>
          </a:p>
        </p:txBody>
      </p:sp>
    </p:spTree>
    <p:extLst>
      <p:ext uri="{BB962C8B-B14F-4D97-AF65-F5344CB8AC3E}">
        <p14:creationId xmlns:p14="http://schemas.microsoft.com/office/powerpoint/2010/main" val="3382966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93569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11. </a:t>
            </a:r>
            <a:r>
              <a:rPr lang="ko-KR" altLang="ko-KR" dirty="0"/>
              <a:t>크로스사이트 </a:t>
            </a:r>
            <a:r>
              <a:rPr lang="ko-KR" altLang="ko-KR" dirty="0" err="1"/>
              <a:t>스크립팅</a:t>
            </a:r>
            <a:r>
              <a:rPr lang="en-US" altLang="ko-KR" dirty="0"/>
              <a:t> – </a:t>
            </a:r>
            <a:r>
              <a:rPr lang="ko-KR" altLang="en-US" dirty="0"/>
              <a:t>취약함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1089100"/>
            <a:ext cx="3218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&lt;script&gt;alert(“</a:t>
            </a:r>
            <a:r>
              <a:rPr lang="en-US" altLang="ko-KR" dirty="0">
                <a:cs typeface="맑은 고딕" panose="020B0503020000020004" pitchFamily="50" charset="-127"/>
              </a:rPr>
              <a:t>111”)&lt;/script&gt;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256069" y="344583"/>
            <a:ext cx="3144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&lt;script&gt;alert(“xss”)&lt;/script&gt;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323955" y="1193747"/>
            <a:ext cx="4076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source-code-pro"/>
              </a:rPr>
              <a:t>&lt;script&gt;alert("script </a:t>
            </a:r>
            <a:r>
              <a:rPr lang="ko-KR" altLang="en-US" dirty="0">
                <a:latin typeface="source-code-pro"/>
              </a:rPr>
              <a:t>공격</a:t>
            </a:r>
            <a:r>
              <a:rPr lang="en-US" altLang="ko-KR" dirty="0">
                <a:latin typeface="source-code-pro"/>
              </a:rPr>
              <a:t>");&lt;/script&gt;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690381" y="1871140"/>
            <a:ext cx="6096000" cy="7207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61595">
              <a:lnSpc>
                <a:spcPts val="1470"/>
              </a:lnSpc>
              <a:spcAft>
                <a:spcPts val="0"/>
              </a:spcAft>
            </a:pPr>
            <a:r>
              <a:rPr lang="en-US" altLang="ko-KR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&lt;script</a:t>
            </a:r>
            <a:r>
              <a:rPr lang="en-US" altLang="ko-KR" spc="120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cs typeface="맑은 고딕" panose="020B0503020000020004" pitchFamily="50" charset="-127"/>
              </a:rPr>
              <a:t>src</a:t>
            </a:r>
            <a:r>
              <a:rPr lang="en-US" altLang="ko-KR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=''http://www.casit.co.kr''&gt;&lt;/script&gt;</a:t>
            </a:r>
            <a:r>
              <a:rPr lang="en-US" altLang="ko-KR" spc="160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     </a:t>
            </a:r>
            <a:r>
              <a:rPr lang="ko-KR" altLang="ko-KR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입력</a:t>
            </a:r>
            <a:endParaRPr lang="ko-KR" altLang="ko-KR" sz="1600" dirty="0"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61595">
              <a:lnSpc>
                <a:spcPts val="1680"/>
              </a:lnSpc>
              <a:spcAft>
                <a:spcPts val="0"/>
              </a:spcAft>
            </a:pPr>
            <a:r>
              <a:rPr lang="en-US" altLang="ko-KR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&lt;iframe</a:t>
            </a:r>
            <a:r>
              <a:rPr lang="en-US" altLang="ko-KR" spc="10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cs typeface="맑은 고딕" panose="020B0503020000020004" pitchFamily="50" charset="-127"/>
              </a:rPr>
              <a:t>src</a:t>
            </a:r>
            <a:r>
              <a:rPr lang="en-US" altLang="ko-KR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=''http://www.casit.co.kr''&gt;</a:t>
            </a:r>
            <a:r>
              <a:rPr lang="en-US" altLang="ko-KR" sz="1600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&lt;/iframe&gt;</a:t>
            </a:r>
            <a:r>
              <a:rPr lang="en-US" altLang="ko-KR" spc="160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        </a:t>
            </a:r>
            <a:r>
              <a:rPr lang="ko-KR" altLang="ko-KR" dirty="0">
                <a:cs typeface="맑은 고딕" panose="020B0503020000020004" pitchFamily="50" charset="-127"/>
              </a:rPr>
              <a:t>입력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0" y="609169"/>
            <a:ext cx="389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&lt;img src=x onerror=alert('xss')&gt;xss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D91789B-0025-057B-B27F-E8B1978D6EFE}"/>
              </a:ext>
            </a:extLst>
          </p:cNvPr>
          <p:cNvSpPr/>
          <p:nvPr/>
        </p:nvSpPr>
        <p:spPr>
          <a:xfrm>
            <a:off x="9961184" y="184666"/>
            <a:ext cx="1657350" cy="16896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조치완료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284F88-E8CA-52E5-299C-66479B799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84" y="3320811"/>
            <a:ext cx="5646431" cy="26471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DF7DE87-3A5E-ADAC-59BF-021883775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948" y="3249553"/>
            <a:ext cx="4771484" cy="2998473"/>
          </a:xfrm>
          <a:prstGeom prst="rect">
            <a:avLst/>
          </a:prstGeom>
        </p:spPr>
      </p:pic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15553EE7-432F-70C1-2906-1D25BCA151C9}"/>
              </a:ext>
            </a:extLst>
          </p:cNvPr>
          <p:cNvSpPr/>
          <p:nvPr/>
        </p:nvSpPr>
        <p:spPr>
          <a:xfrm>
            <a:off x="5724525" y="2720304"/>
            <a:ext cx="742950" cy="64633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613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1" y="66800"/>
            <a:ext cx="71269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https://devdcuai.cbe.go.kr/ebs/prg/cntnts/writeCntnts.do#none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9566"/>
            <a:ext cx="8270616" cy="53840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189" y="819566"/>
            <a:ext cx="6964676" cy="456240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148874" y="668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https://devdcuai.cbe.go.kr/ebs/prg/cntnts/modifyCntnts.do?cntntsId=CNTNTS_0000000014156#none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672644" y="-494249"/>
            <a:ext cx="4454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&lt;script&gt;alert(document.cookie)&lt;/script&gt;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397017"/>
            <a:ext cx="71269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채움클래스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나의클래스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콘텐츠</a:t>
            </a:r>
            <a:r>
              <a:rPr lang="ko-KR" altLang="en-US" dirty="0"/>
              <a:t> 만들기 제목 및 설명항목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6359" y="3722088"/>
            <a:ext cx="5997385" cy="248148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672644" y="-789392"/>
            <a:ext cx="389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&lt;img src=x onerror=alert('xss')&gt;xss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694578" y="5940678"/>
            <a:ext cx="4454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&lt;script&gt;alert(document.cookie)&lt;/script&gt;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694578" y="5645535"/>
            <a:ext cx="389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&lt;img src=x onerror=alert('xss')&gt;xss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0B31225B-7A7C-5736-F7AA-BF53D9E571B7}"/>
              </a:ext>
            </a:extLst>
          </p:cNvPr>
          <p:cNvSpPr/>
          <p:nvPr/>
        </p:nvSpPr>
        <p:spPr>
          <a:xfrm>
            <a:off x="9961184" y="184666"/>
            <a:ext cx="1657350" cy="16896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조치완료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0406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2560"/>
            <a:ext cx="7003231" cy="47091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0" y="1783054"/>
            <a:ext cx="7307458" cy="53645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397017"/>
            <a:ext cx="11135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채움클래스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나의클래스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클래스 만들기 설명항목</a:t>
            </a:r>
            <a:endParaRPr lang="en-US" altLang="ko-KR" dirty="0"/>
          </a:p>
          <a:p>
            <a:r>
              <a:rPr lang="ko-KR" altLang="en-US" dirty="0"/>
              <a:t>하단의 내용이 생성되지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-120754"/>
            <a:ext cx="5587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https://devdcuai.cbe.go.kr/classroom/classCreate.do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1629" y="-333865"/>
            <a:ext cx="6233836" cy="6858000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E9F0BCE9-43B8-1C11-7B3B-26967E98CE81}"/>
              </a:ext>
            </a:extLst>
          </p:cNvPr>
          <p:cNvSpPr/>
          <p:nvPr/>
        </p:nvSpPr>
        <p:spPr>
          <a:xfrm>
            <a:off x="9961184" y="184666"/>
            <a:ext cx="1657350" cy="16896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조치완료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073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32494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12. </a:t>
            </a:r>
            <a:r>
              <a:rPr lang="ko-KR" altLang="ko-KR" dirty="0"/>
              <a:t>약한 문자열 강도</a:t>
            </a:r>
            <a:r>
              <a:rPr lang="en-US" altLang="ko-KR" dirty="0"/>
              <a:t> – </a:t>
            </a:r>
            <a:r>
              <a:rPr lang="ko-KR" altLang="en-US" dirty="0"/>
              <a:t>취약함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40593" y="2048781"/>
            <a:ext cx="9725025" cy="5610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965" y="6858000"/>
            <a:ext cx="2876550" cy="714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3474" y="1397728"/>
            <a:ext cx="5526350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351636" y="7511002"/>
            <a:ext cx="9772650" cy="55911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2748" y="11335788"/>
            <a:ext cx="3438525" cy="7715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6378" y="7525038"/>
            <a:ext cx="5226041" cy="6858000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B9752D23-9BA7-49B1-E47F-A3C6FACCF4AA}"/>
              </a:ext>
            </a:extLst>
          </p:cNvPr>
          <p:cNvSpPr/>
          <p:nvPr/>
        </p:nvSpPr>
        <p:spPr>
          <a:xfrm>
            <a:off x="9961184" y="184666"/>
            <a:ext cx="1657350" cy="16896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조치완료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57036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3F679-C4D6-32A5-C0EE-34582B802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348893-3E2B-AF06-CB12-FF08AB12D507}"/>
              </a:ext>
            </a:extLst>
          </p:cNvPr>
          <p:cNvSpPr txBox="1"/>
          <p:nvPr/>
        </p:nvSpPr>
        <p:spPr>
          <a:xfrm>
            <a:off x="0" y="0"/>
            <a:ext cx="487345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12. </a:t>
            </a:r>
            <a:r>
              <a:rPr lang="ko-KR" altLang="ko-KR" dirty="0"/>
              <a:t>약한 문자열 강도</a:t>
            </a:r>
            <a:r>
              <a:rPr lang="en-US" altLang="ko-KR" dirty="0"/>
              <a:t> – </a:t>
            </a:r>
            <a:r>
              <a:rPr lang="ko-KR" altLang="en-US" dirty="0"/>
              <a:t>취약함 조치 증적화면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FF8310-24B9-6A5E-76A2-9BED970F3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78" y="852676"/>
            <a:ext cx="4274061" cy="28156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C7D1B53-AA35-5BA0-B2D9-FE23935F8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228" y="184666"/>
            <a:ext cx="3263649" cy="6176962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29483FD9-95A9-3C28-6D2C-6E356B8E58B5}"/>
              </a:ext>
            </a:extLst>
          </p:cNvPr>
          <p:cNvSpPr/>
          <p:nvPr/>
        </p:nvSpPr>
        <p:spPr>
          <a:xfrm>
            <a:off x="9961184" y="184666"/>
            <a:ext cx="1657350" cy="16896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증적화면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9175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61419-A692-6FAD-8FF9-A13343155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A16F61-0EBA-BDBA-FBE3-51815F2556A0}"/>
              </a:ext>
            </a:extLst>
          </p:cNvPr>
          <p:cNvSpPr txBox="1"/>
          <p:nvPr/>
        </p:nvSpPr>
        <p:spPr>
          <a:xfrm>
            <a:off x="0" y="0"/>
            <a:ext cx="487345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12. </a:t>
            </a:r>
            <a:r>
              <a:rPr lang="ko-KR" altLang="ko-KR" dirty="0"/>
              <a:t>약한 문자열 강도</a:t>
            </a:r>
            <a:r>
              <a:rPr lang="en-US" altLang="ko-KR" dirty="0"/>
              <a:t> – </a:t>
            </a:r>
            <a:r>
              <a:rPr lang="ko-KR" altLang="en-US" dirty="0"/>
              <a:t>취약함 조치 증적화면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FFEF68-2DF4-C2E8-1317-9F1757EDA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78584"/>
            <a:ext cx="5606557" cy="31447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457573-1231-3D5C-962E-A0F78A913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544" y="184666"/>
            <a:ext cx="3160016" cy="6371731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7F920B4D-3834-F6CA-2B66-356DB322310C}"/>
              </a:ext>
            </a:extLst>
          </p:cNvPr>
          <p:cNvSpPr/>
          <p:nvPr/>
        </p:nvSpPr>
        <p:spPr>
          <a:xfrm>
            <a:off x="9961184" y="184666"/>
            <a:ext cx="1657350" cy="16896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증적화면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9468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91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13. </a:t>
            </a:r>
            <a:r>
              <a:rPr lang="ko-KR" altLang="ko-KR" dirty="0"/>
              <a:t>불충분한 인증</a:t>
            </a:r>
            <a:r>
              <a:rPr lang="en-US" altLang="ko-KR" dirty="0"/>
              <a:t> – </a:t>
            </a:r>
            <a:r>
              <a:rPr lang="ko-KR" altLang="en-US" dirty="0"/>
              <a:t>해당사항 없음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096000" y="202692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ko-KR" sz="1400" dirty="0">
                <a:cs typeface="맑은 고딕" panose="020B0503020000020004" pitchFamily="50" charset="-127"/>
              </a:rPr>
              <a:t>중요정보</a:t>
            </a:r>
            <a:r>
              <a:rPr lang="en-US" altLang="ko-KR" sz="1400" dirty="0">
                <a:cs typeface="맑은 고딕" panose="020B0503020000020004" pitchFamily="50" charset="-127"/>
              </a:rPr>
              <a:t>(</a:t>
            </a:r>
            <a:r>
              <a:rPr lang="ko-KR" altLang="ko-KR" sz="1400" dirty="0">
                <a:cs typeface="맑은 고딕" panose="020B0503020000020004" pitchFamily="50" charset="-127"/>
              </a:rPr>
              <a:t>개인정보</a:t>
            </a:r>
            <a:r>
              <a:rPr lang="ko-KR" altLang="ko-KR" sz="1400" spc="5" dirty="0">
                <a:cs typeface="맑은 고딕" panose="020B0503020000020004" pitchFamily="50" charset="-127"/>
              </a:rPr>
              <a:t> </a:t>
            </a:r>
            <a:r>
              <a:rPr lang="ko-KR" altLang="ko-KR" sz="1400" dirty="0">
                <a:cs typeface="맑은 고딕" panose="020B0503020000020004" pitchFamily="50" charset="-127"/>
              </a:rPr>
              <a:t>변경</a:t>
            </a:r>
            <a:r>
              <a:rPr lang="ko-KR" altLang="ko-KR" sz="1400" spc="5" dirty="0">
                <a:cs typeface="맑은 고딕" panose="020B0503020000020004" pitchFamily="50" charset="-127"/>
              </a:rPr>
              <a:t> </a:t>
            </a:r>
            <a:r>
              <a:rPr lang="ko-KR" altLang="ko-KR" sz="1400" dirty="0">
                <a:cs typeface="맑은 고딕" panose="020B0503020000020004" pitchFamily="50" charset="-127"/>
              </a:rPr>
              <a:t>등</a:t>
            </a:r>
            <a:r>
              <a:rPr lang="en-US" altLang="ko-KR" sz="1400" dirty="0">
                <a:cs typeface="맑은 고딕" panose="020B0503020000020004" pitchFamily="50" charset="-127"/>
              </a:rPr>
              <a:t>)</a:t>
            </a:r>
            <a:r>
              <a:rPr lang="en-US" altLang="ko-KR" sz="1400" spc="5" dirty="0">
                <a:cs typeface="맑은 고딕" panose="020B0503020000020004" pitchFamily="50" charset="-127"/>
              </a:rPr>
              <a:t> </a:t>
            </a:r>
            <a:r>
              <a:rPr lang="ko-KR" altLang="ko-KR" sz="1400" dirty="0">
                <a:cs typeface="맑은 고딕" panose="020B0503020000020004" pitchFamily="50" charset="-127"/>
              </a:rPr>
              <a:t>페이지에</a:t>
            </a:r>
            <a:r>
              <a:rPr lang="ko-KR" altLang="ko-KR" sz="1400" spc="5" dirty="0">
                <a:cs typeface="맑은 고딕" panose="020B0503020000020004" pitchFamily="50" charset="-127"/>
              </a:rPr>
              <a:t> </a:t>
            </a:r>
            <a:r>
              <a:rPr lang="ko-KR" altLang="ko-KR" sz="1400" dirty="0">
                <a:cs typeface="맑은 고딕" panose="020B0503020000020004" pitchFamily="50" charset="-127"/>
              </a:rPr>
              <a:t>대한</a:t>
            </a:r>
            <a:r>
              <a:rPr lang="ko-KR" altLang="ko-KR" sz="1400" spc="5" dirty="0">
                <a:cs typeface="맑은 고딕" panose="020B0503020000020004" pitchFamily="50" charset="-127"/>
              </a:rPr>
              <a:t> </a:t>
            </a:r>
            <a:r>
              <a:rPr lang="ko-KR" altLang="ko-KR" sz="1400" dirty="0">
                <a:cs typeface="맑은 고딕" panose="020B0503020000020004" pitchFamily="50" charset="-127"/>
              </a:rPr>
              <a:t>인증</a:t>
            </a:r>
            <a:r>
              <a:rPr lang="ko-KR" altLang="ko-KR" sz="1400" spc="260" dirty="0">
                <a:cs typeface="맑은 고딕" panose="020B0503020000020004" pitchFamily="50" charset="-127"/>
              </a:rPr>
              <a:t> </a:t>
            </a:r>
            <a:r>
              <a:rPr lang="ko-KR" altLang="ko-KR" sz="1400" dirty="0">
                <a:ea typeface="Arial Unicode MS" panose="020B0604020202020204" pitchFamily="50" charset="-127"/>
                <a:cs typeface="맑은 고딕" panose="020B0503020000020004" pitchFamily="50" charset="-127"/>
              </a:rPr>
              <a:t>절</a:t>
            </a:r>
            <a:r>
              <a:rPr lang="ko-KR" altLang="ko-KR" sz="1400" dirty="0">
                <a:cs typeface="맑은 고딕" panose="020B0503020000020004" pitchFamily="50" charset="-127"/>
              </a:rPr>
              <a:t>차가</a:t>
            </a:r>
            <a:r>
              <a:rPr lang="ko-KR" altLang="ko-KR" sz="1400" spc="265" dirty="0">
                <a:cs typeface="맑은 고딕" panose="020B0503020000020004" pitchFamily="50" charset="-127"/>
              </a:rPr>
              <a:t> </a:t>
            </a:r>
            <a:r>
              <a:rPr lang="ko-KR" altLang="ko-KR" sz="1400" dirty="0">
                <a:cs typeface="맑은 고딕" panose="020B0503020000020004" pitchFamily="50" charset="-127"/>
              </a:rPr>
              <a:t>불충분할</a:t>
            </a:r>
            <a:r>
              <a:rPr lang="ko-KR" altLang="ko-KR" sz="1400" spc="265" dirty="0">
                <a:cs typeface="맑은 고딕" panose="020B0503020000020004" pitchFamily="50" charset="-127"/>
              </a:rPr>
              <a:t> </a:t>
            </a:r>
            <a:r>
              <a:rPr lang="ko-KR" altLang="ko-KR" sz="1400" dirty="0">
                <a:cs typeface="맑은 고딕" panose="020B0503020000020004" pitchFamily="50" charset="-127"/>
              </a:rPr>
              <a:t>경우</a:t>
            </a:r>
            <a:r>
              <a:rPr lang="ko-KR" altLang="ko-KR" sz="1400" spc="5" dirty="0">
                <a:cs typeface="맑은 고딕" panose="020B0503020000020004" pitchFamily="50" charset="-127"/>
              </a:rPr>
              <a:t> </a:t>
            </a:r>
            <a:r>
              <a:rPr lang="ko-KR" altLang="ko-KR" sz="1400" dirty="0">
                <a:cs typeface="맑은 고딕" panose="020B0503020000020004" pitchFamily="50" charset="-127"/>
              </a:rPr>
              <a:t>권한이</a:t>
            </a:r>
            <a:r>
              <a:rPr lang="ko-KR" altLang="ko-KR" sz="1400" spc="5" dirty="0">
                <a:cs typeface="맑은 고딕" panose="020B0503020000020004" pitchFamily="50" charset="-127"/>
              </a:rPr>
              <a:t> </a:t>
            </a:r>
            <a:r>
              <a:rPr lang="ko-KR" altLang="ko-KR" sz="1400" dirty="0">
                <a:cs typeface="맑은 고딕" panose="020B0503020000020004" pitchFamily="50" charset="-127"/>
              </a:rPr>
              <a:t>없는</a:t>
            </a:r>
            <a:r>
              <a:rPr lang="ko-KR" altLang="ko-KR" sz="1400" spc="5" dirty="0">
                <a:cs typeface="맑은 고딕" panose="020B0503020000020004" pitchFamily="50" charset="-127"/>
              </a:rPr>
              <a:t> </a:t>
            </a:r>
            <a:r>
              <a:rPr lang="ko-KR" altLang="ko-KR" sz="1400" dirty="0">
                <a:cs typeface="맑은 고딕" panose="020B0503020000020004" pitchFamily="50" charset="-127"/>
              </a:rPr>
              <a:t>사용자가</a:t>
            </a:r>
            <a:r>
              <a:rPr lang="ko-KR" altLang="ko-KR" sz="1400" spc="5" dirty="0">
                <a:cs typeface="맑은 고딕" panose="020B0503020000020004" pitchFamily="50" charset="-127"/>
              </a:rPr>
              <a:t> </a:t>
            </a:r>
            <a:r>
              <a:rPr lang="ko-KR" altLang="ko-KR" sz="1400" dirty="0">
                <a:cs typeface="맑은 고딕" panose="020B0503020000020004" pitchFamily="50" charset="-127"/>
              </a:rPr>
              <a:t>중요정보</a:t>
            </a:r>
            <a:r>
              <a:rPr lang="ko-KR" altLang="ko-KR" sz="1400" spc="260" dirty="0">
                <a:cs typeface="맑은 고딕" panose="020B0503020000020004" pitchFamily="50" charset="-127"/>
              </a:rPr>
              <a:t> </a:t>
            </a:r>
            <a:r>
              <a:rPr lang="ko-KR" altLang="ko-KR" sz="1400" dirty="0">
                <a:cs typeface="맑은 고딕" panose="020B0503020000020004" pitchFamily="50" charset="-127"/>
              </a:rPr>
              <a:t>페이지에</a:t>
            </a:r>
            <a:r>
              <a:rPr lang="ko-KR" altLang="ko-KR" sz="1400" spc="265" dirty="0">
                <a:cs typeface="맑은 고딕" panose="020B0503020000020004" pitchFamily="50" charset="-127"/>
              </a:rPr>
              <a:t> </a:t>
            </a:r>
            <a:r>
              <a:rPr lang="ko-KR" altLang="ko-KR" sz="1400" dirty="0">
                <a:cs typeface="맑은 고딕" panose="020B0503020000020004" pitchFamily="50" charset="-127"/>
              </a:rPr>
              <a:t>접근하여</a:t>
            </a:r>
            <a:r>
              <a:rPr lang="ko-KR" altLang="ko-KR" sz="1400" spc="265" dirty="0">
                <a:cs typeface="맑은 고딕" panose="020B0503020000020004" pitchFamily="50" charset="-127"/>
              </a:rPr>
              <a:t> </a:t>
            </a:r>
            <a:r>
              <a:rPr lang="ko-KR" altLang="ko-KR" sz="1400" dirty="0">
                <a:cs typeface="맑은 고딕" panose="020B0503020000020004" pitchFamily="50" charset="-127"/>
              </a:rPr>
              <a:t>정보를 </a:t>
            </a:r>
            <a:r>
              <a:rPr lang="ko-KR" altLang="ko-KR" sz="1400" dirty="0">
                <a:ea typeface="Arial Unicode MS" panose="020B0604020202020204" pitchFamily="50" charset="-127"/>
                <a:cs typeface="맑은 고딕" panose="020B0503020000020004" pitchFamily="50" charset="-127"/>
              </a:rPr>
              <a:t>유</a:t>
            </a:r>
            <a:r>
              <a:rPr lang="ko-KR" altLang="ko-KR" sz="1400" dirty="0">
                <a:cs typeface="맑은 고딕" panose="020B0503020000020004" pitchFamily="50" charset="-127"/>
              </a:rPr>
              <a:t>출하거나</a:t>
            </a:r>
            <a:r>
              <a:rPr lang="ko-KR" altLang="ko-KR" sz="1400" spc="5" dirty="0">
                <a:cs typeface="맑은 고딕" panose="020B0503020000020004" pitchFamily="50" charset="-127"/>
              </a:rPr>
              <a:t> </a:t>
            </a:r>
            <a:r>
              <a:rPr lang="ko-KR" altLang="ko-KR" sz="1400" dirty="0">
                <a:cs typeface="맑은 고딕" panose="020B0503020000020004" pitchFamily="50" charset="-127"/>
              </a:rPr>
              <a:t>변조할</a:t>
            </a:r>
            <a:r>
              <a:rPr lang="ko-KR" altLang="ko-KR" sz="1400" spc="120" dirty="0">
                <a:cs typeface="맑은 고딕" panose="020B0503020000020004" pitchFamily="50" charset="-127"/>
              </a:rPr>
              <a:t> </a:t>
            </a:r>
            <a:r>
              <a:rPr lang="ko-KR" altLang="ko-KR" sz="1400" dirty="0">
                <a:cs typeface="맑은 고딕" panose="020B0503020000020004" pitchFamily="50" charset="-127"/>
              </a:rPr>
              <a:t>수</a:t>
            </a:r>
            <a:r>
              <a:rPr lang="ko-KR" altLang="ko-KR" sz="1400" spc="130" dirty="0">
                <a:cs typeface="맑은 고딕" panose="020B0503020000020004" pitchFamily="50" charset="-127"/>
              </a:rPr>
              <a:t> </a:t>
            </a:r>
            <a:r>
              <a:rPr lang="ko-KR" altLang="ko-KR" sz="1400" dirty="0">
                <a:cs typeface="맑은 고딕" panose="020B0503020000020004" pitchFamily="50" charset="-127"/>
              </a:rPr>
              <a:t>있으</a:t>
            </a:r>
            <a:r>
              <a:rPr lang="ko-KR" altLang="ko-KR" sz="1400" dirty="0">
                <a:ea typeface="Arial Unicode MS" panose="020B0604020202020204" pitchFamily="50" charset="-127"/>
                <a:cs typeface="맑은 고딕" panose="020B0503020000020004" pitchFamily="50" charset="-127"/>
              </a:rPr>
              <a:t>므</a:t>
            </a:r>
            <a:r>
              <a:rPr lang="ko-KR" altLang="ko-KR" sz="1400" dirty="0">
                <a:cs typeface="맑은 고딕" panose="020B0503020000020004" pitchFamily="50" charset="-127"/>
              </a:rPr>
              <a:t>로</a:t>
            </a:r>
            <a:r>
              <a:rPr lang="ko-KR" altLang="ko-KR" sz="1400" spc="130" dirty="0">
                <a:cs typeface="맑은 고딕" panose="020B0503020000020004" pitchFamily="50" charset="-127"/>
              </a:rPr>
              <a:t> </a:t>
            </a:r>
            <a:r>
              <a:rPr lang="ko-KR" altLang="ko-KR" sz="1400" dirty="0">
                <a:cs typeface="맑은 고딕" panose="020B0503020000020004" pitchFamily="50" charset="-127"/>
              </a:rPr>
              <a:t>중요정보</a:t>
            </a:r>
            <a:r>
              <a:rPr lang="ko-KR" altLang="ko-KR" sz="1400" spc="120" dirty="0">
                <a:cs typeface="맑은 고딕" panose="020B0503020000020004" pitchFamily="50" charset="-127"/>
              </a:rPr>
              <a:t> </a:t>
            </a:r>
            <a:r>
              <a:rPr lang="ko-KR" altLang="ko-KR" sz="1400" dirty="0">
                <a:cs typeface="맑은 고딕" panose="020B0503020000020004" pitchFamily="50" charset="-127"/>
              </a:rPr>
              <a:t>페이지에는</a:t>
            </a:r>
            <a:r>
              <a:rPr lang="ko-KR" altLang="ko-KR" sz="1400" spc="130" dirty="0">
                <a:cs typeface="맑은 고딕" panose="020B0503020000020004" pitchFamily="50" charset="-127"/>
              </a:rPr>
              <a:t> </a:t>
            </a:r>
            <a:r>
              <a:rPr lang="ko-KR" altLang="ko-KR" sz="1400" dirty="0">
                <a:cs typeface="맑은 고딕" panose="020B0503020000020004" pitchFamily="50" charset="-127"/>
              </a:rPr>
              <a:t>추가적인</a:t>
            </a:r>
            <a:r>
              <a:rPr lang="ko-KR" altLang="ko-KR" sz="1400" spc="130" dirty="0">
                <a:cs typeface="맑은 고딕" panose="020B0503020000020004" pitchFamily="50" charset="-127"/>
              </a:rPr>
              <a:t> </a:t>
            </a:r>
            <a:r>
              <a:rPr lang="ko-KR" altLang="ko-KR" sz="1400" dirty="0">
                <a:cs typeface="맑은 고딕" panose="020B0503020000020004" pitchFamily="50" charset="-127"/>
              </a:rPr>
              <a:t>인증</a:t>
            </a:r>
            <a:r>
              <a:rPr lang="ko-KR" altLang="ko-KR" sz="1400" spc="115" dirty="0">
                <a:cs typeface="맑은 고딕" panose="020B0503020000020004" pitchFamily="50" charset="-127"/>
              </a:rPr>
              <a:t> </a:t>
            </a:r>
            <a:r>
              <a:rPr lang="ko-KR" altLang="ko-KR" sz="1400" dirty="0">
                <a:ea typeface="Arial Unicode MS" panose="020B0604020202020204" pitchFamily="50" charset="-127"/>
                <a:cs typeface="맑은 고딕" panose="020B0503020000020004" pitchFamily="50" charset="-127"/>
              </a:rPr>
              <a:t>절</a:t>
            </a:r>
            <a:r>
              <a:rPr lang="ko-KR" altLang="ko-KR" sz="1400" dirty="0">
                <a:cs typeface="맑은 고딕" panose="020B0503020000020004" pitchFamily="50" charset="-127"/>
              </a:rPr>
              <a:t>차를</a:t>
            </a:r>
            <a:r>
              <a:rPr lang="ko-KR" altLang="ko-KR" sz="1400" spc="130" dirty="0">
                <a:cs typeface="맑은 고딕" panose="020B0503020000020004" pitchFamily="50" charset="-127"/>
              </a:rPr>
              <a:t> </a:t>
            </a:r>
            <a:r>
              <a:rPr lang="ko-KR" altLang="ko-KR" sz="1400" dirty="0">
                <a:cs typeface="맑은 고딕" panose="020B0503020000020004" pitchFamily="50" charset="-127"/>
              </a:rPr>
              <a:t>구</a:t>
            </a:r>
            <a:r>
              <a:rPr lang="ko-KR" altLang="ko-KR" sz="1400" dirty="0">
                <a:ea typeface="Arial Unicode MS" panose="020B0604020202020204" pitchFamily="50" charset="-127"/>
                <a:cs typeface="맑은 고딕" panose="020B0503020000020004" pitchFamily="50" charset="-127"/>
              </a:rPr>
              <a:t>현</a:t>
            </a:r>
            <a:r>
              <a:rPr lang="ko-KR" altLang="ko-KR" sz="1400" dirty="0">
                <a:cs typeface="맑은 고딕" panose="020B0503020000020004" pitchFamily="50" charset="-127"/>
              </a:rPr>
              <a:t>하여</a:t>
            </a:r>
            <a:r>
              <a:rPr lang="ko-KR" altLang="ko-KR" sz="1400" dirty="0">
                <a:ea typeface="Arial Unicode MS" panose="020B0604020202020204" pitchFamily="50" charset="-127"/>
                <a:cs typeface="맑은 고딕" panose="020B0503020000020004" pitchFamily="50" charset="-127"/>
              </a:rPr>
              <a:t>야</a:t>
            </a:r>
            <a:r>
              <a:rPr lang="ko-KR" altLang="ko-KR" sz="1400" spc="-195" dirty="0">
                <a:ea typeface="Arial Unicode MS" panose="020B06040202020202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400" dirty="0">
                <a:cs typeface="맑은 고딕" panose="020B0503020000020004" pitchFamily="50" charset="-127"/>
              </a:rPr>
              <a:t>함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58968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4732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14. </a:t>
            </a:r>
            <a:r>
              <a:rPr lang="ko-KR" altLang="ko-KR" dirty="0"/>
              <a:t>취약한 패스워드 복구</a:t>
            </a:r>
            <a:r>
              <a:rPr lang="en-US" altLang="ko-KR" dirty="0"/>
              <a:t> – </a:t>
            </a:r>
            <a:r>
              <a:rPr lang="ko-KR" altLang="en-US" dirty="0"/>
              <a:t>해당사항 없음</a:t>
            </a:r>
            <a:r>
              <a:rPr lang="en-US" altLang="ko-KR" dirty="0"/>
              <a:t>. </a:t>
            </a:r>
            <a:r>
              <a:rPr lang="ko-KR" altLang="en-US" dirty="0"/>
              <a:t>관련 페이지 없음</a:t>
            </a:r>
          </a:p>
        </p:txBody>
      </p:sp>
    </p:spTree>
    <p:extLst>
      <p:ext uri="{BB962C8B-B14F-4D97-AF65-F5344CB8AC3E}">
        <p14:creationId xmlns:p14="http://schemas.microsoft.com/office/powerpoint/2010/main" val="3809610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89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15. </a:t>
            </a:r>
            <a:r>
              <a:rPr lang="ko-KR" altLang="ko-KR" dirty="0"/>
              <a:t>크로스사이트 </a:t>
            </a:r>
            <a:r>
              <a:rPr lang="ko-KR" altLang="ko-KR" dirty="0" err="1"/>
              <a:t>리퀘스트</a:t>
            </a:r>
            <a:r>
              <a:rPr lang="ko-KR" altLang="ko-KR" dirty="0"/>
              <a:t> 변조</a:t>
            </a:r>
            <a:r>
              <a:rPr lang="en-US" altLang="ko-KR" dirty="0"/>
              <a:t>(CSRF) - </a:t>
            </a:r>
            <a:r>
              <a:rPr lang="ko-KR" altLang="en-US" dirty="0"/>
              <a:t>특이사항 없음</a:t>
            </a:r>
          </a:p>
        </p:txBody>
      </p:sp>
    </p:spTree>
    <p:extLst>
      <p:ext uri="{BB962C8B-B14F-4D97-AF65-F5344CB8AC3E}">
        <p14:creationId xmlns:p14="http://schemas.microsoft.com/office/powerpoint/2010/main" val="3951173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51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ko-KR" dirty="0"/>
              <a:t>포맷 </a:t>
            </a:r>
            <a:r>
              <a:rPr lang="ko-KR" altLang="ko-KR" dirty="0" err="1"/>
              <a:t>스트링</a:t>
            </a:r>
            <a:r>
              <a:rPr lang="en-US" altLang="ko-KR" dirty="0"/>
              <a:t> – </a:t>
            </a:r>
            <a:r>
              <a:rPr lang="ko-KR" altLang="en-US" dirty="0"/>
              <a:t>특이사항 없음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444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37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16. </a:t>
            </a:r>
            <a:r>
              <a:rPr lang="ko-KR" altLang="ko-KR" dirty="0"/>
              <a:t>세션 예측</a:t>
            </a:r>
            <a:r>
              <a:rPr lang="en-US" altLang="ko-KR" dirty="0"/>
              <a:t> – </a:t>
            </a:r>
            <a:r>
              <a:rPr lang="ko-KR" altLang="en-US" dirty="0"/>
              <a:t>특이사항 없음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782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01236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17. </a:t>
            </a:r>
            <a:r>
              <a:rPr lang="ko-KR" altLang="ko-KR" dirty="0"/>
              <a:t>불충분한 인가</a:t>
            </a:r>
            <a:r>
              <a:rPr lang="en-US" altLang="ko-KR" dirty="0"/>
              <a:t> – </a:t>
            </a:r>
            <a:r>
              <a:rPr lang="ko-KR" altLang="en-US" dirty="0"/>
              <a:t>취약함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794" y="1326675"/>
            <a:ext cx="7282380" cy="457609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45424" y="1065065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https://devdcuai.cbe.go.kr/ebs/prg/cntnts/cntntsView.do?cntntsId=CNTNTS_000000001416</a:t>
            </a:r>
            <a:r>
              <a:rPr lang="en-US" altLang="ko-KR" sz="1400" dirty="0"/>
              <a:t>3</a:t>
            </a:r>
            <a:endParaRPr lang="ko-KR" altLang="en-US" sz="1400" dirty="0"/>
          </a:p>
          <a:p>
            <a:r>
              <a:rPr lang="ko-KR" altLang="en-US" sz="1400" dirty="0"/>
              <a:t>https://devdcuai.cbe.go.kr/ebs/prg/cntnts/cntntsView.do?cntntsId=CNTNTS_0000000014162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69332"/>
            <a:ext cx="937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채움클래스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채움콘텐츠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나의 보관함 </a:t>
            </a:r>
            <a:r>
              <a:rPr lang="en-US" altLang="ko-KR" dirty="0"/>
              <a:t>- </a:t>
            </a:r>
            <a:r>
              <a:rPr lang="ko-KR" altLang="en-US" dirty="0"/>
              <a:t>내 자료 </a:t>
            </a:r>
            <a:r>
              <a:rPr lang="en-US" altLang="ko-KR" dirty="0"/>
              <a:t>– </a:t>
            </a:r>
            <a:r>
              <a:rPr lang="ko-KR" altLang="en-US" dirty="0"/>
              <a:t>이미지</a:t>
            </a:r>
            <a:endParaRPr lang="en-US" altLang="ko-KR" dirty="0"/>
          </a:p>
          <a:p>
            <a:r>
              <a:rPr lang="en-US" altLang="ko-KR" dirty="0"/>
              <a:t>testStu301 </a:t>
            </a:r>
            <a:r>
              <a:rPr lang="ko-KR" altLang="en-US" dirty="0"/>
              <a:t>학생으로 로그인 후 공개 및 비공개 자료를 생성함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549" y="1637687"/>
            <a:ext cx="6854999" cy="509560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774462" y="11095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채움클래스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채움콘텐츠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나의 보관함 </a:t>
            </a:r>
            <a:r>
              <a:rPr lang="en-US" altLang="ko-KR" dirty="0"/>
              <a:t>- </a:t>
            </a:r>
            <a:r>
              <a:rPr lang="ko-KR" altLang="en-US" dirty="0"/>
              <a:t>내 자료 </a:t>
            </a:r>
            <a:r>
              <a:rPr lang="en-US" altLang="ko-KR" dirty="0"/>
              <a:t>– </a:t>
            </a:r>
            <a:r>
              <a:rPr lang="ko-KR" altLang="en-US" dirty="0"/>
              <a:t>이미지</a:t>
            </a:r>
            <a:endParaRPr lang="en-US" altLang="ko-KR" dirty="0"/>
          </a:p>
          <a:p>
            <a:r>
              <a:rPr lang="en-US" altLang="ko-KR" dirty="0"/>
              <a:t>testStu302 </a:t>
            </a:r>
            <a:r>
              <a:rPr lang="ko-KR" altLang="en-US" dirty="0"/>
              <a:t>학생으로 로그인 후 타인</a:t>
            </a:r>
            <a:r>
              <a:rPr lang="en-US" altLang="ko-KR" dirty="0"/>
              <a:t>(testStu301)</a:t>
            </a:r>
            <a:r>
              <a:rPr lang="ko-KR" altLang="en-US" dirty="0"/>
              <a:t>이 만든 비공개 자료의 cntntsId로 변경하여 조회 할 경우 타인의 비공개 자료를 보기 가능함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A9A9C25-1969-0878-5EEB-81AE19E0F10C}"/>
              </a:ext>
            </a:extLst>
          </p:cNvPr>
          <p:cNvSpPr/>
          <p:nvPr/>
        </p:nvSpPr>
        <p:spPr>
          <a:xfrm>
            <a:off x="10207126" y="1685544"/>
            <a:ext cx="1657350" cy="16896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조치완료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5266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4880" y="1447800"/>
            <a:ext cx="7208520" cy="47145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265" y="2255520"/>
            <a:ext cx="1007339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061" y="3063240"/>
            <a:ext cx="9043147" cy="68580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795672E-9D21-6312-79DD-3BD939D0B390}"/>
              </a:ext>
            </a:extLst>
          </p:cNvPr>
          <p:cNvSpPr/>
          <p:nvPr/>
        </p:nvSpPr>
        <p:spPr>
          <a:xfrm>
            <a:off x="9961184" y="184666"/>
            <a:ext cx="1657350" cy="16896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조치완료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8472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45698-5FF9-E2E0-2805-D3DB16254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61E7A0-B8CA-90DE-C71D-F6510ACC7C5D}"/>
              </a:ext>
            </a:extLst>
          </p:cNvPr>
          <p:cNvSpPr txBox="1"/>
          <p:nvPr/>
        </p:nvSpPr>
        <p:spPr>
          <a:xfrm>
            <a:off x="0" y="0"/>
            <a:ext cx="324319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17. </a:t>
            </a:r>
            <a:r>
              <a:rPr lang="ko-KR" altLang="ko-KR" dirty="0"/>
              <a:t>불충분한 인가</a:t>
            </a:r>
            <a:r>
              <a:rPr lang="en-US" altLang="ko-KR" dirty="0"/>
              <a:t> – </a:t>
            </a:r>
            <a:r>
              <a:rPr lang="ko-KR" altLang="en-US" dirty="0"/>
              <a:t>조치화면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ADC8E46-1616-D61F-7453-392962541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828" y="1193288"/>
            <a:ext cx="5993904" cy="42428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9606EF-E1EA-A39B-F46C-8550944FEEDF}"/>
              </a:ext>
            </a:extLst>
          </p:cNvPr>
          <p:cNvSpPr txBox="1"/>
          <p:nvPr/>
        </p:nvSpPr>
        <p:spPr>
          <a:xfrm>
            <a:off x="3569970" y="134979"/>
            <a:ext cx="6118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testStu302 </a:t>
            </a:r>
            <a:r>
              <a:rPr lang="ko-KR" altLang="en-US" dirty="0"/>
              <a:t>학생으로 로그인 후 타인</a:t>
            </a:r>
            <a:r>
              <a:rPr lang="en-US" altLang="ko-KR" dirty="0"/>
              <a:t>(testStu301)</a:t>
            </a:r>
            <a:r>
              <a:rPr lang="ko-KR" altLang="en-US" dirty="0"/>
              <a:t>이 만든 비공개 자료의 </a:t>
            </a:r>
            <a:r>
              <a:rPr lang="ko-KR" altLang="en-US" dirty="0" err="1"/>
              <a:t>cntntsId로</a:t>
            </a:r>
            <a:r>
              <a:rPr lang="ko-KR" altLang="en-US" dirty="0"/>
              <a:t> 변경하여 조회 안 되도록 수정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859399-D91F-13BF-7EF4-002EE200C197}"/>
              </a:ext>
            </a:extLst>
          </p:cNvPr>
          <p:cNvSpPr/>
          <p:nvPr/>
        </p:nvSpPr>
        <p:spPr>
          <a:xfrm>
            <a:off x="9961184" y="184666"/>
            <a:ext cx="1657350" cy="16896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증적화면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2527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825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18. </a:t>
            </a:r>
            <a:r>
              <a:rPr lang="ko-KR" altLang="ko-KR" dirty="0"/>
              <a:t>불충분한 세션 만료</a:t>
            </a:r>
            <a:r>
              <a:rPr lang="en-US" altLang="ko-KR" dirty="0"/>
              <a:t> – 4</a:t>
            </a:r>
            <a:r>
              <a:rPr lang="ko-KR" altLang="en-US" dirty="0"/>
              <a:t>시간 적용함</a:t>
            </a:r>
            <a:r>
              <a:rPr lang="en-US" altLang="ko-KR" dirty="0"/>
              <a:t>. </a:t>
            </a:r>
            <a:r>
              <a:rPr lang="ko-KR" altLang="en-US" dirty="0"/>
              <a:t>특이사항 없음</a:t>
            </a:r>
          </a:p>
        </p:txBody>
      </p:sp>
    </p:spTree>
    <p:extLst>
      <p:ext uri="{BB962C8B-B14F-4D97-AF65-F5344CB8AC3E}">
        <p14:creationId xmlns:p14="http://schemas.microsoft.com/office/powerpoint/2010/main" val="1161304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19. </a:t>
            </a:r>
            <a:r>
              <a:rPr lang="ko-KR" altLang="ko-KR" dirty="0"/>
              <a:t>세션 고정</a:t>
            </a:r>
            <a:r>
              <a:rPr lang="en-US" altLang="ko-KR" dirty="0"/>
              <a:t> – </a:t>
            </a:r>
            <a:r>
              <a:rPr lang="ko-KR" altLang="en-US" dirty="0"/>
              <a:t>특이사항 없음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523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5557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20. </a:t>
            </a:r>
            <a:r>
              <a:rPr lang="ko-KR" altLang="ko-KR" dirty="0"/>
              <a:t>자동화 공격</a:t>
            </a:r>
            <a:r>
              <a:rPr lang="en-US" altLang="ko-KR" dirty="0"/>
              <a:t> – </a:t>
            </a:r>
            <a:r>
              <a:rPr lang="ko-KR" altLang="en-US" dirty="0"/>
              <a:t>특이사항 없음</a:t>
            </a:r>
          </a:p>
        </p:txBody>
      </p:sp>
    </p:spTree>
    <p:extLst>
      <p:ext uri="{BB962C8B-B14F-4D97-AF65-F5344CB8AC3E}">
        <p14:creationId xmlns:p14="http://schemas.microsoft.com/office/powerpoint/2010/main" val="518768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41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21. </a:t>
            </a:r>
            <a:r>
              <a:rPr lang="ko-KR" altLang="ko-KR" dirty="0"/>
              <a:t>프로세스 검증 누락 </a:t>
            </a:r>
            <a:r>
              <a:rPr lang="en-US" altLang="ko-KR" dirty="0"/>
              <a:t>–  </a:t>
            </a:r>
            <a:r>
              <a:rPr lang="ko-KR" altLang="en-US" dirty="0"/>
              <a:t>특이사항 없음</a:t>
            </a:r>
          </a:p>
        </p:txBody>
      </p:sp>
    </p:spTree>
    <p:extLst>
      <p:ext uri="{BB962C8B-B14F-4D97-AF65-F5344CB8AC3E}">
        <p14:creationId xmlns:p14="http://schemas.microsoft.com/office/powerpoint/2010/main" val="1085415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22. </a:t>
            </a:r>
            <a:r>
              <a:rPr lang="ko-KR" altLang="ko-KR" dirty="0"/>
              <a:t>파일 업로드</a:t>
            </a:r>
            <a:r>
              <a:rPr lang="en-US" altLang="ko-KR" dirty="0"/>
              <a:t> – </a:t>
            </a:r>
            <a:r>
              <a:rPr lang="ko-KR" altLang="en-US" dirty="0"/>
              <a:t>확인 필요</a:t>
            </a:r>
            <a:endParaRPr lang="en-US" altLang="ko-KR" dirty="0"/>
          </a:p>
          <a:p>
            <a:r>
              <a:rPr lang="ko-KR" altLang="en-US" dirty="0"/>
              <a:t>학생의 </a:t>
            </a:r>
            <a:r>
              <a:rPr lang="ko-KR" altLang="en-US" dirty="0" err="1"/>
              <a:t>채움클래스의</a:t>
            </a:r>
            <a:r>
              <a:rPr lang="ko-KR" altLang="en-US" dirty="0"/>
              <a:t> 나의 클래스에서 과제 만들기</a:t>
            </a:r>
            <a:r>
              <a:rPr lang="en-US" altLang="ko-KR" dirty="0"/>
              <a:t>, </a:t>
            </a:r>
            <a:r>
              <a:rPr lang="ko-KR" altLang="en-US" dirty="0" err="1"/>
              <a:t>알림장에서는</a:t>
            </a:r>
            <a:r>
              <a:rPr lang="ko-KR" altLang="en-US" dirty="0"/>
              <a:t> 파일 </a:t>
            </a:r>
            <a:r>
              <a:rPr lang="ko-KR" altLang="en-US" dirty="0" err="1"/>
              <a:t>확장자</a:t>
            </a:r>
            <a:r>
              <a:rPr lang="ko-KR" altLang="en-US" dirty="0"/>
              <a:t> 검증이 없으나</a:t>
            </a:r>
            <a:r>
              <a:rPr lang="en-US" altLang="ko-KR" dirty="0"/>
              <a:t>, </a:t>
            </a:r>
            <a:r>
              <a:rPr lang="ko-KR" altLang="en-US" dirty="0"/>
              <a:t>주관기관에서 요청했다고 함</a:t>
            </a:r>
            <a:r>
              <a:rPr lang="en-US" altLang="ko-KR" dirty="0"/>
              <a:t>. </a:t>
            </a:r>
            <a:r>
              <a:rPr lang="ko-KR" altLang="en-US" dirty="0"/>
              <a:t> 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5431"/>
            <a:ext cx="9421793" cy="22834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244" y="3029719"/>
            <a:ext cx="8279756" cy="198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9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7625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23. </a:t>
            </a:r>
            <a:r>
              <a:rPr lang="ko-KR" altLang="ko-KR" dirty="0"/>
              <a:t>파일 다운로드</a:t>
            </a:r>
            <a:r>
              <a:rPr lang="en-US" altLang="ko-KR" dirty="0"/>
              <a:t> - </a:t>
            </a:r>
            <a:r>
              <a:rPr lang="ko-KR" altLang="en-US" dirty="0"/>
              <a:t>특이사항 없음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06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84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LDAP </a:t>
            </a:r>
            <a:r>
              <a:rPr lang="ko-KR" altLang="ko-KR" dirty="0" err="1"/>
              <a:t>인젝션</a:t>
            </a:r>
            <a:r>
              <a:rPr lang="en-US" altLang="ko-KR" dirty="0"/>
              <a:t> – </a:t>
            </a:r>
            <a:r>
              <a:rPr lang="ko-KR" altLang="en-US" dirty="0"/>
              <a:t>특이사항 없음</a:t>
            </a:r>
            <a:r>
              <a:rPr lang="en-US" altLang="ko-KR" dirty="0"/>
              <a:t>, SQL </a:t>
            </a:r>
            <a:r>
              <a:rPr lang="ko-KR" altLang="en-US" dirty="0" err="1"/>
              <a:t>인젝션과</a:t>
            </a:r>
            <a:r>
              <a:rPr lang="ko-KR" altLang="en-US" dirty="0"/>
              <a:t> 유사함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894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33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24. </a:t>
            </a:r>
            <a:r>
              <a:rPr lang="ko-KR" altLang="ko-KR" dirty="0"/>
              <a:t>관리자 페이지 노출</a:t>
            </a:r>
            <a:r>
              <a:rPr lang="en-US" altLang="ko-KR" dirty="0"/>
              <a:t> – </a:t>
            </a:r>
            <a:r>
              <a:rPr lang="ko-KR" altLang="en-US" dirty="0"/>
              <a:t>특이사항 없음</a:t>
            </a:r>
          </a:p>
        </p:txBody>
      </p:sp>
    </p:spTree>
    <p:extLst>
      <p:ext uri="{BB962C8B-B14F-4D97-AF65-F5344CB8AC3E}">
        <p14:creationId xmlns:p14="http://schemas.microsoft.com/office/powerpoint/2010/main" val="1879669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32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25. </a:t>
            </a:r>
            <a:r>
              <a:rPr lang="ko-KR" altLang="ko-KR" dirty="0"/>
              <a:t>경로 추적</a:t>
            </a:r>
            <a:r>
              <a:rPr lang="en-US" altLang="ko-KR" dirty="0"/>
              <a:t> – </a:t>
            </a:r>
            <a:r>
              <a:rPr lang="ko-KR" altLang="en-US" dirty="0"/>
              <a:t>특이사항 없음</a:t>
            </a:r>
          </a:p>
        </p:txBody>
      </p:sp>
    </p:spTree>
    <p:extLst>
      <p:ext uri="{BB962C8B-B14F-4D97-AF65-F5344CB8AC3E}">
        <p14:creationId xmlns:p14="http://schemas.microsoft.com/office/powerpoint/2010/main" val="4036879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32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26. </a:t>
            </a:r>
            <a:r>
              <a:rPr lang="ko-KR" altLang="ko-KR" dirty="0"/>
              <a:t>위치 공개</a:t>
            </a:r>
            <a:r>
              <a:rPr lang="en-US" altLang="ko-KR" dirty="0"/>
              <a:t> – </a:t>
            </a:r>
            <a:r>
              <a:rPr lang="ko-KR" altLang="en-US" dirty="0"/>
              <a:t>특이사항 없음</a:t>
            </a:r>
          </a:p>
        </p:txBody>
      </p:sp>
    </p:spTree>
    <p:extLst>
      <p:ext uri="{BB962C8B-B14F-4D97-AF65-F5344CB8AC3E}">
        <p14:creationId xmlns:p14="http://schemas.microsoft.com/office/powerpoint/2010/main" val="1756233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556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27. </a:t>
            </a:r>
            <a:r>
              <a:rPr lang="ko-KR" altLang="ko-KR" dirty="0"/>
              <a:t>데이터 </a:t>
            </a:r>
            <a:r>
              <a:rPr lang="ko-KR" altLang="ko-KR" dirty="0" err="1"/>
              <a:t>평문</a:t>
            </a:r>
            <a:r>
              <a:rPr lang="ko-KR" altLang="ko-KR" dirty="0"/>
              <a:t> 전송</a:t>
            </a:r>
            <a:r>
              <a:rPr lang="en-US" altLang="ko-KR" dirty="0"/>
              <a:t> – TLS 1.3 </a:t>
            </a:r>
            <a:r>
              <a:rPr lang="ko-KR" altLang="en-US" dirty="0"/>
              <a:t>으로 특이사항 없음</a:t>
            </a:r>
          </a:p>
        </p:txBody>
      </p:sp>
    </p:spTree>
    <p:extLst>
      <p:ext uri="{BB962C8B-B14F-4D97-AF65-F5344CB8AC3E}">
        <p14:creationId xmlns:p14="http://schemas.microsoft.com/office/powerpoint/2010/main" val="2867069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32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28. </a:t>
            </a:r>
            <a:r>
              <a:rPr lang="ko-KR" altLang="ko-KR" dirty="0"/>
              <a:t>쿠키 변조</a:t>
            </a:r>
            <a:r>
              <a:rPr lang="en-US" altLang="ko-KR" dirty="0"/>
              <a:t> – </a:t>
            </a:r>
            <a:r>
              <a:rPr lang="ko-KR" altLang="en-US" dirty="0"/>
              <a:t>특이사항 없음</a:t>
            </a:r>
          </a:p>
        </p:txBody>
      </p:sp>
    </p:spTree>
    <p:extLst>
      <p:ext uri="{BB962C8B-B14F-4D97-AF65-F5344CB8AC3E}">
        <p14:creationId xmlns:p14="http://schemas.microsoft.com/office/powerpoint/2010/main" val="2594530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20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ko-KR" dirty="0"/>
              <a:t>운영체제 명령 실행</a:t>
            </a:r>
            <a:r>
              <a:rPr lang="en-US" altLang="ko-KR" dirty="0"/>
              <a:t> – </a:t>
            </a:r>
            <a:r>
              <a:rPr lang="ko-KR" altLang="en-US" dirty="0"/>
              <a:t>특이사항 없음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63600"/>
            <a:ext cx="850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이동에서 명령어 입력 후 실행 결과</a:t>
            </a:r>
            <a:r>
              <a:rPr lang="en-US" altLang="ko-KR" dirty="0"/>
              <a:t>, </a:t>
            </a:r>
            <a:r>
              <a:rPr lang="ko-KR" altLang="en-US" dirty="0"/>
              <a:t>동작되지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351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46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SQL </a:t>
            </a:r>
            <a:r>
              <a:rPr lang="ko-KR" altLang="ko-KR" dirty="0" err="1"/>
              <a:t>인젝션</a:t>
            </a:r>
            <a:r>
              <a:rPr lang="en-US" altLang="ko-KR" dirty="0"/>
              <a:t> – </a:t>
            </a:r>
            <a:r>
              <a:rPr lang="ko-KR" altLang="en-US" dirty="0"/>
              <a:t>특이사항 없음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8665" y="559834"/>
            <a:ext cx="58256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로그인 </a:t>
            </a:r>
            <a:r>
              <a:rPr lang="en-US" altLang="ko-KR" dirty="0"/>
              <a:t>' OR '1' = '1 </a:t>
            </a:r>
            <a:r>
              <a:rPr lang="ko-KR" altLang="ko-KR" dirty="0">
                <a:cs typeface="맑은 고딕" panose="020B0503020000020004" pitchFamily="50" charset="-127"/>
              </a:rPr>
              <a:t>입력</a:t>
            </a:r>
            <a:r>
              <a:rPr lang="en-US" altLang="ko-KR" dirty="0">
                <a:cs typeface="맑은 고딕" panose="020B0503020000020004" pitchFamily="50" charset="-127"/>
              </a:rPr>
              <a:t> </a:t>
            </a:r>
            <a:r>
              <a:rPr lang="ko-KR" altLang="en-US" dirty="0"/>
              <a:t>후 실행 결과</a:t>
            </a:r>
            <a:r>
              <a:rPr lang="en-US" altLang="ko-KR" dirty="0"/>
              <a:t>, </a:t>
            </a:r>
            <a:r>
              <a:rPr lang="ko-KR" altLang="en-US" dirty="0"/>
              <a:t>동작되지 않음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479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2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SSI </a:t>
            </a:r>
            <a:r>
              <a:rPr lang="ko-KR" altLang="ko-KR" dirty="0" err="1"/>
              <a:t>인젝션</a:t>
            </a:r>
            <a:r>
              <a:rPr lang="en-US" altLang="ko-KR" dirty="0"/>
              <a:t> – </a:t>
            </a:r>
            <a:r>
              <a:rPr lang="ko-KR" altLang="en-US" dirty="0"/>
              <a:t>특이사항 없음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93239" y="978791"/>
            <a:ext cx="26868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Arial Unicode MS" panose="020B0604020202020204" pitchFamily="50" charset="-127"/>
                <a:cs typeface="맑은 고딕" panose="020B0503020000020004" pitchFamily="50" charset="-127"/>
              </a:rPr>
              <a:t>&lt;!--</a:t>
            </a:r>
            <a:r>
              <a:rPr lang="en-US" altLang="ko-KR" sz="1600" spc="115" dirty="0">
                <a:latin typeface="Arial Unicode MS" panose="020B0604020202020204" pitchFamily="50" charset="-127"/>
                <a:cs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Arial Unicode MS" panose="020B0604020202020204" pitchFamily="50" charset="-127"/>
                <a:cs typeface="맑은 고딕" panose="020B0503020000020004" pitchFamily="50" charset="-127"/>
              </a:rPr>
              <a:t>#</a:t>
            </a:r>
            <a:r>
              <a:rPr lang="en-US" altLang="ko-KR" sz="1600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exe</a:t>
            </a:r>
            <a:r>
              <a:rPr lang="en-US" altLang="ko-KR" sz="1600" dirty="0">
                <a:latin typeface="Arial Unicode MS" panose="020B0604020202020204" pitchFamily="50" charset="-127"/>
                <a:cs typeface="맑은 고딕" panose="020B0503020000020004" pitchFamily="50" charset="-127"/>
              </a:rPr>
              <a:t>c</a:t>
            </a:r>
            <a:r>
              <a:rPr lang="en-US" altLang="ko-KR" sz="1600" spc="115" dirty="0">
                <a:latin typeface="Arial Unicode MS" panose="020B0604020202020204" pitchFamily="50" charset="-127"/>
                <a:cs typeface="맑은 고딕" panose="020B0503020000020004" pitchFamily="50" charset="-127"/>
              </a:rPr>
              <a:t> </a:t>
            </a:r>
            <a:r>
              <a:rPr lang="en-US" altLang="ko-KR" sz="1600" dirty="0" err="1">
                <a:latin typeface="Arial Unicode MS" panose="020B0604020202020204" pitchFamily="50" charset="-127"/>
                <a:cs typeface="맑은 고딕" panose="020B0503020000020004" pitchFamily="50" charset="-127"/>
              </a:rPr>
              <a:t>c</a:t>
            </a:r>
            <a:r>
              <a:rPr lang="en-US" altLang="ko-KR" sz="1600" dirty="0" err="1">
                <a:latin typeface="맑은 고딕" panose="020B0503020000020004" pitchFamily="50" charset="-127"/>
                <a:cs typeface="맑은 고딕" panose="020B0503020000020004" pitchFamily="50" charset="-127"/>
              </a:rPr>
              <a:t>m</a:t>
            </a:r>
            <a:r>
              <a:rPr lang="en-US" altLang="ko-KR" sz="1600" dirty="0" err="1">
                <a:latin typeface="Arial Unicode MS" panose="020B0604020202020204" pitchFamily="50" charset="-127"/>
                <a:cs typeface="맑은 고딕" panose="020B0503020000020004" pitchFamily="50" charset="-127"/>
              </a:rPr>
              <a:t>d</a:t>
            </a:r>
            <a:r>
              <a:rPr lang="en-US" altLang="ko-KR" sz="1600" dirty="0">
                <a:latin typeface="Arial Unicode MS" panose="020B0604020202020204" pitchFamily="50" charset="-127"/>
                <a:cs typeface="맑은 고딕" panose="020B0503020000020004" pitchFamily="50" charset="-127"/>
              </a:rPr>
              <a:t>=</a:t>
            </a:r>
            <a:r>
              <a:rPr lang="ko-KR" altLang="ko-KR" sz="1600" dirty="0">
                <a:ea typeface="Arial Unicode MS" panose="020B0604020202020204" pitchFamily="50" charset="-127"/>
                <a:cs typeface="맑은 고딕" panose="020B0503020000020004" pitchFamily="50" charset="-127"/>
              </a:rPr>
              <a:t>”</a:t>
            </a:r>
            <a:r>
              <a:rPr lang="en-US" altLang="ko-KR" sz="1600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l</a:t>
            </a:r>
            <a:r>
              <a:rPr lang="en-US" altLang="ko-KR" sz="1600" dirty="0">
                <a:latin typeface="Arial Unicode MS" panose="020B0604020202020204" pitchFamily="50" charset="-127"/>
                <a:cs typeface="맑은 고딕" panose="020B0503020000020004" pitchFamily="50" charset="-127"/>
              </a:rPr>
              <a:t>s</a:t>
            </a:r>
            <a:r>
              <a:rPr lang="en-US" altLang="ko-KR" sz="1600" spc="110" dirty="0">
                <a:latin typeface="Arial Unicode MS" panose="020B0604020202020204" pitchFamily="50" charset="-127"/>
                <a:cs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Arial Unicode MS" panose="020B0604020202020204" pitchFamily="50" charset="-127"/>
                <a:cs typeface="맑은 고딕" panose="020B0503020000020004" pitchFamily="50" charset="-127"/>
              </a:rPr>
              <a:t>-</a:t>
            </a:r>
            <a:r>
              <a:rPr lang="en-US" altLang="ko-KR" sz="1600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al</a:t>
            </a:r>
            <a:r>
              <a:rPr lang="ko-KR" altLang="ko-KR" sz="1600" dirty="0">
                <a:ea typeface="Arial Unicode MS" panose="020B0604020202020204" pitchFamily="50" charset="-127"/>
                <a:cs typeface="맑은 고딕" panose="020B0503020000020004" pitchFamily="50" charset="-127"/>
              </a:rPr>
              <a:t>”</a:t>
            </a:r>
            <a:r>
              <a:rPr lang="ko-KR" altLang="ko-KR" sz="1600" spc="110" dirty="0">
                <a:ea typeface="Arial Unicode MS" panose="020B0604020202020204" pitchFamily="50" charset="-127"/>
                <a:cs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Arial Unicode MS" panose="020B0604020202020204" pitchFamily="50" charset="-127"/>
                <a:cs typeface="맑은 고딕" panose="020B0503020000020004" pitchFamily="50" charset="-127"/>
              </a:rPr>
              <a:t>--&gt;</a:t>
            </a:r>
            <a:endParaRPr lang="ko-KR" altLang="en-US" sz="4400" dirty="0"/>
          </a:p>
        </p:txBody>
      </p:sp>
      <p:sp>
        <p:nvSpPr>
          <p:cNvPr id="6" name="직사각형 5"/>
          <p:cNvSpPr/>
          <p:nvPr/>
        </p:nvSpPr>
        <p:spPr>
          <a:xfrm>
            <a:off x="593239" y="640237"/>
            <a:ext cx="38309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Arial Unicode MS" panose="020B0604020202020204" pitchFamily="50" charset="-127"/>
                <a:cs typeface="맑은 고딕" panose="020B0503020000020004" pitchFamily="50" charset="-127"/>
              </a:rPr>
              <a:t>&lt;!--#</a:t>
            </a:r>
            <a:r>
              <a:rPr lang="en-US" altLang="ko-KR" sz="1600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e</a:t>
            </a:r>
            <a:r>
              <a:rPr lang="en-US" altLang="ko-KR" sz="1600" dirty="0">
                <a:latin typeface="Arial Unicode MS" panose="020B0604020202020204" pitchFamily="50" charset="-127"/>
                <a:cs typeface="맑은 고딕" panose="020B0503020000020004" pitchFamily="50" charset="-127"/>
              </a:rPr>
              <a:t>c</a:t>
            </a:r>
            <a:r>
              <a:rPr lang="en-US" altLang="ko-KR" sz="1600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h</a:t>
            </a:r>
            <a:r>
              <a:rPr lang="en-US" altLang="ko-KR" sz="1600" dirty="0">
                <a:latin typeface="Arial Unicode MS" panose="020B0604020202020204" pitchFamily="50" charset="-127"/>
                <a:cs typeface="맑은 고딕" panose="020B0503020000020004" pitchFamily="50" charset="-127"/>
              </a:rPr>
              <a:t>o</a:t>
            </a:r>
            <a:r>
              <a:rPr lang="en-US" altLang="ko-KR" sz="1600" spc="95" dirty="0">
                <a:latin typeface="Arial Unicode MS" panose="020B0604020202020204" pitchFamily="50" charset="-127"/>
                <a:cs typeface="맑은 고딕" panose="020B0503020000020004" pitchFamily="50" charset="-127"/>
              </a:rPr>
              <a:t> </a:t>
            </a:r>
            <a:r>
              <a:rPr lang="en-US" altLang="ko-KR" sz="1600" dirty="0" err="1">
                <a:latin typeface="Arial Unicode MS" panose="020B0604020202020204" pitchFamily="50" charset="-127"/>
                <a:cs typeface="맑은 고딕" panose="020B0503020000020004" pitchFamily="50" charset="-127"/>
              </a:rPr>
              <a:t>v</a:t>
            </a:r>
            <a:r>
              <a:rPr lang="en-US" altLang="ko-KR" sz="1600" dirty="0" err="1">
                <a:latin typeface="맑은 고딕" panose="020B0503020000020004" pitchFamily="50" charset="-127"/>
                <a:cs typeface="맑은 고딕" panose="020B0503020000020004" pitchFamily="50" charset="-127"/>
              </a:rPr>
              <a:t>a</a:t>
            </a:r>
            <a:r>
              <a:rPr lang="en-US" altLang="ko-KR" sz="1600" dirty="0" err="1">
                <a:latin typeface="Arial Unicode MS" panose="020B0604020202020204" pitchFamily="50" charset="-127"/>
                <a:cs typeface="맑은 고딕" panose="020B0503020000020004" pitchFamily="50" charset="-127"/>
              </a:rPr>
              <a:t>r</a:t>
            </a:r>
            <a:r>
              <a:rPr lang="en-US" altLang="ko-KR" sz="1600" dirty="0">
                <a:latin typeface="Arial Unicode MS" panose="020B0604020202020204" pitchFamily="50" charset="-127"/>
                <a:cs typeface="맑은 고딕" panose="020B0503020000020004" pitchFamily="50" charset="-127"/>
              </a:rPr>
              <a:t>=</a:t>
            </a:r>
            <a:r>
              <a:rPr lang="ko-KR" altLang="ko-KR" sz="1600" dirty="0">
                <a:ea typeface="Arial Unicode MS" panose="020B0604020202020204" pitchFamily="50" charset="-127"/>
                <a:cs typeface="맑은 고딕" panose="020B0503020000020004" pitchFamily="50" charset="-127"/>
              </a:rPr>
              <a:t>”</a:t>
            </a:r>
            <a:r>
              <a:rPr lang="en-US" altLang="ko-KR" sz="1600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DOCU</a:t>
            </a:r>
            <a:r>
              <a:rPr lang="en-US" altLang="ko-KR" sz="1600" dirty="0">
                <a:latin typeface="Arial Unicode MS" panose="020B0604020202020204" pitchFamily="50" charset="-127"/>
                <a:cs typeface="맑은 고딕" panose="020B0503020000020004" pitchFamily="50" charset="-127"/>
              </a:rPr>
              <a:t>M</a:t>
            </a:r>
            <a:r>
              <a:rPr lang="en-US" altLang="ko-KR" sz="1600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ENT</a:t>
            </a:r>
            <a:r>
              <a:rPr lang="en-US" altLang="ko-KR" sz="1600" dirty="0">
                <a:latin typeface="Arial Unicode MS" panose="020B0604020202020204" pitchFamily="50" charset="-127"/>
                <a:cs typeface="맑은 고딕" panose="020B0503020000020004" pitchFamily="50" charset="-127"/>
              </a:rPr>
              <a:t>_</a:t>
            </a:r>
            <a:r>
              <a:rPr lang="en-US" altLang="ko-KR" sz="1600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ROOT</a:t>
            </a:r>
            <a:r>
              <a:rPr lang="ko-KR" altLang="ko-KR" sz="1600" dirty="0">
                <a:ea typeface="Arial Unicode MS" panose="020B0604020202020204" pitchFamily="50" charset="-127"/>
                <a:cs typeface="맑은 고딕" panose="020B0503020000020004" pitchFamily="50" charset="-127"/>
              </a:rPr>
              <a:t>”</a:t>
            </a:r>
            <a:r>
              <a:rPr lang="ko-KR" altLang="ko-KR" sz="1600" spc="95" dirty="0">
                <a:ea typeface="Arial Unicode MS" panose="020B0604020202020204" pitchFamily="50" charset="-127"/>
                <a:cs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Arial Unicode MS" panose="020B0604020202020204" pitchFamily="50" charset="-127"/>
                <a:cs typeface="맑은 고딕" panose="020B0503020000020004" pitchFamily="50" charset="-127"/>
              </a:rPr>
              <a:t>--&gt;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816496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5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XPath </a:t>
            </a:r>
            <a:r>
              <a:rPr lang="ko-KR" altLang="ko-KR" dirty="0" err="1"/>
              <a:t>인젝션</a:t>
            </a:r>
            <a:r>
              <a:rPr lang="en-US" altLang="ko-KR" dirty="0"/>
              <a:t> – </a:t>
            </a:r>
            <a:r>
              <a:rPr lang="ko-KR" altLang="en-US" dirty="0"/>
              <a:t>특이사항 없음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7460" y="815863"/>
            <a:ext cx="52501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로그인 </a:t>
            </a:r>
            <a:r>
              <a:rPr lang="en-US" altLang="ko-KR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'</a:t>
            </a:r>
            <a:r>
              <a:rPr lang="en-US" altLang="ko-KR" dirty="0" err="1">
                <a:latin typeface="맑은 고딕" panose="020B0503020000020004" pitchFamily="50" charset="-127"/>
                <a:cs typeface="맑은 고딕" panose="020B0503020000020004" pitchFamily="50" charset="-127"/>
              </a:rPr>
              <a:t>and'a</a:t>
            </a:r>
            <a:r>
              <a:rPr lang="en-US" altLang="ko-KR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'='a, '</a:t>
            </a:r>
            <a:r>
              <a:rPr lang="en-US" altLang="ko-KR" dirty="0" err="1">
                <a:latin typeface="맑은 고딕" panose="020B0503020000020004" pitchFamily="50" charset="-127"/>
                <a:cs typeface="맑은 고딕" panose="020B0503020000020004" pitchFamily="50" charset="-127"/>
              </a:rPr>
              <a:t>and'a</a:t>
            </a:r>
            <a:r>
              <a:rPr lang="en-US" altLang="ko-KR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'='b,  and 1=1, and 1=2</a:t>
            </a:r>
            <a:endParaRPr lang="ko-KR" altLang="en-US" sz="4800" dirty="0"/>
          </a:p>
          <a:p>
            <a:r>
              <a:rPr lang="ko-KR" altLang="ko-KR" dirty="0">
                <a:cs typeface="맑은 고딕" panose="020B0503020000020004" pitchFamily="50" charset="-127"/>
              </a:rPr>
              <a:t>입력</a:t>
            </a:r>
            <a:r>
              <a:rPr lang="en-US" altLang="ko-KR" dirty="0">
                <a:cs typeface="맑은 고딕" panose="020B0503020000020004" pitchFamily="50" charset="-127"/>
              </a:rPr>
              <a:t> </a:t>
            </a:r>
            <a:r>
              <a:rPr lang="ko-KR" altLang="en-US" dirty="0"/>
              <a:t>후 실행 결과</a:t>
            </a:r>
            <a:r>
              <a:rPr lang="en-US" altLang="ko-KR" dirty="0"/>
              <a:t>, </a:t>
            </a:r>
            <a:r>
              <a:rPr lang="ko-KR" altLang="en-US" dirty="0"/>
              <a:t>동작되지 않음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941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ko-KR" dirty="0"/>
              <a:t>디렉터리 인덱싱</a:t>
            </a:r>
            <a:r>
              <a:rPr lang="en-US" altLang="ko-KR" dirty="0"/>
              <a:t> – </a:t>
            </a:r>
            <a:r>
              <a:rPr lang="ko-KR" altLang="en-US" dirty="0"/>
              <a:t>특이사항 없음</a:t>
            </a:r>
          </a:p>
        </p:txBody>
      </p:sp>
    </p:spTree>
    <p:extLst>
      <p:ext uri="{BB962C8B-B14F-4D97-AF65-F5344CB8AC3E}">
        <p14:creationId xmlns:p14="http://schemas.microsoft.com/office/powerpoint/2010/main" val="4068316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42406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9. </a:t>
            </a:r>
            <a:r>
              <a:rPr lang="ko-KR" altLang="ko-KR" dirty="0"/>
              <a:t>정보 누출</a:t>
            </a:r>
            <a:r>
              <a:rPr lang="en-US" altLang="ko-KR" dirty="0"/>
              <a:t> – </a:t>
            </a:r>
            <a:r>
              <a:rPr lang="ko-KR" altLang="en-US" dirty="0"/>
              <a:t>취약함</a:t>
            </a:r>
            <a:endParaRPr lang="en-US" altLang="ko-KR" dirty="0"/>
          </a:p>
          <a:p>
            <a:r>
              <a:rPr lang="ko-KR" altLang="en-US" dirty="0"/>
              <a:t>서버 정보가 누출됨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68" y="1739375"/>
            <a:ext cx="11268075" cy="29527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5874" y="931878"/>
            <a:ext cx="113194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https://devdcu.cbe.go.kr/attachfile/upload/board/SITE_000000000000001/BBSMSTR_000000000002/FILE_000000000043583_2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A77C405-224B-53A1-56A4-0349F5489E85}"/>
              </a:ext>
            </a:extLst>
          </p:cNvPr>
          <p:cNvSpPr/>
          <p:nvPr/>
        </p:nvSpPr>
        <p:spPr>
          <a:xfrm>
            <a:off x="9991664" y="1739375"/>
            <a:ext cx="1657350" cy="16896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조치완료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C2134580-A36E-990C-3683-F249E834C1F5}"/>
              </a:ext>
            </a:extLst>
          </p:cNvPr>
          <p:cNvSpPr/>
          <p:nvPr/>
        </p:nvSpPr>
        <p:spPr>
          <a:xfrm>
            <a:off x="4728210" y="4560570"/>
            <a:ext cx="742950" cy="64633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CFB13A2-3052-C463-8A1B-88BF558E3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614" y="5401053"/>
            <a:ext cx="4351786" cy="246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83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2224</TotalTime>
  <Words>745</Words>
  <Application>Microsoft Office PowerPoint</Application>
  <PresentationFormat>와이드스크린</PresentationFormat>
  <Paragraphs>75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Arial Unicode MS</vt:lpstr>
      <vt:lpstr>source-code-pro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ykkim</dc:creator>
  <cp:lastModifiedBy>성진 문</cp:lastModifiedBy>
  <cp:revision>153</cp:revision>
  <dcterms:created xsi:type="dcterms:W3CDTF">2025-02-03T05:46:28Z</dcterms:created>
  <dcterms:modified xsi:type="dcterms:W3CDTF">2025-06-04T05:42:07Z</dcterms:modified>
</cp:coreProperties>
</file>