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7" r:id="rId3"/>
    <p:sldId id="269" r:id="rId4"/>
    <p:sldId id="268" r:id="rId5"/>
    <p:sldId id="261" r:id="rId6"/>
    <p:sldId id="265" r:id="rId7"/>
    <p:sldId id="270" r:id="rId8"/>
    <p:sldId id="264" r:id="rId9"/>
    <p:sldId id="272" r:id="rId10"/>
    <p:sldId id="260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A27EB9-DA41-4B68-8381-02FBD84B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98" y="133118"/>
            <a:ext cx="6991350" cy="3409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CF462D-4D0C-4F5F-85F4-36A0A519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86" y="3429000"/>
            <a:ext cx="5314950" cy="33147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F7D0666-FFF8-4F95-B3B4-F3D1BCD2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920" y="2685818"/>
            <a:ext cx="2914650" cy="1714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C44E0C-649C-4D5F-94F3-399799C13D11}"/>
              </a:ext>
            </a:extLst>
          </p:cNvPr>
          <p:cNvSpPr/>
          <p:nvPr/>
        </p:nvSpPr>
        <p:spPr>
          <a:xfrm>
            <a:off x="1166327" y="811763"/>
            <a:ext cx="2192693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D56FB4-1234-46C1-9E2E-603AA5590CA2}"/>
              </a:ext>
            </a:extLst>
          </p:cNvPr>
          <p:cNvSpPr/>
          <p:nvPr/>
        </p:nvSpPr>
        <p:spPr>
          <a:xfrm>
            <a:off x="5178491" y="1673757"/>
            <a:ext cx="2192693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4704D6-A59D-41CC-8389-0B427CD4EC32}"/>
              </a:ext>
            </a:extLst>
          </p:cNvPr>
          <p:cNvSpPr/>
          <p:nvPr/>
        </p:nvSpPr>
        <p:spPr>
          <a:xfrm>
            <a:off x="1716834" y="4007109"/>
            <a:ext cx="1007705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DA639-EB51-4CBD-B931-B336A0347D31}"/>
              </a:ext>
            </a:extLst>
          </p:cNvPr>
          <p:cNvSpPr/>
          <p:nvPr/>
        </p:nvSpPr>
        <p:spPr>
          <a:xfrm>
            <a:off x="5691674" y="4869103"/>
            <a:ext cx="1007705" cy="2146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ADBA47-0493-4AFF-A265-D67C2E390ADE}"/>
              </a:ext>
            </a:extLst>
          </p:cNvPr>
          <p:cNvSpPr/>
          <p:nvPr/>
        </p:nvSpPr>
        <p:spPr>
          <a:xfrm>
            <a:off x="0" y="97115"/>
            <a:ext cx="12381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스타일수정</a:t>
            </a: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D95EB2-D17F-4C87-B5BC-0886FC8DFC24}"/>
              </a:ext>
            </a:extLst>
          </p:cNvPr>
          <p:cNvSpPr/>
          <p:nvPr/>
        </p:nvSpPr>
        <p:spPr>
          <a:xfrm>
            <a:off x="228947" y="415663"/>
            <a:ext cx="438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/</a:t>
            </a:r>
            <a:r>
              <a:rPr lang="ko-KR" altLang="en-US" dirty="0" err="1"/>
              <a:t>asset</a:t>
            </a:r>
            <a:r>
              <a:rPr lang="ko-KR" altLang="en-US" dirty="0"/>
              <a:t>/LYTTMP_0000000000000/style.css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9FBAE3-6D1C-4270-8940-03D2B3FF780C}"/>
              </a:ext>
            </a:extLst>
          </p:cNvPr>
          <p:cNvSpPr/>
          <p:nvPr/>
        </p:nvSpPr>
        <p:spPr>
          <a:xfrm>
            <a:off x="228947" y="1119096"/>
            <a:ext cx="489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/* </a:t>
            </a:r>
            <a:r>
              <a:rPr lang="en-US" altLang="ko-KR" dirty="0" err="1"/>
              <a:t>jquery</a:t>
            </a:r>
            <a:r>
              <a:rPr lang="en-US" altLang="ko-KR" dirty="0"/>
              <a:t>-plugin :</a:t>
            </a:r>
            <a:r>
              <a:rPr lang="en-US" altLang="ko-KR" dirty="0" err="1"/>
              <a:t>datepicker</a:t>
            </a:r>
            <a:r>
              <a:rPr lang="en-US" altLang="ko-KR" dirty="0"/>
              <a:t> */ </a:t>
            </a:r>
            <a:r>
              <a:rPr lang="ko-KR" altLang="en-US"/>
              <a:t>이하 주석처리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F98BBB-BF50-4947-B35A-F7C9E2DA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7" y="1741456"/>
            <a:ext cx="5221015" cy="39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6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2E9276-0A17-41E4-90C8-2C0E2C4B9244}"/>
              </a:ext>
            </a:extLst>
          </p:cNvPr>
          <p:cNvSpPr/>
          <p:nvPr/>
        </p:nvSpPr>
        <p:spPr>
          <a:xfrm>
            <a:off x="-581609" y="2069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	* web.</a:t>
            </a:r>
            <a:r>
              <a:rPr lang="en-US" altLang="ko-KR"/>
              <a:t>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	&lt;servlet-mapping&gt;</a:t>
            </a:r>
          </a:p>
          <a:p>
            <a:r>
              <a:rPr lang="en-US" altLang="ko-KR" dirty="0"/>
              <a:t>	    &lt;servlet-name&gt;action&lt;/servlet-name&gt;</a:t>
            </a:r>
          </a:p>
          <a:p>
            <a:r>
              <a:rPr lang="en-US" altLang="ko-KR" dirty="0"/>
              <a:t>	    &lt;</a:t>
            </a:r>
            <a:r>
              <a:rPr lang="en-US" altLang="ko-KR" dirty="0" err="1"/>
              <a:t>url</a:t>
            </a:r>
            <a:r>
              <a:rPr lang="en-US" altLang="ko-KR" dirty="0"/>
              <a:t>-pattern&gt;*.json&lt;/</a:t>
            </a:r>
            <a:r>
              <a:rPr lang="en-US" altLang="ko-KR" dirty="0" err="1"/>
              <a:t>url</a:t>
            </a:r>
            <a:r>
              <a:rPr lang="en-US" altLang="ko-KR" dirty="0"/>
              <a:t>-pattern&gt;</a:t>
            </a:r>
          </a:p>
          <a:p>
            <a:r>
              <a:rPr lang="en-US" altLang="ko-KR" dirty="0"/>
              <a:t>	&lt;/servlet-mapping&gt;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9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630EF2-F3D2-4750-BAAF-A2ACB5F01C75}"/>
              </a:ext>
            </a:extLst>
          </p:cNvPr>
          <p:cNvSpPr/>
          <p:nvPr/>
        </p:nvSpPr>
        <p:spPr>
          <a:xfrm>
            <a:off x="-1" y="0"/>
            <a:ext cx="73739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RESVE_SE_CODE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RESVE_SJ  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REC_NM    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MAX_APLY_CNT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USE_BEGIN_DT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USE_END_DT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14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USE_BEGIN_TIME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USE_END_TIME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RESVE_CN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MEDIUMTEXT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REQST_BGNDE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REQST_ENDDE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USE_AT 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FRST_REGIST_PNTTM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FRST_REGISTER_ID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LAST_UPDT_PNTTM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LAST_UPDUSR_ID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14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A4A834-56B6-4799-8523-FFD348F5F543}"/>
              </a:ext>
            </a:extLst>
          </p:cNvPr>
          <p:cNvSpPr/>
          <p:nvPr/>
        </p:nvSpPr>
        <p:spPr>
          <a:xfrm>
            <a:off x="0" y="77468"/>
            <a:ext cx="1213327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COMMENT 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예약정보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예약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RESVE_SE_CODE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RESVE_SE_CODE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예약구분코드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RESVE_SJ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RESVE_SJ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예약제목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REC_NM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REC_NM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강사명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MAX_APLY_CNT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MAX_APLY_CNT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최대참가인원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USE_BEGIN_DT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USE_BEGIN_DT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운영시작일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USE_END_DT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USE_END_DT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14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운영종료일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USE_BEGIN_TIME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USE_BEGIN_TIME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운영시작시간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USE_END_TIME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USE_END_TIME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운영종료시간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RESVE_CN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RESVE_CN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MEDIUMTEXT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내용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REQST_BGNDE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REQST_BGNDE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신청기간시작일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REQST_ENDDE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REQST_ENDDE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신청기간종료일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USE_AT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USE_AT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사용여부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FRST_REGIST_PNTTM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FRST_REGIST_PNTTM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최초등록시점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FRST_REGISTER_ID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FRST_REGISTER_ID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LAST_UPDT_PNTTM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LAST_UPDT_PNTTM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최종수정시점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LAST_UPDUSR_ID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LAST_UPDUSR_ID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01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D7BF4B-E11B-4992-BFF0-1680C9A622A1}"/>
              </a:ext>
            </a:extLst>
          </p:cNvPr>
          <p:cNvSpPr/>
          <p:nvPr/>
        </p:nvSpPr>
        <p:spPr>
          <a:xfrm>
            <a:off x="120241" y="0"/>
            <a:ext cx="11917961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REQST_ID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RESVE_ID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RESVE_DE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CHARGER_NM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TELNO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EMAIL   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CONFM_SE_CODE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CONFMER_ID           </a:t>
            </a:r>
            <a:r>
              <a:rPr lang="sv-SE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sv-SE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sv-SE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v-SE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RETURN_RESN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4000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CONFM_PNTTM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CREAT_IP      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USE_AT               </a:t>
            </a:r>
            <a:r>
              <a:rPr lang="en-US" altLang="ko-KR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FRST_REGIST_PNTTM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FRST_REGISTER_ID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LAST_UPDT_PNTTM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LAST_UPDUSR_ID      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(REQST_ID,RESVE_ID)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FOREIGN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RESVEREQSTINFO_FK1 (RESVE_ID)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REFERENCES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RESVEINFO (RESVE_ID)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38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8F8EBB1-5415-4BC5-ACA7-D10CD861B812}"/>
              </a:ext>
            </a:extLst>
          </p:cNvPr>
          <p:cNvSpPr/>
          <p:nvPr/>
        </p:nvSpPr>
        <p:spPr>
          <a:xfrm>
            <a:off x="0" y="-1634097"/>
            <a:ext cx="12192000" cy="920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COMMENT 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신청정보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REQST_ID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REQST_ID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예약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RESVE_DE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RESVE_DE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신청구분코드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CHARGER_NM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CHARGER_NM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신청자명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TELNO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TELNO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전화번호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EMAIL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이메일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CONFM_SE_CODE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CONFM_SE_CODE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승인구분코드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CONFMER_ID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CONFMER_ID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승인자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RETURN_RESN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RETURN_RESN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4000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반려사유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CONFM_PNTTM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CONFM_PNTTM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승인시점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CREAT_IP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CREAT_IP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생성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IP'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USE_AT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USE_AT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FF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사용여부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FRST_REGIST_PNTTM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FRST_REGIST_PNTTM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최초등록시점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FRST_REGISTER_ID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FRST_REGISTER_ID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최초등록자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LAST_UPDT_PNTTM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LAST_UPDT_PNTTM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최종수정시점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RESVEREQSTINFO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CHANGE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LAST_UPDUSR_ID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LAST_UPDUSR_ID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COMMENT 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최종수정자</a:t>
            </a:r>
            <a:r>
              <a:rPr lang="en-US" altLang="ko-KR" sz="1600" dirty="0">
                <a:solidFill>
                  <a:srgbClr val="FF0000"/>
                </a:solidFill>
                <a:latin typeface="Courier New" panose="02070309020205020404" pitchFamily="49" charset="0"/>
              </a:rPr>
              <a:t>ID'</a:t>
            </a:r>
            <a:r>
              <a:rPr lang="en-US" altLang="ko-KR" sz="1600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0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B7D95E-2D25-448D-85EE-F3BD216E3F67}"/>
              </a:ext>
            </a:extLst>
          </p:cNvPr>
          <p:cNvSpPr/>
          <p:nvPr/>
        </p:nvSpPr>
        <p:spPr>
          <a:xfrm>
            <a:off x="-360727" y="77305"/>
            <a:ext cx="11839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&lt;!-- RESVEINFO START--&gt;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egovRsvIdGnrService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</a:t>
            </a:r>
            <a:r>
              <a:rPr lang="en-US" altLang="ko-KR" dirty="0" err="1">
                <a:latin typeface="Consolas" panose="020B0609020204030204" pitchFamily="49" charset="0"/>
              </a:rPr>
              <a:t>egovframework.rte.fdl.idgnr.impl.EgovTableIdGnrServiceImpl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destroy-method="</a:t>
            </a:r>
            <a:r>
              <a:rPr lang="en-US" altLang="ko-KR" u="sng" dirty="0">
                <a:latin typeface="Consolas" panose="020B0609020204030204" pitchFamily="49" charset="0"/>
              </a:rPr>
              <a:t>destroy"&gt;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dataSource</a:t>
            </a:r>
            <a:r>
              <a:rPr lang="en-US" altLang="ko-KR" u="sng" dirty="0">
                <a:latin typeface="Consolas" panose="020B0609020204030204" pitchFamily="49" charset="0"/>
              </a:rPr>
              <a:t>" ref="</a:t>
            </a:r>
            <a:r>
              <a:rPr lang="en-US" altLang="ko-KR" u="sng" dirty="0" err="1">
                <a:latin typeface="Consolas" panose="020B0609020204030204" pitchFamily="49" charset="0"/>
              </a:rPr>
              <a:t>egov.dataSource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strategy"   ref="</a:t>
            </a:r>
            <a:r>
              <a:rPr lang="en-US" altLang="ko-KR" u="sng" dirty="0" err="1">
                <a:latin typeface="Consolas" panose="020B0609020204030204" pitchFamily="49" charset="0"/>
              </a:rPr>
              <a:t>rsvStrategy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blockSize</a:t>
            </a:r>
            <a:r>
              <a:rPr lang="en-US" altLang="ko-KR" u="sng" dirty="0">
                <a:latin typeface="Consolas" panose="020B0609020204030204" pitchFamily="49" charset="0"/>
              </a:rPr>
              <a:t>"  value="10"/&gt;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table"      value="IDS"/&gt;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tableName</a:t>
            </a:r>
            <a:r>
              <a:rPr lang="en-US" altLang="ko-KR" u="sng" dirty="0">
                <a:latin typeface="Consolas" panose="020B0609020204030204" pitchFamily="49" charset="0"/>
              </a:rPr>
              <a:t>"  value="RSV_ID"/&gt;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rsvStrategy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class="egovframework.rte.fdl.idgnr.impl.strategy.EgovIdGnrStrategyImpl"&gt;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prefix" value="RSV_"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cipers</a:t>
            </a:r>
            <a:r>
              <a:rPr lang="en-US" altLang="ko-KR" u="sng" dirty="0">
                <a:latin typeface="Consolas" panose="020B0609020204030204" pitchFamily="49" charset="0"/>
              </a:rPr>
              <a:t>" value="16"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fillChar</a:t>
            </a:r>
            <a:r>
              <a:rPr lang="en-US" altLang="ko-KR" u="sng" dirty="0">
                <a:latin typeface="Consolas" panose="020B0609020204030204" pitchFamily="49" charset="0"/>
              </a:rPr>
              <a:t>" value="0"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&lt;!-- RESVEINFO END--&gt;</a:t>
            </a:r>
          </a:p>
        </p:txBody>
      </p:sp>
    </p:spTree>
    <p:extLst>
      <p:ext uri="{BB962C8B-B14F-4D97-AF65-F5344CB8AC3E}">
        <p14:creationId xmlns:p14="http://schemas.microsoft.com/office/powerpoint/2010/main" val="125277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B7D95E-2D25-448D-85EE-F3BD216E3F67}"/>
              </a:ext>
            </a:extLst>
          </p:cNvPr>
          <p:cNvSpPr/>
          <p:nvPr/>
        </p:nvSpPr>
        <p:spPr>
          <a:xfrm>
            <a:off x="-360727" y="77305"/>
            <a:ext cx="11839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&lt;!-- RESVEREQSTINFO START--&gt;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egovReqIdGnrService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</a:t>
            </a:r>
            <a:r>
              <a:rPr lang="en-US" altLang="ko-KR" dirty="0" err="1">
                <a:latin typeface="Consolas" panose="020B0609020204030204" pitchFamily="49" charset="0"/>
              </a:rPr>
              <a:t>egovframework.rte.fdl.idgnr.impl.EgovTableIdGnrServiceImpl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destroy-method="</a:t>
            </a:r>
            <a:r>
              <a:rPr lang="en-US" altLang="ko-KR" u="sng" dirty="0">
                <a:latin typeface="Consolas" panose="020B0609020204030204" pitchFamily="49" charset="0"/>
              </a:rPr>
              <a:t>destroy"&gt;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dataSource</a:t>
            </a:r>
            <a:r>
              <a:rPr lang="en-US" altLang="ko-KR" u="sng" dirty="0">
                <a:latin typeface="Consolas" panose="020B0609020204030204" pitchFamily="49" charset="0"/>
              </a:rPr>
              <a:t>" ref="</a:t>
            </a:r>
            <a:r>
              <a:rPr lang="en-US" altLang="ko-KR" u="sng" dirty="0" err="1">
                <a:latin typeface="Consolas" panose="020B0609020204030204" pitchFamily="49" charset="0"/>
              </a:rPr>
              <a:t>egov.dataSource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strategy"   ref="</a:t>
            </a:r>
            <a:r>
              <a:rPr lang="en-US" altLang="ko-KR" u="sng" dirty="0" err="1">
                <a:latin typeface="Consolas" panose="020B0609020204030204" pitchFamily="49" charset="0"/>
              </a:rPr>
              <a:t>reqStrategy</a:t>
            </a:r>
            <a:r>
              <a:rPr lang="en-US" altLang="ko-KR" u="sng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blockSize</a:t>
            </a:r>
            <a:r>
              <a:rPr lang="en-US" altLang="ko-KR" u="sng" dirty="0">
                <a:latin typeface="Consolas" panose="020B0609020204030204" pitchFamily="49" charset="0"/>
              </a:rPr>
              <a:t>"  value="10"/&gt;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table"      value="IDS"/&gt;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tableName</a:t>
            </a:r>
            <a:r>
              <a:rPr lang="en-US" altLang="ko-KR" u="sng" dirty="0">
                <a:latin typeface="Consolas" panose="020B0609020204030204" pitchFamily="49" charset="0"/>
              </a:rPr>
              <a:t>"  value="RQT_ID"/&gt;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&lt;bean name="</a:t>
            </a:r>
            <a:r>
              <a:rPr lang="en-US" altLang="ko-KR" dirty="0" err="1">
                <a:latin typeface="Consolas" panose="020B0609020204030204" pitchFamily="49" charset="0"/>
              </a:rPr>
              <a:t>reqStrategy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class="egovframework.rte.fdl.idgnr.impl.strategy.EgovIdGnrStrategyImpl"&gt;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>
                <a:latin typeface="Consolas" panose="020B0609020204030204" pitchFamily="49" charset="0"/>
              </a:rPr>
              <a:t>prefix" value="RQT_"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cipers</a:t>
            </a:r>
            <a:r>
              <a:rPr lang="en-US" altLang="ko-KR" u="sng" dirty="0">
                <a:latin typeface="Consolas" panose="020B0609020204030204" pitchFamily="49" charset="0"/>
              </a:rPr>
              <a:t>" value="16"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&lt;property name="</a:t>
            </a:r>
            <a:r>
              <a:rPr lang="en-US" altLang="ko-KR" u="sng" dirty="0" err="1">
                <a:latin typeface="Consolas" panose="020B0609020204030204" pitchFamily="49" charset="0"/>
              </a:rPr>
              <a:t>fillChar</a:t>
            </a:r>
            <a:r>
              <a:rPr lang="en-US" altLang="ko-KR" u="sng" dirty="0">
                <a:latin typeface="Consolas" panose="020B0609020204030204" pitchFamily="49" charset="0"/>
              </a:rPr>
              <a:t>" value="0"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&lt;/bean&gt;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&lt;!-- RESVEREQSTINFO END--&gt;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3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C8C4FC-4453-4D28-986F-F22069393ACA}"/>
              </a:ext>
            </a:extLst>
          </p:cNvPr>
          <p:cNvSpPr/>
          <p:nvPr/>
        </p:nvSpPr>
        <p:spPr>
          <a:xfrm>
            <a:off x="195743" y="16508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(TABLE_NAME, NEXT_ID)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'RSV_ID'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(TABLE_NAME, NEXT_ID)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</a:rPr>
              <a:t>'RQT_ID'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dirty="0">
                <a:solidFill>
                  <a:srgbClr val="808080"/>
                </a:solidFill>
                <a:latin typeface="Courier New" panose="020703090202050204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0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C891A-4145-43B6-9FC8-D97D3964CAE2}"/>
              </a:ext>
            </a:extLst>
          </p:cNvPr>
          <p:cNvSpPr txBox="1"/>
          <p:nvPr/>
        </p:nvSpPr>
        <p:spPr>
          <a:xfrm>
            <a:off x="446049" y="698810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admin </a:t>
            </a:r>
            <a:r>
              <a:rPr lang="ko-KR" altLang="en-US" dirty="0"/>
              <a:t>패키지 만들기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3E7C4-F5FC-4783-A1BE-EF61195E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1441643"/>
            <a:ext cx="418147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1BD9C2-6E32-4DF3-8BD2-8F36AF76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56" y="1133487"/>
            <a:ext cx="4124325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AD308-0ADD-47CA-BCDC-B782C30C8651}"/>
              </a:ext>
            </a:extLst>
          </p:cNvPr>
          <p:cNvSpPr txBox="1"/>
          <p:nvPr/>
        </p:nvSpPr>
        <p:spPr>
          <a:xfrm>
            <a:off x="5531005" y="698810"/>
            <a:ext cx="220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rsv</a:t>
            </a:r>
            <a:r>
              <a:rPr lang="en-US" altLang="ko-KR" dirty="0"/>
              <a:t> </a:t>
            </a:r>
            <a:r>
              <a:rPr lang="ko-KR" altLang="en-US" dirty="0"/>
              <a:t>패키지 만들기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24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1548</Words>
  <Application>Microsoft Office PowerPoint</Application>
  <PresentationFormat>와이드스크린</PresentationFormat>
  <Paragraphs>150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39</cp:revision>
  <dcterms:created xsi:type="dcterms:W3CDTF">2021-08-31T12:05:11Z</dcterms:created>
  <dcterms:modified xsi:type="dcterms:W3CDTF">2022-09-13T12:37:52Z</dcterms:modified>
</cp:coreProperties>
</file>