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720" r:id="rId2"/>
    <p:sldId id="795" r:id="rId3"/>
    <p:sldId id="763" r:id="rId4"/>
    <p:sldId id="808" r:id="rId5"/>
    <p:sldId id="799" r:id="rId6"/>
    <p:sldId id="801" r:id="rId7"/>
    <p:sldId id="800" r:id="rId8"/>
    <p:sldId id="806" r:id="rId9"/>
    <p:sldId id="802" r:id="rId10"/>
    <p:sldId id="803" r:id="rId11"/>
    <p:sldId id="804" r:id="rId12"/>
    <p:sldId id="805" r:id="rId13"/>
    <p:sldId id="807" r:id="rId14"/>
    <p:sldId id="809" r:id="rId15"/>
    <p:sldId id="810" r:id="rId16"/>
    <p:sldId id="811" r:id="rId17"/>
    <p:sldId id="812" r:id="rId1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DF7414-4D18-4A97-A00D-509E63BA69A4}">
          <p14:sldIdLst>
            <p14:sldId id="720"/>
            <p14:sldId id="795"/>
            <p14:sldId id="763"/>
            <p14:sldId id="808"/>
            <p14:sldId id="799"/>
            <p14:sldId id="801"/>
            <p14:sldId id="800"/>
            <p14:sldId id="806"/>
            <p14:sldId id="802"/>
            <p14:sldId id="803"/>
            <p14:sldId id="804"/>
            <p14:sldId id="805"/>
            <p14:sldId id="807"/>
            <p14:sldId id="809"/>
            <p14:sldId id="810"/>
            <p14:sldId id="811"/>
            <p14:sldId id="8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163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5125" userDrawn="1">
          <p15:clr>
            <a:srgbClr val="A4A3A4"/>
          </p15:clr>
        </p15:guide>
        <p15:guide id="6" pos="544" userDrawn="1">
          <p15:clr>
            <a:srgbClr val="A4A3A4"/>
          </p15:clr>
        </p15:guide>
        <p15:guide id="7" orient="horz" pos="45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56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C7E"/>
    <a:srgbClr val="656D78"/>
    <a:srgbClr val="AAB2BD"/>
    <a:srgbClr val="FDFDFD"/>
    <a:srgbClr val="B17FFA"/>
    <a:srgbClr val="D87CAD"/>
    <a:srgbClr val="52B49B"/>
    <a:srgbClr val="43A49D"/>
    <a:srgbClr val="B0D245"/>
    <a:srgbClr val="79B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3894" autoAdjust="0"/>
  </p:normalViewPr>
  <p:slideViewPr>
    <p:cSldViewPr snapToGrid="0">
      <p:cViewPr varScale="1">
        <p:scale>
          <a:sx n="83" d="100"/>
          <a:sy n="83" d="100"/>
        </p:scale>
        <p:origin x="1618" y="62"/>
      </p:cViewPr>
      <p:guideLst>
        <p:guide orient="horz" pos="2183"/>
        <p:guide pos="1633"/>
        <p:guide pos="136"/>
        <p:guide pos="5125"/>
        <p:guide pos="544"/>
        <p:guide orient="horz" pos="459"/>
        <p:guide orient="horz" pos="3929"/>
        <p:guide pos="56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5659" cy="498135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9" y="4"/>
            <a:ext cx="2945659" cy="498135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r">
              <a:defRPr sz="1200"/>
            </a:lvl1pPr>
          </a:lstStyle>
          <a:p>
            <a:fld id="{DE1B528E-9334-4648-B646-BFAAFC2526DE}" type="datetimeFigureOut">
              <a:rPr kumimoji="1" lang="ko-KR" altLang="en-US" smtClean="0"/>
              <a:pPr/>
              <a:t>2017-11-17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430093"/>
            <a:ext cx="2945659" cy="49813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9" y="9430093"/>
            <a:ext cx="2945659" cy="49813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r">
              <a:defRPr sz="1200"/>
            </a:lvl1pPr>
          </a:lstStyle>
          <a:p>
            <a:fld id="{3CA8C8C0-0C7F-F14E-8B7B-842BD411E29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81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5659" cy="498135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9" y="4"/>
            <a:ext cx="2945659" cy="498135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r">
              <a:defRPr sz="1200"/>
            </a:lvl1pPr>
          </a:lstStyle>
          <a:p>
            <a:fld id="{91CBA5A6-C6FE-4705-8706-77E880604D5C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39838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38" tIns="45569" rIns="91138" bIns="4556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63"/>
            <a:ext cx="5438140" cy="3909239"/>
          </a:xfrm>
          <a:prstGeom prst="rect">
            <a:avLst/>
          </a:prstGeom>
        </p:spPr>
        <p:txBody>
          <a:bodyPr vert="horz" lIns="91138" tIns="45569" rIns="91138" bIns="4556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30093"/>
            <a:ext cx="2945659" cy="49813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9" y="9430093"/>
            <a:ext cx="2945659" cy="49813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r">
              <a:defRPr sz="1200"/>
            </a:lvl1pPr>
          </a:lstStyle>
          <a:p>
            <a:fld id="{0F5C9A12-6207-494A-9750-997A19D0C5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635" y="3926663"/>
            <a:ext cx="7772400" cy="632923"/>
          </a:xfrm>
        </p:spPr>
        <p:txBody>
          <a:bodyPr anchor="ctr">
            <a:noAutofit/>
          </a:bodyPr>
          <a:lstStyle>
            <a:lvl1pPr algn="r">
              <a:defRPr sz="3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035" y="4605138"/>
            <a:ext cx="6858000" cy="415327"/>
          </a:xfrm>
        </p:spPr>
        <p:txBody>
          <a:bodyPr anchor="ctr">
            <a:noAutofit/>
          </a:bodyPr>
          <a:lstStyle>
            <a:lvl1pPr marL="0" indent="0" algn="r">
              <a:buNone/>
              <a:defRPr sz="2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5236303" y="6125380"/>
            <a:ext cx="344373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969" indent="-130969" algn="r" latinLnBrk="0"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www.sta.co.kr /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www.sten.or.kr / www.CONKRIT.com</a:t>
            </a:r>
            <a:endParaRPr lang="en-US" altLang="ko-KR" sz="10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766420" y="5362864"/>
            <a:ext cx="491361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50" dirty="0" smtClean="0">
                <a:latin typeface="+mn-ea"/>
              </a:rPr>
              <a:t>06160 </a:t>
            </a:r>
            <a:r>
              <a:rPr kumimoji="1" lang="ko-KR" altLang="en-US" sz="750" smtClean="0">
                <a:latin typeface="+mn-ea"/>
              </a:rPr>
              <a:t>서울시 강남구 선릉로 </a:t>
            </a:r>
            <a:r>
              <a:rPr kumimoji="1" lang="en-US" altLang="ko-KR" sz="750" dirty="0" smtClean="0">
                <a:latin typeface="+mn-ea"/>
              </a:rPr>
              <a:t>100</a:t>
            </a:r>
            <a:r>
              <a:rPr kumimoji="1" lang="ko-KR" altLang="en-US" sz="750" smtClean="0">
                <a:latin typeface="+mn-ea"/>
              </a:rPr>
              <a:t>길 </a:t>
            </a:r>
            <a:r>
              <a:rPr kumimoji="1" lang="en-US" altLang="ko-KR" sz="750" dirty="0" smtClean="0">
                <a:latin typeface="+mn-ea"/>
              </a:rPr>
              <a:t>54 (</a:t>
            </a:r>
            <a:r>
              <a:rPr kumimoji="1" lang="ko-KR" altLang="en-US" sz="750" smtClean="0">
                <a:latin typeface="+mn-ea"/>
              </a:rPr>
              <a:t>삼성동</a:t>
            </a:r>
            <a:r>
              <a:rPr kumimoji="1" lang="en-US" altLang="ko-KR" sz="750" dirty="0" smtClean="0">
                <a:latin typeface="+mn-ea"/>
              </a:rPr>
              <a:t>, </a:t>
            </a:r>
            <a:r>
              <a:rPr kumimoji="1" lang="ko-KR" altLang="en-US" sz="750" smtClean="0">
                <a:latin typeface="+mn-ea"/>
              </a:rPr>
              <a:t>삼성빌딩 </a:t>
            </a:r>
            <a:r>
              <a:rPr kumimoji="1" lang="en-US" altLang="ko-KR" sz="750" dirty="0" smtClean="0">
                <a:latin typeface="+mn-ea"/>
              </a:rPr>
              <a:t>4</a:t>
            </a:r>
            <a:r>
              <a:rPr kumimoji="1" lang="ko-KR" altLang="en-US" sz="750" smtClean="0">
                <a:latin typeface="+mn-ea"/>
              </a:rPr>
              <a:t>층</a:t>
            </a:r>
            <a:r>
              <a:rPr kumimoji="1" lang="en-US" altLang="ko-KR" sz="750" dirty="0" smtClean="0">
                <a:latin typeface="+mn-ea"/>
              </a:rPr>
              <a:t>)</a:t>
            </a:r>
            <a:br>
              <a:rPr kumimoji="1" lang="en-US" altLang="ko-KR" sz="750" dirty="0" smtClean="0">
                <a:latin typeface="+mn-ea"/>
              </a:rPr>
            </a:br>
            <a:r>
              <a:rPr kumimoji="1" lang="en-US" altLang="ko-KR" sz="750" b="1" dirty="0" smtClean="0">
                <a:latin typeface="+mn-ea"/>
              </a:rPr>
              <a:t>Tel. </a:t>
            </a:r>
            <a:r>
              <a:rPr kumimoji="1" lang="en-US" altLang="ko-KR" sz="750" dirty="0" smtClean="0">
                <a:latin typeface="+mn-ea"/>
              </a:rPr>
              <a:t>02-6248-1700   </a:t>
            </a:r>
            <a:r>
              <a:rPr kumimoji="1" lang="en-US" altLang="ko-KR" sz="750" b="1" dirty="0" smtClean="0">
                <a:latin typeface="+mn-ea"/>
              </a:rPr>
              <a:t>Fax.</a:t>
            </a:r>
            <a:r>
              <a:rPr kumimoji="1" lang="en-US" altLang="ko-KR" sz="750" dirty="0" smtClean="0">
                <a:latin typeface="+mn-ea"/>
              </a:rPr>
              <a:t> 02-6248-1702  </a:t>
            </a:r>
            <a:r>
              <a:rPr lang="en-US" altLang="ko-KR" sz="800" b="1" dirty="0" smtClean="0"/>
              <a:t>E-mail. </a:t>
            </a:r>
            <a:r>
              <a:rPr lang="en-US" altLang="ko-KR" sz="800" dirty="0" smtClean="0"/>
              <a:t>sta@sta.co.kr </a:t>
            </a:r>
            <a:endParaRPr kumimoji="1" lang="en-US" altLang="ko-KR" sz="750" dirty="0" smtClean="0">
              <a:latin typeface="+mn-ea"/>
            </a:endParaRPr>
          </a:p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750" kern="0" dirty="0" smtClean="0">
                <a:latin typeface="+mn-ea"/>
              </a:rPr>
              <a:t>Copyright </a:t>
            </a:r>
            <a:r>
              <a:rPr lang="en-US" altLang="ko-KR" sz="750" kern="0" dirty="0">
                <a:latin typeface="+mn-ea"/>
              </a:rPr>
              <a:t>© </a:t>
            </a:r>
            <a:r>
              <a:rPr lang="ko-KR" altLang="en-US" sz="750" kern="0">
                <a:latin typeface="+mn-ea"/>
              </a:rPr>
              <a:t>㈜</a:t>
            </a:r>
            <a:r>
              <a:rPr lang="en-US" altLang="ko-KR" sz="750" kern="0" dirty="0">
                <a:latin typeface="+mn-ea"/>
              </a:rPr>
              <a:t>STA</a:t>
            </a:r>
            <a:r>
              <a:rPr lang="ko-KR" altLang="en-US" sz="750" kern="0">
                <a:latin typeface="+mn-ea"/>
              </a:rPr>
              <a:t>테스팅컨설팅</a:t>
            </a:r>
            <a:r>
              <a:rPr lang="en-US" altLang="ko-KR" sz="750" kern="0" dirty="0">
                <a:latin typeface="+mn-ea"/>
              </a:rPr>
              <a:t>.</a:t>
            </a:r>
            <a:r>
              <a:rPr lang="ko-KR" altLang="en-US" sz="750" kern="0">
                <a:latin typeface="+mn-ea"/>
              </a:rPr>
              <a:t> </a:t>
            </a:r>
            <a:r>
              <a:rPr lang="en-US" altLang="ko-KR" sz="750" kern="0" dirty="0">
                <a:latin typeface="+mn-ea"/>
              </a:rPr>
              <a:t>ALL RIGHTS </a:t>
            </a:r>
            <a:r>
              <a:rPr lang="en-US" altLang="ko-KR" sz="750" kern="0" dirty="0" smtClean="0">
                <a:latin typeface="+mn-ea"/>
              </a:rPr>
              <a:t>RESERVED</a:t>
            </a:r>
            <a:endParaRPr kumimoji="1" lang="ko-KR" altLang="en-US" sz="750" b="1" dirty="0"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1" y="6714000"/>
            <a:ext cx="9144001" cy="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31847" y="0"/>
            <a:ext cx="6612153" cy="6858000"/>
          </a:xfrm>
          <a:prstGeom prst="rect">
            <a:avLst/>
          </a:prstGeom>
          <a:blipFill>
            <a:blip r:embed="rId3"/>
            <a:srcRect/>
            <a:stretch>
              <a:fillRect l="-36031" r="-21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70198" y="1071347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Contents01</a:t>
            </a:r>
            <a:endParaRPr lang="ko-KR" alt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370198" y="1652664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Contents02</a:t>
            </a:r>
            <a:endParaRPr lang="ko-KR" alt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70198" y="2233981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Contents03</a:t>
            </a:r>
            <a:endParaRPr lang="ko-KR" altLang="en-US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370198" y="2815298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Contents04</a:t>
            </a:r>
            <a:endParaRPr lang="ko-KR" altLang="en-US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370198" y="3396615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Contents05</a:t>
            </a:r>
            <a:endParaRPr lang="ko-KR" altLang="en-US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370198" y="3977928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Contents06</a:t>
            </a:r>
            <a:endParaRPr lang="ko-KR" altLang="en-US" dirty="0"/>
          </a:p>
        </p:txBody>
      </p:sp>
      <p:sp>
        <p:nvSpPr>
          <p:cNvPr id="59" name="TextBox 58"/>
          <p:cNvSpPr txBox="1"/>
          <p:nvPr userDrawn="1"/>
        </p:nvSpPr>
        <p:spPr>
          <a:xfrm>
            <a:off x="522484" y="897054"/>
            <a:ext cx="18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Contents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0" b="26160"/>
          <a:stretch/>
        </p:blipFill>
        <p:spPr>
          <a:xfrm>
            <a:off x="0" y="4746117"/>
            <a:ext cx="2209800" cy="21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8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530461"/>
          </a:xfrm>
          <a:prstGeom prst="rect">
            <a:avLst/>
          </a:prstGeom>
          <a:blipFill>
            <a:blip r:embed="rId2" cstate="print"/>
            <a:srcRect/>
            <a:stretch>
              <a:fillRect t="-1300" b="-4798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91" y="1755321"/>
            <a:ext cx="8868089" cy="4524899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0" y="83415"/>
            <a:ext cx="6784108" cy="432567"/>
          </a:xfrm>
        </p:spPr>
        <p:txBody>
          <a:bodyPr>
            <a:noAutofit/>
          </a:bodyPr>
          <a:lstStyle>
            <a:lvl1pPr>
              <a:defRPr sz="19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43300" y="6491292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>
          <a:xfrm>
            <a:off x="127191" y="741533"/>
            <a:ext cx="8868089" cy="8779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kumimoji="1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32" y="6580413"/>
            <a:ext cx="1121932" cy="1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14"/>
          <p:cNvSpPr/>
          <p:nvPr userDrawn="1"/>
        </p:nvSpPr>
        <p:spPr>
          <a:xfrm flipV="1">
            <a:off x="1568247" y="0"/>
            <a:ext cx="1923647" cy="3666067"/>
          </a:xfrm>
          <a:custGeom>
            <a:avLst/>
            <a:gdLst>
              <a:gd name="connsiteX0" fmla="*/ 0 w 2260600"/>
              <a:gd name="connsiteY0" fmla="*/ 2844800 h 2844800"/>
              <a:gd name="connsiteX1" fmla="*/ 1130300 w 2260600"/>
              <a:gd name="connsiteY1" fmla="*/ 0 h 2844800"/>
              <a:gd name="connsiteX2" fmla="*/ 2260600 w 2260600"/>
              <a:gd name="connsiteY2" fmla="*/ 2844800 h 2844800"/>
              <a:gd name="connsiteX3" fmla="*/ 0 w 2260600"/>
              <a:gd name="connsiteY3" fmla="*/ 2844800 h 2844800"/>
              <a:gd name="connsiteX0" fmla="*/ 0 w 2260600"/>
              <a:gd name="connsiteY0" fmla="*/ 3234267 h 3234267"/>
              <a:gd name="connsiteX1" fmla="*/ 615779 w 2260600"/>
              <a:gd name="connsiteY1" fmla="*/ 0 h 3234267"/>
              <a:gd name="connsiteX2" fmla="*/ 2260600 w 2260600"/>
              <a:gd name="connsiteY2" fmla="*/ 3234267 h 3234267"/>
              <a:gd name="connsiteX3" fmla="*/ 0 w 2260600"/>
              <a:gd name="connsiteY3" fmla="*/ 3234267 h 3234267"/>
              <a:gd name="connsiteX0" fmla="*/ 0 w 1767246"/>
              <a:gd name="connsiteY0" fmla="*/ 3234267 h 3234268"/>
              <a:gd name="connsiteX1" fmla="*/ 615779 w 1767246"/>
              <a:gd name="connsiteY1" fmla="*/ 0 h 3234268"/>
              <a:gd name="connsiteX2" fmla="*/ 1767246 w 1767246"/>
              <a:gd name="connsiteY2" fmla="*/ 3234268 h 3234268"/>
              <a:gd name="connsiteX3" fmla="*/ 0 w 1767246"/>
              <a:gd name="connsiteY3" fmla="*/ 3234267 h 323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246" h="3234268">
                <a:moveTo>
                  <a:pt x="0" y="3234267"/>
                </a:moveTo>
                <a:lnTo>
                  <a:pt x="615779" y="0"/>
                </a:lnTo>
                <a:lnTo>
                  <a:pt x="1767246" y="3234268"/>
                </a:lnTo>
                <a:lnTo>
                  <a:pt x="0" y="3234267"/>
                </a:lnTo>
                <a:close/>
              </a:path>
            </a:pathLst>
          </a:custGeom>
          <a:solidFill>
            <a:srgbClr val="434F5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4"/>
          <p:cNvSpPr/>
          <p:nvPr userDrawn="1"/>
        </p:nvSpPr>
        <p:spPr>
          <a:xfrm flipV="1">
            <a:off x="0" y="0"/>
            <a:ext cx="3573350" cy="6858000"/>
          </a:xfrm>
          <a:custGeom>
            <a:avLst/>
            <a:gdLst>
              <a:gd name="connsiteX0" fmla="*/ 0 w 6477000"/>
              <a:gd name="connsiteY0" fmla="*/ 0 h 6858000"/>
              <a:gd name="connsiteX1" fmla="*/ 6477000 w 6477000"/>
              <a:gd name="connsiteY1" fmla="*/ 0 h 6858000"/>
              <a:gd name="connsiteX2" fmla="*/ 6477000 w 6477000"/>
              <a:gd name="connsiteY2" fmla="*/ 6858000 h 6858000"/>
              <a:gd name="connsiteX3" fmla="*/ 0 w 6477000"/>
              <a:gd name="connsiteY3" fmla="*/ 6858000 h 6858000"/>
              <a:gd name="connsiteX4" fmla="*/ 0 w 6477000"/>
              <a:gd name="connsiteY4" fmla="*/ 0 h 6858000"/>
              <a:gd name="connsiteX0" fmla="*/ 0 w 9567333"/>
              <a:gd name="connsiteY0" fmla="*/ 0 h 6858000"/>
              <a:gd name="connsiteX1" fmla="*/ 9567333 w 9567333"/>
              <a:gd name="connsiteY1" fmla="*/ 0 h 6858000"/>
              <a:gd name="connsiteX2" fmla="*/ 6477000 w 9567333"/>
              <a:gd name="connsiteY2" fmla="*/ 6858000 h 6858000"/>
              <a:gd name="connsiteX3" fmla="*/ 0 w 9567333"/>
              <a:gd name="connsiteY3" fmla="*/ 6858000 h 6858000"/>
              <a:gd name="connsiteX4" fmla="*/ 0 w 9567333"/>
              <a:gd name="connsiteY4" fmla="*/ 0 h 6858000"/>
              <a:gd name="connsiteX0" fmla="*/ 0 w 9567333"/>
              <a:gd name="connsiteY0" fmla="*/ 0 h 6858000"/>
              <a:gd name="connsiteX1" fmla="*/ 9567333 w 9567333"/>
              <a:gd name="connsiteY1" fmla="*/ 0 h 6858000"/>
              <a:gd name="connsiteX2" fmla="*/ 8407400 w 9567333"/>
              <a:gd name="connsiteY2" fmla="*/ 6858000 h 6858000"/>
              <a:gd name="connsiteX3" fmla="*/ 0 w 9567333"/>
              <a:gd name="connsiteY3" fmla="*/ 6858000 h 6858000"/>
              <a:gd name="connsiteX4" fmla="*/ 0 w 9567333"/>
              <a:gd name="connsiteY4" fmla="*/ 0 h 6858000"/>
              <a:gd name="connsiteX0" fmla="*/ 0 w 9567333"/>
              <a:gd name="connsiteY0" fmla="*/ 0 h 6858000"/>
              <a:gd name="connsiteX1" fmla="*/ 9567333 w 9567333"/>
              <a:gd name="connsiteY1" fmla="*/ 0 h 6858000"/>
              <a:gd name="connsiteX2" fmla="*/ 8142908 w 9567333"/>
              <a:gd name="connsiteY2" fmla="*/ 6858000 h 6858000"/>
              <a:gd name="connsiteX3" fmla="*/ 0 w 9567333"/>
              <a:gd name="connsiteY3" fmla="*/ 6858000 h 6858000"/>
              <a:gd name="connsiteX4" fmla="*/ 0 w 9567333"/>
              <a:gd name="connsiteY4" fmla="*/ 0 h 6858000"/>
              <a:gd name="connsiteX0" fmla="*/ 0 w 9907349"/>
              <a:gd name="connsiteY0" fmla="*/ 0 h 6858000"/>
              <a:gd name="connsiteX1" fmla="*/ 9907349 w 9907349"/>
              <a:gd name="connsiteY1" fmla="*/ 0 h 6858000"/>
              <a:gd name="connsiteX2" fmla="*/ 8142908 w 9907349"/>
              <a:gd name="connsiteY2" fmla="*/ 6858000 h 6858000"/>
              <a:gd name="connsiteX3" fmla="*/ 0 w 9907349"/>
              <a:gd name="connsiteY3" fmla="*/ 6858000 h 6858000"/>
              <a:gd name="connsiteX4" fmla="*/ 0 w 9907349"/>
              <a:gd name="connsiteY4" fmla="*/ 0 h 6858000"/>
              <a:gd name="connsiteX0" fmla="*/ 0 w 9907349"/>
              <a:gd name="connsiteY0" fmla="*/ 0 h 6858000"/>
              <a:gd name="connsiteX1" fmla="*/ 9907349 w 9907349"/>
              <a:gd name="connsiteY1" fmla="*/ 0 h 6858000"/>
              <a:gd name="connsiteX2" fmla="*/ 8025663 w 9907349"/>
              <a:gd name="connsiteY2" fmla="*/ 6858000 h 6858000"/>
              <a:gd name="connsiteX3" fmla="*/ 0 w 9907349"/>
              <a:gd name="connsiteY3" fmla="*/ 6858000 h 6858000"/>
              <a:gd name="connsiteX4" fmla="*/ 0 w 9907349"/>
              <a:gd name="connsiteY4" fmla="*/ 0 h 6858000"/>
              <a:gd name="connsiteX0" fmla="*/ 0 w 9907349"/>
              <a:gd name="connsiteY0" fmla="*/ 0 h 6858000"/>
              <a:gd name="connsiteX1" fmla="*/ 9907349 w 9907349"/>
              <a:gd name="connsiteY1" fmla="*/ 0 h 6858000"/>
              <a:gd name="connsiteX2" fmla="*/ 7523899 w 9907349"/>
              <a:gd name="connsiteY2" fmla="*/ 6858000 h 6858000"/>
              <a:gd name="connsiteX3" fmla="*/ 0 w 9907349"/>
              <a:gd name="connsiteY3" fmla="*/ 6858000 h 6858000"/>
              <a:gd name="connsiteX4" fmla="*/ 0 w 990734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7349" h="6858000">
                <a:moveTo>
                  <a:pt x="0" y="0"/>
                </a:moveTo>
                <a:lnTo>
                  <a:pt x="9907349" y="0"/>
                </a:lnTo>
                <a:lnTo>
                  <a:pt x="75238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7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6730" y="3224059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Content03</a:t>
            </a:r>
            <a:endParaRPr lang="ko-KR" altLang="en-US" dirty="0" smtClean="0"/>
          </a:p>
        </p:txBody>
      </p:sp>
      <p:sp>
        <p:nvSpPr>
          <p:cNvPr id="23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726730" y="2657363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Content02</a:t>
            </a:r>
            <a:endParaRPr lang="ko-KR" altLang="en-US" dirty="0" smtClean="0"/>
          </a:p>
        </p:txBody>
      </p:sp>
      <p:sp>
        <p:nvSpPr>
          <p:cNvPr id="24" name="텍스트 개체 틀 2"/>
          <p:cNvSpPr>
            <a:spLocks noGrp="1"/>
          </p:cNvSpPr>
          <p:nvPr>
            <p:ph type="body" idx="11" hasCustomPrompt="1"/>
          </p:nvPr>
        </p:nvSpPr>
        <p:spPr>
          <a:xfrm>
            <a:off x="726730" y="2090667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Content01</a:t>
            </a:r>
            <a:endParaRPr lang="ko-KR" altLang="en-US" dirty="0" smtClean="0"/>
          </a:p>
        </p:txBody>
      </p:sp>
      <p:sp>
        <p:nvSpPr>
          <p:cNvPr id="25" name="텍스트 개체 틀 2"/>
          <p:cNvSpPr>
            <a:spLocks noGrp="1"/>
          </p:cNvSpPr>
          <p:nvPr>
            <p:ph type="body" idx="12" hasCustomPrompt="1"/>
          </p:nvPr>
        </p:nvSpPr>
        <p:spPr>
          <a:xfrm>
            <a:off x="726730" y="3790755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Content04</a:t>
            </a:r>
            <a:endParaRPr lang="ko-KR" altLang="en-US" dirty="0" smtClean="0"/>
          </a:p>
        </p:txBody>
      </p:sp>
      <p:sp>
        <p:nvSpPr>
          <p:cNvPr id="2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726730" y="4357449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Content05</a:t>
            </a:r>
            <a:endParaRPr lang="ko-KR" altLang="en-US" dirty="0" smtClean="0"/>
          </a:p>
        </p:txBody>
      </p:sp>
      <p:sp>
        <p:nvSpPr>
          <p:cNvPr id="27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4665866" y="3946459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Sub04</a:t>
            </a:r>
            <a:endParaRPr lang="ko-KR" altLang="en-US" dirty="0" smtClean="0"/>
          </a:p>
        </p:txBody>
      </p:sp>
      <p:sp>
        <p:nvSpPr>
          <p:cNvPr id="32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4665866" y="2677123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Sub02</a:t>
            </a:r>
            <a:endParaRPr lang="ko-KR" altLang="en-US" dirty="0" smtClean="0"/>
          </a:p>
        </p:txBody>
      </p:sp>
      <p:sp>
        <p:nvSpPr>
          <p:cNvPr id="33" name="텍스트 개체 틀 2"/>
          <p:cNvSpPr>
            <a:spLocks noGrp="1"/>
          </p:cNvSpPr>
          <p:nvPr>
            <p:ph type="body" idx="20" hasCustomPrompt="1"/>
          </p:nvPr>
        </p:nvSpPr>
        <p:spPr>
          <a:xfrm>
            <a:off x="5151899" y="3311791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Sub03</a:t>
            </a:r>
            <a:endParaRPr lang="ko-KR" altLang="en-US" dirty="0" smtClean="0"/>
          </a:p>
        </p:txBody>
      </p:sp>
      <p:sp>
        <p:nvSpPr>
          <p:cNvPr id="34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5141597" y="2060848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Sub01</a:t>
            </a:r>
            <a:endParaRPr lang="ko-KR" altLang="en-US" dirty="0" smtClean="0"/>
          </a:p>
        </p:txBody>
      </p:sp>
      <p:sp>
        <p:nvSpPr>
          <p:cNvPr id="35" name="텍스트 개체 틀 2"/>
          <p:cNvSpPr>
            <a:spLocks noGrp="1"/>
          </p:cNvSpPr>
          <p:nvPr>
            <p:ph type="body" idx="22" hasCustomPrompt="1"/>
          </p:nvPr>
        </p:nvSpPr>
        <p:spPr>
          <a:xfrm>
            <a:off x="5025906" y="4581128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Sub05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077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605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1104-17D5-44B1-BCA2-A68AABC2D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3" r:id="rId2"/>
    <p:sldLayoutId id="2147483662" r:id="rId3"/>
    <p:sldLayoutId id="214748367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자동화 중복코드 제거 </a:t>
            </a:r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 smtClean="0"/>
              <a:t>Selenium (Java) </a:t>
            </a:r>
            <a:r>
              <a:rPr lang="ko-KR" altLang="en-US" sz="2400" dirty="0" smtClean="0"/>
              <a:t>코드 재활용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49" y="3436363"/>
            <a:ext cx="1779343" cy="2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29626" y="2077419"/>
            <a:ext cx="415524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smtClean="0"/>
              <a:t>중복코드 저장한 </a:t>
            </a:r>
            <a:r>
              <a:rPr lang="en-US" altLang="ko-KR" sz="1500" dirty="0" smtClean="0"/>
              <a:t>Java </a:t>
            </a:r>
            <a:r>
              <a:rPr lang="ko-KR" altLang="en-US" sz="1500" dirty="0" smtClean="0"/>
              <a:t>파일명</a:t>
            </a:r>
            <a:endParaRPr lang="en-US" altLang="ko-KR" sz="15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40" y="3327689"/>
            <a:ext cx="4943475" cy="170497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2880360" y="2516001"/>
            <a:ext cx="457200" cy="166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005072" y="2540814"/>
            <a:ext cx="502176" cy="153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96746" y="658562"/>
            <a:ext cx="16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21" y="747978"/>
            <a:ext cx="10382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29626" y="2077419"/>
            <a:ext cx="415524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smtClean="0"/>
              <a:t>변수 선언</a:t>
            </a:r>
            <a:endParaRPr lang="en-US" altLang="ko-KR" sz="15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40" y="3327689"/>
            <a:ext cx="4943475" cy="170497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337560" y="2516001"/>
            <a:ext cx="73152" cy="156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96746" y="658562"/>
            <a:ext cx="16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21" y="747978"/>
            <a:ext cx="10382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29626" y="2077419"/>
            <a:ext cx="4155244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smtClean="0"/>
              <a:t>선언한 변수 출력</a:t>
            </a:r>
            <a:endParaRPr lang="en-US" altLang="ko-KR" sz="15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40" y="3327689"/>
            <a:ext cx="4943475" cy="170497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2660904" y="2516001"/>
            <a:ext cx="676656" cy="183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96746" y="658562"/>
            <a:ext cx="16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21" y="747978"/>
            <a:ext cx="10382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65678" y="924867"/>
            <a:ext cx="4155244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P_001.JAVA </a:t>
            </a:r>
            <a:r>
              <a:rPr lang="ko-KR" altLang="en-US" sz="1500" dirty="0" smtClean="0"/>
              <a:t>완성 스크립트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918144"/>
            <a:ext cx="7686675" cy="4448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96746" y="658562"/>
            <a:ext cx="16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21" y="747978"/>
            <a:ext cx="10382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12768" y="1493737"/>
            <a:ext cx="4862875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각 자바마다 다른 아이디로 </a:t>
            </a:r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필요</a:t>
            </a:r>
            <a:endParaRPr lang="en-US" altLang="ko-KR" sz="15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1" y="2426266"/>
            <a:ext cx="7600950" cy="1390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5678424" y="1896540"/>
            <a:ext cx="640080" cy="9106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18" y="713485"/>
            <a:ext cx="2076450" cy="209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83737" y="634407"/>
            <a:ext cx="16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358384" y="1896540"/>
            <a:ext cx="1118649" cy="12938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2768" y="1493737"/>
            <a:ext cx="4862875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함수 내 변수 선언</a:t>
            </a:r>
            <a:endParaRPr lang="en-US" altLang="ko-KR" sz="15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418" y="713485"/>
            <a:ext cx="2076450" cy="209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83737" y="634407"/>
            <a:ext cx="16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44" y="2543449"/>
            <a:ext cx="7115175" cy="23526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734056" y="2020824"/>
            <a:ext cx="265176" cy="102412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319272" y="2020824"/>
            <a:ext cx="784893" cy="102412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99232" y="3362835"/>
            <a:ext cx="3666744" cy="441069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032504" y="3382354"/>
            <a:ext cx="3319272" cy="73943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13513" y="1713325"/>
            <a:ext cx="5095966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아이디 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비밀번호를 입력</a:t>
            </a:r>
            <a:endParaRPr lang="en-US" altLang="ko-KR" sz="15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496746" y="658562"/>
            <a:ext cx="16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21" y="747978"/>
            <a:ext cx="1038225" cy="190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88" y="2745835"/>
            <a:ext cx="4905375" cy="23050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3346704" y="2121408"/>
            <a:ext cx="196596" cy="223113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041648" y="2121408"/>
            <a:ext cx="411480" cy="222271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1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2276" y="1217818"/>
            <a:ext cx="5095966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빌드시</a:t>
            </a:r>
            <a:r>
              <a:rPr lang="ko-KR" altLang="en-US" sz="1500" dirty="0" smtClean="0"/>
              <a:t> 실행파일은 기존 파일인 </a:t>
            </a:r>
            <a:r>
              <a:rPr lang="en-US" altLang="ko-KR" sz="1500" dirty="0" smtClean="0"/>
              <a:t>P_001 </a:t>
            </a:r>
            <a:r>
              <a:rPr lang="ko-KR" altLang="en-US" sz="1500" dirty="0" smtClean="0"/>
              <a:t>로 진행</a:t>
            </a:r>
            <a:endParaRPr lang="en-US" altLang="ko-KR" sz="15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496746" y="658562"/>
            <a:ext cx="16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21" y="747978"/>
            <a:ext cx="1038225" cy="19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76" y="2130120"/>
            <a:ext cx="5495260" cy="39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dirty="0" smtClean="0"/>
              <a:t>사용법 가이드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9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2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5" name="육각형 24"/>
          <p:cNvSpPr/>
          <p:nvPr/>
        </p:nvSpPr>
        <p:spPr>
          <a:xfrm>
            <a:off x="4564473" y="1993020"/>
            <a:ext cx="587426" cy="490740"/>
          </a:xfrm>
          <a:prstGeom prst="hexagon">
            <a:avLst/>
          </a:prstGeom>
          <a:solidFill>
            <a:srgbClr val="72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>
            <a:stCxn id="25" idx="3"/>
          </p:cNvCxnSpPr>
          <p:nvPr/>
        </p:nvCxnSpPr>
        <p:spPr>
          <a:xfrm flipH="1">
            <a:off x="2471534" y="2238390"/>
            <a:ext cx="2092939" cy="0"/>
          </a:xfrm>
          <a:prstGeom prst="line">
            <a:avLst/>
          </a:prstGeom>
          <a:ln>
            <a:solidFill>
              <a:srgbClr val="0078B6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육각형 29"/>
          <p:cNvSpPr/>
          <p:nvPr/>
        </p:nvSpPr>
        <p:spPr>
          <a:xfrm>
            <a:off x="4078440" y="2607746"/>
            <a:ext cx="587426" cy="490740"/>
          </a:xfrm>
          <a:prstGeom prst="hexagon">
            <a:avLst/>
          </a:prstGeom>
          <a:solidFill>
            <a:srgbClr val="72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H="1">
            <a:off x="1985501" y="2853116"/>
            <a:ext cx="2092939" cy="0"/>
          </a:xfrm>
          <a:prstGeom prst="line">
            <a:avLst/>
          </a:prstGeom>
          <a:ln>
            <a:solidFill>
              <a:srgbClr val="0078B6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74701" y="1121690"/>
            <a:ext cx="486287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문제점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40</a:t>
            </a:r>
            <a:r>
              <a:rPr lang="ko-KR" altLang="en-US" sz="1500" dirty="0" smtClean="0"/>
              <a:t>개의 자동화 파일에서 소스중복도 </a:t>
            </a:r>
            <a:r>
              <a:rPr lang="en-US" altLang="ko-KR" sz="1500" dirty="0" smtClean="0"/>
              <a:t>82%</a:t>
            </a:r>
            <a:br>
              <a:rPr lang="en-US" altLang="ko-KR" sz="1500" dirty="0" smtClean="0"/>
            </a:br>
            <a:r>
              <a:rPr lang="ko-KR" altLang="en-US" sz="1500" dirty="0" err="1" smtClean="0"/>
              <a:t>유지보수시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40</a:t>
            </a:r>
            <a:r>
              <a:rPr lang="ko-KR" altLang="en-US" sz="1500" dirty="0" smtClean="0"/>
              <a:t>개 파일을 모두 </a:t>
            </a:r>
            <a:r>
              <a:rPr lang="ko-KR" altLang="en-US" sz="1500" dirty="0" err="1" smtClean="0"/>
              <a:t>수정해야함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중복코드 </a:t>
            </a:r>
            <a:r>
              <a:rPr lang="ko-KR" altLang="en-US" sz="1500" dirty="0" err="1" smtClean="0"/>
              <a:t>수정시</a:t>
            </a:r>
            <a:r>
              <a:rPr lang="ko-KR" altLang="en-US" sz="1500" dirty="0" smtClean="0"/>
              <a:t> 누락 발생 가능성 큼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 algn="ctr">
              <a:lnSpc>
                <a:spcPct val="150000"/>
              </a:lnSpc>
            </a:pPr>
            <a:endParaRPr lang="en-US" altLang="ko-KR" sz="1500" dirty="0"/>
          </a:p>
          <a:p>
            <a:pPr algn="ctr">
              <a:lnSpc>
                <a:spcPct val="150000"/>
              </a:lnSpc>
            </a:pPr>
            <a:r>
              <a:rPr lang="ko-KR" altLang="en-US" sz="1500" dirty="0" smtClean="0"/>
              <a:t>인력 리소스 낭비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</a:t>
            </a:r>
            <a:r>
              <a:rPr lang="en-US" altLang="ko-KR" sz="1500" dirty="0" smtClean="0"/>
              <a:t> 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해결방법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코드를 재활용 하자</a:t>
            </a:r>
            <a:endParaRPr lang="en-US" altLang="ko-KR" sz="15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92" y="813080"/>
            <a:ext cx="1054418" cy="5490930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5358384" y="3048248"/>
            <a:ext cx="82296" cy="389896"/>
          </a:xfrm>
          <a:prstGeom prst="downArrow">
            <a:avLst/>
          </a:prstGeom>
          <a:solidFill>
            <a:srgbClr val="E86C7E"/>
          </a:solidFill>
          <a:ln w="209550">
            <a:solidFill>
              <a:srgbClr val="E86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5372100" y="4361936"/>
            <a:ext cx="82296" cy="389896"/>
          </a:xfrm>
          <a:prstGeom prst="downArrow">
            <a:avLst/>
          </a:prstGeom>
          <a:solidFill>
            <a:srgbClr val="E86C7E"/>
          </a:solidFill>
          <a:ln w="209550">
            <a:solidFill>
              <a:srgbClr val="E86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8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74701" y="1121690"/>
            <a:ext cx="48628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해당 스크립트 중복소스가 </a:t>
            </a:r>
            <a:r>
              <a:rPr lang="en-US" altLang="ko-KR" sz="1500" dirty="0" smtClean="0"/>
              <a:t>40</a:t>
            </a:r>
            <a:r>
              <a:rPr lang="ko-KR" altLang="en-US" sz="1500" dirty="0" smtClean="0"/>
              <a:t>개 </a:t>
            </a:r>
            <a:r>
              <a:rPr lang="en-US" altLang="ko-KR" sz="1500" dirty="0" smtClean="0"/>
              <a:t>JAVA</a:t>
            </a:r>
            <a:r>
              <a:rPr lang="ko-KR" altLang="en-US" sz="1500" dirty="0" smtClean="0"/>
              <a:t>파일에 존재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err="1" smtClean="0"/>
              <a:t>Xpath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값 </a:t>
            </a:r>
            <a:r>
              <a:rPr lang="ko-KR" altLang="en-US" sz="1500" dirty="0" err="1" smtClean="0"/>
              <a:t>수정시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40</a:t>
            </a:r>
            <a:r>
              <a:rPr lang="ko-KR" altLang="en-US" sz="1500" dirty="0" smtClean="0"/>
              <a:t>개 파일 모두 수정 필요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1" y="3321480"/>
            <a:ext cx="73437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8985" y="1427750"/>
            <a:ext cx="48628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en-US" altLang="ko-KR" sz="1500" dirty="0" err="1" smtClean="0"/>
              <a:t>com.cj.pack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패키지 생성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Duplicate.java </a:t>
            </a:r>
            <a:r>
              <a:rPr lang="ko-KR" altLang="en-US" sz="1500" dirty="0" smtClean="0"/>
              <a:t>파일 생성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39" y="2740462"/>
            <a:ext cx="2762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00700" y="3701967"/>
            <a:ext cx="4862875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   </a:t>
            </a:r>
            <a:r>
              <a:rPr lang="ko-KR" altLang="en-US" sz="1500" dirty="0" err="1" smtClean="0"/>
              <a:t>메소드</a:t>
            </a:r>
            <a:r>
              <a:rPr lang="ko-KR" altLang="en-US" sz="1500" dirty="0" smtClean="0"/>
              <a:t> 선언</a:t>
            </a:r>
            <a:endParaRPr lang="en-US" altLang="ko-KR" sz="15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3" y="2187492"/>
            <a:ext cx="4762500" cy="3028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직선 화살표 연결선 7"/>
          <p:cNvCxnSpPr>
            <a:stCxn id="2" idx="1"/>
          </p:cNvCxnSpPr>
          <p:nvPr/>
        </p:nvCxnSpPr>
        <p:spPr>
          <a:xfrm flipH="1">
            <a:off x="3090672" y="3902439"/>
            <a:ext cx="2510028" cy="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295144" y="4054839"/>
            <a:ext cx="3457956" cy="24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18" y="713485"/>
            <a:ext cx="2076450" cy="209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83737" y="634407"/>
            <a:ext cx="16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9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76169" y="3816916"/>
            <a:ext cx="4862875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중복 소스 </a:t>
            </a:r>
            <a:r>
              <a:rPr lang="en-US" altLang="ko-KR" sz="1500" dirty="0" smtClean="0"/>
              <a:t>Login </a:t>
            </a:r>
            <a:r>
              <a:rPr lang="ko-KR" altLang="en-US" sz="1500" dirty="0" smtClean="0"/>
              <a:t>안에 이동</a:t>
            </a:r>
            <a:endParaRPr lang="en-US" altLang="ko-KR" sz="15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" y="1644770"/>
            <a:ext cx="4762500" cy="3028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29" y="4887181"/>
            <a:ext cx="7600950" cy="1390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2386584" y="4018317"/>
            <a:ext cx="1764792" cy="8005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418" y="713485"/>
            <a:ext cx="2076450" cy="209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83737" y="634407"/>
            <a:ext cx="16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0" y="2656770"/>
            <a:ext cx="486287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구조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중복된 코드 저장할 </a:t>
            </a:r>
            <a:r>
              <a:rPr lang="en-US" altLang="ko-KR" sz="1500" dirty="0" smtClean="0"/>
              <a:t>JAVA</a:t>
            </a:r>
            <a:br>
              <a:rPr lang="en-US" altLang="ko-KR" sz="1500" dirty="0" smtClean="0"/>
            </a:b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기존 자동화 스크립트 작성된 </a:t>
            </a:r>
            <a:r>
              <a:rPr lang="en-US" altLang="ko-KR" sz="1500" dirty="0" smtClean="0"/>
              <a:t>JAVA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591048"/>
            <a:ext cx="2943225" cy="154305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2" idx="1"/>
          </p:cNvCxnSpPr>
          <p:nvPr/>
        </p:nvCxnSpPr>
        <p:spPr>
          <a:xfrm flipH="1">
            <a:off x="2560320" y="3430059"/>
            <a:ext cx="2011680" cy="15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295144" y="3913632"/>
            <a:ext cx="2276856" cy="11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적용사례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37641" y="5050885"/>
            <a:ext cx="509596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P_001.java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com.cj.pack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입력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(pack </a:t>
            </a:r>
            <a:r>
              <a:rPr lang="ko-KR" altLang="en-US" sz="1500" dirty="0" smtClean="0"/>
              <a:t>폴더 안에 </a:t>
            </a:r>
            <a:r>
              <a:rPr lang="en-US" altLang="ko-KR" sz="1500" dirty="0" smtClean="0"/>
              <a:t>Dulicate.java </a:t>
            </a:r>
            <a:r>
              <a:rPr lang="ko-KR" altLang="en-US" sz="1500" dirty="0" smtClean="0"/>
              <a:t>값 가져오기</a:t>
            </a:r>
            <a:r>
              <a:rPr lang="en-US" altLang="ko-KR" sz="1500" dirty="0" smtClean="0"/>
              <a:t>)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endParaRPr lang="en-US" altLang="ko-KR" sz="1500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743200" y="3600259"/>
            <a:ext cx="1408176" cy="12186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4" y="1666684"/>
            <a:ext cx="5981700" cy="19335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95934" y="3301550"/>
            <a:ext cx="1933383" cy="298709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96746" y="658562"/>
            <a:ext cx="16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21" y="747978"/>
            <a:ext cx="10382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26463</TotalTime>
  <Words>182</Words>
  <Application>Microsoft Office PowerPoint</Application>
  <PresentationFormat>화면 슬라이드 쇼(4:3)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자동화 중복코드 제거 JAVA</vt:lpstr>
      <vt:lpstr>PowerPoint 프레젠테이션</vt:lpstr>
      <vt:lpstr>1. 개요</vt:lpstr>
      <vt:lpstr>1. 개요</vt:lpstr>
      <vt:lpstr>2. 적용사례</vt:lpstr>
      <vt:lpstr>2. 적용사례</vt:lpstr>
      <vt:lpstr>2. 적용사례</vt:lpstr>
      <vt:lpstr>2. 적용사례</vt:lpstr>
      <vt:lpstr>2. 적용사례</vt:lpstr>
      <vt:lpstr>2. 적용사례</vt:lpstr>
      <vt:lpstr>2. 적용사례</vt:lpstr>
      <vt:lpstr>2. 적용사례</vt:lpstr>
      <vt:lpstr>2. 적용사례</vt:lpstr>
      <vt:lpstr>2. 적용사례</vt:lpstr>
      <vt:lpstr>2. 적용사례</vt:lpstr>
      <vt:lpstr>2. 적용사례</vt:lpstr>
      <vt:lpstr>2. 적용사례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Jo</cp:lastModifiedBy>
  <cp:revision>2014</cp:revision>
  <cp:lastPrinted>2017-02-10T10:12:57Z</cp:lastPrinted>
  <dcterms:created xsi:type="dcterms:W3CDTF">2015-10-05T04:53:09Z</dcterms:created>
  <dcterms:modified xsi:type="dcterms:W3CDTF">2017-11-17T02:42:46Z</dcterms:modified>
</cp:coreProperties>
</file>