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31"/>
  </p:notes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4" r:id="rId10"/>
    <p:sldId id="263" r:id="rId11"/>
    <p:sldId id="266" r:id="rId12"/>
    <p:sldId id="267" r:id="rId13"/>
    <p:sldId id="268" r:id="rId14"/>
    <p:sldId id="269" r:id="rId15"/>
    <p:sldId id="270" r:id="rId16"/>
    <p:sldId id="265" r:id="rId17"/>
    <p:sldId id="271" r:id="rId18"/>
    <p:sldId id="273" r:id="rId19"/>
    <p:sldId id="274" r:id="rId20"/>
    <p:sldId id="272" r:id="rId21"/>
    <p:sldId id="277" r:id="rId22"/>
    <p:sldId id="278" r:id="rId23"/>
    <p:sldId id="279" r:id="rId24"/>
    <p:sldId id="280" r:id="rId25"/>
    <p:sldId id="281" r:id="rId26"/>
    <p:sldId id="275" r:id="rId27"/>
    <p:sldId id="276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5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DCA61-0471-4834-AD86-1585AD70D18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752BB-2345-40CE-80ED-0A42D5C2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28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140-F9AB-4699-A197-7440F0194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19BD5-74EB-42BE-89DC-39F235086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333EF-D7CD-4821-BF01-99132D37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4710-F4A3-4741-8839-C27FB5CCDF14}" type="datetime1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C5855-7B94-4773-91C8-25771B45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B462E-243B-4A30-8E2A-EB6F14E7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4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2458-0D52-4BC9-91D8-B2369E71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38167-249D-4AC5-8F1A-69A0281B4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FFFA6-3D61-4301-AE6E-40C6C7B5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A8B3-A817-4DB5-9E3B-0B9BA55BC05F}" type="datetime1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6FC43-393C-4738-AC40-4B29D6A36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E8A86-C55E-4EE3-85AE-0A7B1E16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4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80CA32-6A94-4B3E-9986-7C36E296E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6FBA3-E0BA-4376-A3A8-FF3B4EC99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E2FA7-0C1D-4840-BD14-C226619F4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4C1B-1021-4CD1-BFF3-C1028D084ECD}" type="datetime1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73901-D407-45A1-9138-BE9F99F2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4081B-A9B6-4725-8DC4-D1C93ED7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07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BD0D5-DF74-4A44-9CB3-6F343AD6B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4DCB2-3F73-45AC-9268-A752E4A6A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ABD89-912F-4E49-A77F-B00B4053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4534-64C9-4D0E-AC0A-9CB447FD562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CC802-5887-4B50-A7A5-243B96F0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A2D32-6618-4D4F-A7D0-150B05B0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C867-0489-4764-831D-3D242E4C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16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D026-F594-4433-8AEE-129DBA7E8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38B25-AB40-45AC-8589-C64003837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7787A-2481-40C3-9E58-2CCF55FCD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4534-64C9-4D0E-AC0A-9CB447FD562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6CE2A-3599-48CD-B12C-428E1229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2AE47-C926-4E2A-B9A6-A86FBE1E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C867-0489-4764-831D-3D242E4C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21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13773-F5F9-4632-B8C3-8D1036F6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AE1D6-7C0B-4178-AF14-F488BBD9A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87FDC-0A60-49C5-8B83-E3DAF25FE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4534-64C9-4D0E-AC0A-9CB447FD562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F2B0F-27E9-44D4-9A75-5EA8CD22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21F12-B941-43D3-9B32-3CB03BFD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C867-0489-4764-831D-3D242E4C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38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EFB9-43E9-47F2-87C2-FB95E9F92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3E3CF-ACE0-45C6-89D5-5E35EA3E8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E606F-87A1-4F50-8181-9B4CC9BF1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5ED96-08C7-4303-B704-EF94AAD20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4534-64C9-4D0E-AC0A-9CB447FD562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9C513-EE93-4689-BC90-A9CA73C3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ABE6A-7C34-4192-8BC5-0E6BA662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C867-0489-4764-831D-3D242E4C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36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FD884-D177-4426-B8F0-3F8C9F747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BAC78-A25E-4C77-BC4B-66BF2FABE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0FF1D-36C6-475C-B776-D57CC741A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B3863-5013-4EA8-B7A5-15398F1A2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3CFDF-43A7-469E-A12B-CC7E65C0D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173A4A-C0D4-4BCC-BCCE-93B6D719C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4534-64C9-4D0E-AC0A-9CB447FD562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5FBAAF-A0C5-4F5F-8AFC-7EA4247E6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ECAB40-1D73-49EC-B0B8-0C8BA38E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C867-0489-4764-831D-3D242E4C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72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7EF4-43AF-40BD-960C-6433C452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95D717-52CE-4013-94E1-B288DFAD2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4534-64C9-4D0E-AC0A-9CB447FD562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18240-3920-4D5E-9164-F44EB05A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C832C-0E32-477F-ABDB-31721E70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C867-0489-4764-831D-3D242E4C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0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E0A40B-6A6B-490D-BB95-72E1A6E36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4534-64C9-4D0E-AC0A-9CB447FD562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BE42B-E03E-4F1E-AB9F-B6EF7F91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50CD2-052D-4D59-B199-22B31A7E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C867-0489-4764-831D-3D242E4C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629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DEF3-050B-4386-B2BA-353DBD3F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F8640-F001-4601-BAB3-BDE41B0F9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E269E-6F7D-4417-B77F-9C767DFDF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30632-C7F2-414A-B10C-44239267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4534-64C9-4D0E-AC0A-9CB447FD562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821AD-6AD0-44F5-969F-8CD0204B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D9AA9-6FB7-4560-8829-FA61BF59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C867-0489-4764-831D-3D242E4C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1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44834-DAA1-49BF-920B-BB8DCB6A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8D30E-CDA2-4F32-A5DE-76EFC339E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E514B-ADD9-40CD-9B81-DED5C58C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5AA3-8BD9-494B-BDD1-62592F17ED08}" type="datetime1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DE827-40C9-4491-93E6-6D0197CF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AEED5-2215-41FC-B975-48FF1771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624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BB73A-AA48-4A13-9B99-7F4DEB566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66FF07-37F5-4795-AC5C-BDFBF31F9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F0A66-0AB6-444E-B589-14ED7E88E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73FE8-F80D-4583-B126-6CACC9D9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4534-64C9-4D0E-AC0A-9CB447FD562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2B88E-3C67-4495-8830-DC7D00C1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F7441-EBBE-499D-B572-BC16DE42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C867-0489-4764-831D-3D242E4C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24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AA69-07D9-4DFE-868E-1EB7F26F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EFC81-D9F2-4050-BDBB-828CBE048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05420-B2FD-4ABB-90E7-CDC201F62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4534-64C9-4D0E-AC0A-9CB447FD562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843FF-B047-4A8B-9C78-5DAAEE1C1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B9696-0595-4E1A-A1E7-333A691F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C867-0489-4764-831D-3D242E4C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82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D83B0-4690-45FE-A6CC-0BB881099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77915-4A2C-4461-8B5C-75EEE1C60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B6E6C-8EC9-4E32-B49A-4D018276E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4534-64C9-4D0E-AC0A-9CB447FD562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5317-CA13-4927-9F20-5474EE1C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50374-5218-41F9-93C7-9AC9A10D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C867-0489-4764-831D-3D242E4C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9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9AC7F-88EC-49DD-9EEB-D462E29DC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4B39E-1384-49EA-8220-5F2732407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7FB41-B1C5-44FD-9F99-1F1FBCEA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8DC8-C759-41BE-942B-C436E35C3047}" type="datetime1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F4267-DFAD-4113-B179-4B85BD00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71467-8400-4135-BCCA-FF09D72CE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5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06A9-B3DF-4704-82E2-E9487264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107B8-5633-428F-A677-50A2CA7FE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46CB6-F7ED-4CE1-8A92-B7F0F785D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71426-9D4D-4B06-BB5A-1182C8DC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0D05-70CE-4D95-A3D2-AB797C2C87F4}" type="datetime1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C5123-FF74-4B12-9380-9D8A28B43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006A7-FF48-42F6-A50C-D0995EAB1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3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B05E-24CD-4FB0-A7FE-36E232F9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FF430-B0F1-498B-AF22-DF00942FB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A505E-AE04-4607-BD89-D9ED89331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CC31D-1F99-4C1E-90EB-1B3DF541B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E9044C-DE1F-4DD4-B34E-841C514CC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070230-3B4F-43E6-B23F-B616E8F3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7B5C-7C2B-4E6A-A161-82FF4DB43718}" type="datetime1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5BC5DF-68AA-40F9-900D-1FD43A549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E725DB-9CE2-4B3C-A62A-A43CCBCC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5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417E-28B7-4952-A64B-061E90FA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289A4-6CED-4426-BD47-423BED017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A3FD-2CC0-485F-BF75-E07E4A38745B}" type="datetime1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9DCCD-B134-467C-83D8-9CC1B9067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D0CF4-0F04-4C9E-B4FF-2B600144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4DECCD-C0E1-4F6C-B3B8-D3CC2629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3B2B-BC4E-4313-A663-2A6D05979BF4}" type="datetime1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F7F01-8F6B-4C18-A12A-A390D6CCC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23868-387B-4F0D-AFCE-F4347543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1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AA1A-5B8B-41BF-A906-C5475D52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E1418-590D-4367-99E0-4A431E67A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FF147-DC31-46A8-A266-76191E759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4A40-50E3-4219-B168-69789ADBE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AFBC-9AD1-408D-B7A2-F21EFC957605}" type="datetime1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91A96-0C31-40F0-BBF8-2FD5B80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3F96C-92D5-4B4A-9F04-37A19323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2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5683-69BD-4427-A3FD-FB01CBF9D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74A90C-18F5-4A4B-82E8-2CB7C3CA8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D01B3-E49F-47D7-87E7-50DA6AE26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F38E4-1DF2-4D29-97F9-17EDD782F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4938-DCD6-4D82-AEDF-A5C7681D2D28}" type="datetime1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C820E-4B8B-4D6D-9D20-2583F8A3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05AD8-2EAA-47AF-A64F-FA1F995D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5F6A3D-8E6B-453F-9F54-01ED6612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72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53C81-57AF-4E1A-BA5C-B84D213C1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37492"/>
            <a:ext cx="10515600" cy="513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14B29-AC9A-4CED-8590-4F3F98FD5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9294D-AB0C-4579-97B3-4482135EFCF8}" type="datetime1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B14D1-506F-47F2-ADDC-48108649A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2D5CB-378C-4F6C-8CA7-C4E186DEC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9EE4B-ECCC-4A16-B1D8-B158AB679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1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4F11B7-6BA3-4420-8BAC-F3622603D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CD660-8932-441C-9CB2-388983F3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30375-F8A8-426D-9C79-DBBCCA6FE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04534-64C9-4D0E-AC0A-9CB447FD562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1F0C8-1952-45C1-B16C-1DE983187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ADCBE-CFB3-4FE5-AD18-411DB9982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5C867-0489-4764-831D-3D242E4C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5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default.ASP" TargetMode="External"/><Relationship Id="rId2" Type="http://schemas.openxmlformats.org/officeDocument/2006/relationships/hyperlink" Target="https://google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intro.as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IibgEg2Bw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B0A4-A430-4049-8CA6-E9A683A76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237" y="644061"/>
            <a:ext cx="9144000" cy="1522363"/>
          </a:xfrm>
        </p:spPr>
        <p:txBody>
          <a:bodyPr/>
          <a:lstStyle/>
          <a:p>
            <a:r>
              <a:rPr lang="en-US" b="1" dirty="0"/>
              <a:t>Tutorial #1: HTML and 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A5C2C-FECB-4D83-A9BC-3841050C5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3237" y="3035815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 err="1"/>
              <a:t>Aashik</a:t>
            </a:r>
            <a:r>
              <a:rPr lang="en-US" sz="4000" dirty="0"/>
              <a:t> Azim</a:t>
            </a:r>
          </a:p>
        </p:txBody>
      </p:sp>
    </p:spTree>
    <p:extLst>
      <p:ext uri="{BB962C8B-B14F-4D97-AF65-F5344CB8AC3E}">
        <p14:creationId xmlns:p14="http://schemas.microsoft.com/office/powerpoint/2010/main" val="500235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E594-CD5D-4276-A7D9-67ABF274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How do we make “fancy” website?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4499B-BEB0-4C70-8ECE-22627D32D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ADAD63-2132-47DA-8062-1C6B11A8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A3F5C-4F6D-41EA-90DA-25BF87387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84" y="1285099"/>
            <a:ext cx="8007659" cy="52157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95A478-AD09-4691-AD0D-87395A89E4D6}"/>
              </a:ext>
            </a:extLst>
          </p:cNvPr>
          <p:cNvSpPr/>
          <p:nvPr/>
        </p:nvSpPr>
        <p:spPr>
          <a:xfrm>
            <a:off x="838200" y="1154974"/>
            <a:ext cx="5542319" cy="93101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AE2525-B287-4736-9878-543AF05C2C26}"/>
              </a:ext>
            </a:extLst>
          </p:cNvPr>
          <p:cNvSpPr txBox="1"/>
          <p:nvPr/>
        </p:nvSpPr>
        <p:spPr>
          <a:xfrm>
            <a:off x="9059917" y="1420427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 Font</a:t>
            </a:r>
          </a:p>
        </p:txBody>
      </p:sp>
    </p:spTree>
    <p:extLst>
      <p:ext uri="{BB962C8B-B14F-4D97-AF65-F5344CB8AC3E}">
        <p14:creationId xmlns:p14="http://schemas.microsoft.com/office/powerpoint/2010/main" val="2948754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E594-CD5D-4276-A7D9-67ABF274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How do we make “fancy” website?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76BCA6-FF2C-4F6D-AD14-C2C49AD64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A8CD7-A15A-40B6-B5FD-B61B0F0C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A3F5C-4F6D-41EA-90DA-25BF87387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84" y="1285099"/>
            <a:ext cx="8007659" cy="52157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8CEE28-7ADD-4A80-8DFA-4D66EC0DDE59}"/>
              </a:ext>
            </a:extLst>
          </p:cNvPr>
          <p:cNvSpPr txBox="1"/>
          <p:nvPr/>
        </p:nvSpPr>
        <p:spPr>
          <a:xfrm>
            <a:off x="9059917" y="1420427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Font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Horizontal 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5A478-AD09-4691-AD0D-87395A89E4D6}"/>
              </a:ext>
            </a:extLst>
          </p:cNvPr>
          <p:cNvSpPr/>
          <p:nvPr/>
        </p:nvSpPr>
        <p:spPr>
          <a:xfrm>
            <a:off x="667152" y="2364827"/>
            <a:ext cx="8392765" cy="22071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71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E594-CD5D-4276-A7D9-67ABF274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How do we make “fancy” website?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D2F46C-5C8B-4A7C-91D6-453979383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E5121-E206-478A-8F35-58AF234C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A3F5C-4F6D-41EA-90DA-25BF87387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84" y="1285099"/>
            <a:ext cx="8007659" cy="52157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8CEE28-7ADD-4A80-8DFA-4D66EC0DDE59}"/>
              </a:ext>
            </a:extLst>
          </p:cNvPr>
          <p:cNvSpPr txBox="1"/>
          <p:nvPr/>
        </p:nvSpPr>
        <p:spPr>
          <a:xfrm>
            <a:off x="9059917" y="1420427"/>
            <a:ext cx="304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Font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Horizontal line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Hyper link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5A478-AD09-4691-AD0D-87395A89E4D6}"/>
              </a:ext>
            </a:extLst>
          </p:cNvPr>
          <p:cNvSpPr/>
          <p:nvPr/>
        </p:nvSpPr>
        <p:spPr>
          <a:xfrm>
            <a:off x="2879835" y="2554014"/>
            <a:ext cx="1576552" cy="3048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59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E594-CD5D-4276-A7D9-67ABF274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How do we make “fancy” website?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0E86F-23D7-4918-A07C-848B7CA27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1C1B4E7-7D2A-4E61-832B-FFE69053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A3F5C-4F6D-41EA-90DA-25BF87387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84" y="1285099"/>
            <a:ext cx="8007659" cy="52157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8CEE28-7ADD-4A80-8DFA-4D66EC0DDE59}"/>
              </a:ext>
            </a:extLst>
          </p:cNvPr>
          <p:cNvSpPr txBox="1"/>
          <p:nvPr/>
        </p:nvSpPr>
        <p:spPr>
          <a:xfrm>
            <a:off x="9059917" y="1420427"/>
            <a:ext cx="304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Font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Horizontal line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Hyper link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Listing, different font, margin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5A478-AD09-4691-AD0D-87395A89E4D6}"/>
              </a:ext>
            </a:extLst>
          </p:cNvPr>
          <p:cNvSpPr/>
          <p:nvPr/>
        </p:nvSpPr>
        <p:spPr>
          <a:xfrm>
            <a:off x="1019504" y="2816772"/>
            <a:ext cx="1576552" cy="70419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094EF0-3079-4195-9B63-C7D7C3351807}"/>
              </a:ext>
            </a:extLst>
          </p:cNvPr>
          <p:cNvSpPr/>
          <p:nvPr/>
        </p:nvSpPr>
        <p:spPr>
          <a:xfrm>
            <a:off x="1019503" y="4568356"/>
            <a:ext cx="7881839" cy="48428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553FF9-752D-4756-89D1-AB9C52FB3539}"/>
              </a:ext>
            </a:extLst>
          </p:cNvPr>
          <p:cNvSpPr/>
          <p:nvPr/>
        </p:nvSpPr>
        <p:spPr>
          <a:xfrm>
            <a:off x="1019503" y="3822123"/>
            <a:ext cx="2921875" cy="44507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54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E594-CD5D-4276-A7D9-67ABF274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How do we make “fancy” website?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3F0CAF-004D-4D21-A5E6-BB185A61C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78556-B93C-4CC3-89EC-54A3E1C6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A3F5C-4F6D-41EA-90DA-25BF87387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84" y="1285099"/>
            <a:ext cx="8007659" cy="52157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8CEE28-7ADD-4A80-8DFA-4D66EC0DDE59}"/>
              </a:ext>
            </a:extLst>
          </p:cNvPr>
          <p:cNvSpPr txBox="1"/>
          <p:nvPr/>
        </p:nvSpPr>
        <p:spPr>
          <a:xfrm>
            <a:off x="9059917" y="1420427"/>
            <a:ext cx="3048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Font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Horizontal line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Hyper link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Listing, different font, margin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Table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5A478-AD09-4691-AD0D-87395A89E4D6}"/>
              </a:ext>
            </a:extLst>
          </p:cNvPr>
          <p:cNvSpPr/>
          <p:nvPr/>
        </p:nvSpPr>
        <p:spPr>
          <a:xfrm>
            <a:off x="735109" y="5318234"/>
            <a:ext cx="3689745" cy="10045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23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9132-E875-4FE2-8AD1-9F7E27572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000" b="1" dirty="0">
                <a:solidFill>
                  <a:srgbClr val="FF0000"/>
                </a:solidFill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673B-4295-4C2C-B3FB-5F6100428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0" i="0" dirty="0">
                <a:solidFill>
                  <a:srgbClr val="000000"/>
                </a:solidFill>
                <a:effectLst/>
              </a:rPr>
              <a:t>Write the code after me on visual code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B2A4E-610C-45F9-999C-EEBB29562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8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B407-1CB0-4CDC-B104-D764B0E2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Summary of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40844-A629-4D65-AB31-0BEFD26D8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language for creating web pages</a:t>
            </a:r>
          </a:p>
          <a:p>
            <a:r>
              <a:rPr lang="en-US" dirty="0"/>
              <a:t>Different browser may present different result</a:t>
            </a:r>
          </a:p>
          <a:p>
            <a:r>
              <a:rPr lang="en-US" dirty="0"/>
              <a:t>Terms:</a:t>
            </a:r>
          </a:p>
          <a:p>
            <a:pPr lvl="1"/>
            <a:r>
              <a:rPr lang="en-US" dirty="0"/>
              <a:t>Elements: &lt;</a:t>
            </a:r>
            <a:r>
              <a:rPr lang="en-US" dirty="0">
                <a:solidFill>
                  <a:schemeClr val="accent1"/>
                </a:solidFill>
              </a:rPr>
              <a:t>tag</a:t>
            </a:r>
            <a:r>
              <a:rPr lang="en-US" dirty="0"/>
              <a:t>&gt; contents &lt;/</a:t>
            </a:r>
            <a:r>
              <a:rPr lang="en-US" dirty="0">
                <a:solidFill>
                  <a:schemeClr val="accent1"/>
                </a:solidFill>
              </a:rPr>
              <a:t>tag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Tags: &lt;</a:t>
            </a:r>
            <a:r>
              <a:rPr lang="en-US" dirty="0">
                <a:solidFill>
                  <a:schemeClr val="accent1"/>
                </a:solidFill>
              </a:rPr>
              <a:t>h1</a:t>
            </a:r>
            <a:r>
              <a:rPr lang="en-US" dirty="0"/>
              <a:t>&gt;, &lt;</a:t>
            </a:r>
            <a:r>
              <a:rPr lang="en-US" dirty="0">
                <a:solidFill>
                  <a:schemeClr val="accent1"/>
                </a:solidFill>
              </a:rPr>
              <a:t>ul</a:t>
            </a:r>
            <a:r>
              <a:rPr lang="en-US" dirty="0"/>
              <a:t>&gt;, &lt;</a:t>
            </a:r>
            <a:r>
              <a:rPr lang="en-US" dirty="0">
                <a:solidFill>
                  <a:schemeClr val="accent1"/>
                </a:solidFill>
              </a:rPr>
              <a:t>table</a:t>
            </a:r>
            <a:r>
              <a:rPr lang="en-US" dirty="0"/>
              <a:t>&gt;, …</a:t>
            </a:r>
          </a:p>
          <a:p>
            <a:pPr lvl="1"/>
            <a:r>
              <a:rPr lang="en-US" dirty="0"/>
              <a:t>Attributes: </a:t>
            </a:r>
            <a:r>
              <a:rPr lang="en-US" dirty="0" err="1"/>
              <a:t>href</a:t>
            </a:r>
            <a:r>
              <a:rPr lang="en-US" dirty="0"/>
              <a:t>=</a:t>
            </a:r>
            <a:r>
              <a:rPr lang="en-US" dirty="0">
                <a:hlinkClick r:id="rId2"/>
              </a:rPr>
              <a:t>https://google.com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YOU DON’T NEED TO MEMORIZE TAGS</a:t>
            </a:r>
          </a:p>
          <a:p>
            <a:pPr lvl="1"/>
            <a:r>
              <a:rPr lang="en-US" dirty="0"/>
              <a:t>Google it whenever you want to do something</a:t>
            </a:r>
          </a:p>
          <a:p>
            <a:pPr lvl="1"/>
            <a:r>
              <a:rPr lang="en-US" dirty="0"/>
              <a:t>Tag list: </a:t>
            </a:r>
            <a:r>
              <a:rPr lang="en-US" dirty="0">
                <a:hlinkClick r:id="rId3"/>
              </a:rPr>
              <a:t>https://www.w3schools.com/TAGS/default.ASP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C3FB5-814E-4695-99CD-EE6E163B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68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B407-1CB0-4CDC-B104-D764B0E2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Summary of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40844-A629-4D65-AB31-0BEFD26D8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057CE-1E43-403D-9030-89764F72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 descr="Separation of Concerns (SoC). What is Separation of Concerns? | by ...">
            <a:extLst>
              <a:ext uri="{FF2B5EF4-FFF2-40B4-BE49-F238E27FC236}">
                <a16:creationId xmlns:a16="http://schemas.microsoft.com/office/drawing/2014/main" id="{5652FEA7-E35A-494D-A7B8-C3008EAD1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864" y="1188299"/>
            <a:ext cx="7198272" cy="479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026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B407-1CB0-4CDC-B104-D764B0E2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Summary of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40844-A629-4D65-AB31-0BEFD26D8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9B94081-A859-4371-ABCF-1459FA98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18</a:t>
            </a:fld>
            <a:endParaRPr lang="en-US"/>
          </a:p>
        </p:txBody>
      </p:sp>
      <p:pic>
        <p:nvPicPr>
          <p:cNvPr id="1026" name="Picture 2" descr="Separation of Concerns (SoC). What is Separation of Concerns? | by ...">
            <a:extLst>
              <a:ext uri="{FF2B5EF4-FFF2-40B4-BE49-F238E27FC236}">
                <a16:creationId xmlns:a16="http://schemas.microsoft.com/office/drawing/2014/main" id="{5652FEA7-E35A-494D-A7B8-C3008EAD1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864" y="1188299"/>
            <a:ext cx="7198272" cy="479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5F06672-441B-4FF4-980B-11690A04A285}"/>
              </a:ext>
            </a:extLst>
          </p:cNvPr>
          <p:cNvSpPr/>
          <p:nvPr/>
        </p:nvSpPr>
        <p:spPr>
          <a:xfrm>
            <a:off x="2496864" y="3258207"/>
            <a:ext cx="7198272" cy="272894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D7DE6E-17B5-4F26-9509-45C5A53D6871}"/>
              </a:ext>
            </a:extLst>
          </p:cNvPr>
          <p:cNvSpPr/>
          <p:nvPr/>
        </p:nvSpPr>
        <p:spPr>
          <a:xfrm>
            <a:off x="2496863" y="1843936"/>
            <a:ext cx="7198273" cy="122445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EEDB9-8C78-45CC-A5D7-40061EA251BD}"/>
              </a:ext>
            </a:extLst>
          </p:cNvPr>
          <p:cNvSpPr txBox="1"/>
          <p:nvPr/>
        </p:nvSpPr>
        <p:spPr>
          <a:xfrm>
            <a:off x="4014952" y="3913844"/>
            <a:ext cx="38396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Tutorial #1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3E4D2-8950-431D-B3CE-A0E95309CCD9}"/>
              </a:ext>
            </a:extLst>
          </p:cNvPr>
          <p:cNvSpPr txBox="1"/>
          <p:nvPr/>
        </p:nvSpPr>
        <p:spPr>
          <a:xfrm>
            <a:off x="4014951" y="1924032"/>
            <a:ext cx="38396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Tutorial #2</a:t>
            </a:r>
          </a:p>
        </p:txBody>
      </p:sp>
    </p:spTree>
    <p:extLst>
      <p:ext uri="{BB962C8B-B14F-4D97-AF65-F5344CB8AC3E}">
        <p14:creationId xmlns:p14="http://schemas.microsoft.com/office/powerpoint/2010/main" val="154143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740B-BBC2-495B-969D-F82F2E76F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Cascading Style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AD18E-3767-4D95-B313-991A03801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language for presenting contents</a:t>
            </a:r>
          </a:p>
          <a:p>
            <a:r>
              <a:rPr lang="en-US" dirty="0"/>
              <a:t>CSS Box model </a:t>
            </a:r>
          </a:p>
          <a:p>
            <a:pPr lvl="1"/>
            <a:r>
              <a:rPr lang="en-US" dirty="0"/>
              <a:t>An element can be considered as a box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6198B-605F-48EE-A221-42E186781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19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9A6F23B-76F2-49B2-A52A-56BCBA8FE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127" y="2841395"/>
            <a:ext cx="4364426" cy="365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ebD2: Understanding the Box Model in CSS">
            <a:extLst>
              <a:ext uri="{FF2B5EF4-FFF2-40B4-BE49-F238E27FC236}">
                <a16:creationId xmlns:a16="http://schemas.microsoft.com/office/drawing/2014/main" id="{B3B3DE9B-48B3-470B-AEA5-1922534E4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883" y="3444082"/>
            <a:ext cx="3631103" cy="265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62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185C-8688-4929-8B27-6FF54B8C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Learning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244F-ADF0-4F64-974F-C8D07628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Student will be able to build their own website with HTML and will be able to furnish it using CSS style.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Goal: Construct following website – hands-on </a:t>
            </a: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F3E7F-72BE-4F19-9C8E-8A5C916D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784D5-A24B-4D9A-AC95-D1A5A8A7F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120" y="2356816"/>
            <a:ext cx="6140403" cy="399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58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740B-BBC2-495B-969D-F82F2E76F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CSS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AD18E-3767-4D95-B313-991A03801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CSS rule-set consists of a selector and a declaration block:</a:t>
            </a: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C2F51-7FCA-47C6-B076-0190A45B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DEB44E-3B62-4623-9D87-97F96EF69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177" y="2805112"/>
            <a:ext cx="5838825" cy="1247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B9C98-EAEC-4BC7-8267-880942AECAB4}"/>
              </a:ext>
            </a:extLst>
          </p:cNvPr>
          <p:cNvSpPr txBox="1"/>
          <p:nvPr/>
        </p:nvSpPr>
        <p:spPr>
          <a:xfrm>
            <a:off x="5385787" y="6362069"/>
            <a:ext cx="1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source: w3school</a:t>
            </a:r>
          </a:p>
        </p:txBody>
      </p:sp>
    </p:spTree>
    <p:extLst>
      <p:ext uri="{BB962C8B-B14F-4D97-AF65-F5344CB8AC3E}">
        <p14:creationId xmlns:p14="http://schemas.microsoft.com/office/powerpoint/2010/main" val="1720373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740B-BBC2-495B-969D-F82F2E76F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CSS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AD18E-3767-4D95-B313-991A03801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 selectors are used to "find" (or select) the HTML elements you want to style.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CSS element selector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 id selector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CSS class selector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Combination of 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selectors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…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FD047-A55F-4800-ACFA-A6F21869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3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740B-BBC2-495B-969D-F82F2E76F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CSS Selector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2644C-A53A-4074-85A4-78275BD0E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0E0824EB-EB6A-4EE3-BD16-B7BCB8AE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A342C7-A2C8-4936-A510-CCCEFA7C9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10" y="1707702"/>
            <a:ext cx="2286000" cy="885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454D80-E955-4779-8058-6DEED1DCA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695" y="1707702"/>
            <a:ext cx="1762125" cy="895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4789CD-3EE2-4905-9D50-127717E99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923" y="1688652"/>
            <a:ext cx="1857375" cy="904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0C1641-6305-4160-B693-E0930C93CF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1683" y="1599876"/>
            <a:ext cx="1905000" cy="923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D173A0-94C4-4848-98D7-31B5EE25949E}"/>
              </a:ext>
            </a:extLst>
          </p:cNvPr>
          <p:cNvSpPr txBox="1"/>
          <p:nvPr/>
        </p:nvSpPr>
        <p:spPr>
          <a:xfrm>
            <a:off x="1161022" y="1313896"/>
            <a:ext cx="185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 selector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5230E3-A28A-4F66-B688-703E887F6FC0}"/>
              </a:ext>
            </a:extLst>
          </p:cNvPr>
          <p:cNvSpPr txBox="1"/>
          <p:nvPr/>
        </p:nvSpPr>
        <p:spPr>
          <a:xfrm>
            <a:off x="3986088" y="1313896"/>
            <a:ext cx="133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 selector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E6C8E2-CCEE-475E-B37D-19FB11BEFEDA}"/>
              </a:ext>
            </a:extLst>
          </p:cNvPr>
          <p:cNvSpPr txBox="1"/>
          <p:nvPr/>
        </p:nvSpPr>
        <p:spPr>
          <a:xfrm>
            <a:off x="6813946" y="1313896"/>
            <a:ext cx="164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selector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94B799-E78B-42BA-9782-0232BC0D6AA7}"/>
              </a:ext>
            </a:extLst>
          </p:cNvPr>
          <p:cNvSpPr txBox="1"/>
          <p:nvPr/>
        </p:nvSpPr>
        <p:spPr>
          <a:xfrm>
            <a:off x="9555495" y="1313896"/>
            <a:ext cx="185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Universal selector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AA9CC27-9DC8-4803-A91B-DD876D098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589" y="2792673"/>
            <a:ext cx="2384242" cy="17615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5E57A2-3DC9-40D4-AEA2-568C8E27CA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589" y="4685837"/>
            <a:ext cx="2384242" cy="6225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3EA671-364D-478C-B146-716543A800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1092" y="2792673"/>
            <a:ext cx="2467330" cy="17615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FED3A6-F680-4AD9-9C7F-BF05F900E7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62636" y="4842286"/>
            <a:ext cx="2384242" cy="3800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F85C2E5-8F1F-4B5E-9509-B2743BA1FB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63562" y="2792673"/>
            <a:ext cx="2746096" cy="18773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EBF63B5-82A0-4967-9148-BA9F459B7D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63562" y="4747998"/>
            <a:ext cx="2746096" cy="5937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03E1535-FA1D-4E3F-B07D-6788447351C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43680" y="2711369"/>
            <a:ext cx="2681006" cy="184287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5F88963-E867-4F67-B798-4D8A46BBB0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69642" y="4643123"/>
            <a:ext cx="3029082" cy="102056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FAF3D5A-6124-4FD0-B796-2F5C257FE2E4}"/>
              </a:ext>
            </a:extLst>
          </p:cNvPr>
          <p:cNvSpPr txBox="1"/>
          <p:nvPr/>
        </p:nvSpPr>
        <p:spPr>
          <a:xfrm>
            <a:off x="22028" y="1868618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6904AB-6AE0-4557-8418-F25F31717176}"/>
              </a:ext>
            </a:extLst>
          </p:cNvPr>
          <p:cNvSpPr txBox="1"/>
          <p:nvPr/>
        </p:nvSpPr>
        <p:spPr>
          <a:xfrm>
            <a:off x="91759" y="30925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781DD4-9B46-4D1A-B36E-C24164769B61}"/>
              </a:ext>
            </a:extLst>
          </p:cNvPr>
          <p:cNvSpPr txBox="1"/>
          <p:nvPr/>
        </p:nvSpPr>
        <p:spPr>
          <a:xfrm>
            <a:off x="31646" y="468583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A1DFC8-B066-429F-8409-954B27D1C9DE}"/>
              </a:ext>
            </a:extLst>
          </p:cNvPr>
          <p:cNvSpPr txBox="1"/>
          <p:nvPr/>
        </p:nvSpPr>
        <p:spPr>
          <a:xfrm>
            <a:off x="5366970" y="6362069"/>
            <a:ext cx="1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source: w3school</a:t>
            </a:r>
          </a:p>
        </p:txBody>
      </p:sp>
    </p:spTree>
    <p:extLst>
      <p:ext uri="{BB962C8B-B14F-4D97-AF65-F5344CB8AC3E}">
        <p14:creationId xmlns:p14="http://schemas.microsoft.com/office/powerpoint/2010/main" val="120412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740B-BBC2-495B-969D-F82F2E76F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CSS Selector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ACC93-6EAD-4FB4-A4B6-E1FE55AAB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CA665E-2562-41CB-A469-FFEE2EA88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C4A395-27E3-46F0-BC8B-4A61561EC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527" y="1706547"/>
            <a:ext cx="9082788" cy="22351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6C140B-DB34-4BFC-9B56-AB6AAC8EA46D}"/>
              </a:ext>
            </a:extLst>
          </p:cNvPr>
          <p:cNvSpPr txBox="1"/>
          <p:nvPr/>
        </p:nvSpPr>
        <p:spPr>
          <a:xfrm>
            <a:off x="5385787" y="6362069"/>
            <a:ext cx="1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source: w3school</a:t>
            </a:r>
          </a:p>
        </p:txBody>
      </p:sp>
    </p:spTree>
    <p:extLst>
      <p:ext uri="{BB962C8B-B14F-4D97-AF65-F5344CB8AC3E}">
        <p14:creationId xmlns:p14="http://schemas.microsoft.com/office/powerpoint/2010/main" val="2937368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740B-BBC2-495B-969D-F82F2E76F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How to Add CSS?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67DF3E-0240-4267-9FD2-6162C24AE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three ways to insert CSS: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External CSS</a:t>
            </a:r>
          </a:p>
          <a:p>
            <a:pPr lvl="1"/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Internal CSS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Inline CSS</a:t>
            </a:r>
            <a:endParaRPr lang="en-US" sz="1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8C9D5E6-5B7B-443A-B3D9-9242DF00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24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033807-D7AB-4629-8F15-37063EBD0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80" y="3435470"/>
            <a:ext cx="4033785" cy="19064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C069ED-A5E5-4A6B-BC57-553B57164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076" y="2692364"/>
            <a:ext cx="2270141" cy="3392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843325-4431-474C-A3B5-8BDB226F8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217" y="3625439"/>
            <a:ext cx="4760601" cy="15264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899808-FAF9-4914-BC19-CA9E57C62B8C}"/>
              </a:ext>
            </a:extLst>
          </p:cNvPr>
          <p:cNvSpPr txBox="1"/>
          <p:nvPr/>
        </p:nvSpPr>
        <p:spPr>
          <a:xfrm>
            <a:off x="649780" y="6104276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5E0C53-F12E-465A-9D8C-0914CFF6BCF0}"/>
              </a:ext>
            </a:extLst>
          </p:cNvPr>
          <p:cNvSpPr txBox="1"/>
          <p:nvPr/>
        </p:nvSpPr>
        <p:spPr>
          <a:xfrm>
            <a:off x="5084299" y="6104276"/>
            <a:ext cx="91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C8102F-B089-4783-B609-5E6E3D4BA2E0}"/>
              </a:ext>
            </a:extLst>
          </p:cNvPr>
          <p:cNvSpPr txBox="1"/>
          <p:nvPr/>
        </p:nvSpPr>
        <p:spPr>
          <a:xfrm>
            <a:off x="8916371" y="6104276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423972-CC87-4DB8-BACA-F517C23656BC}"/>
              </a:ext>
            </a:extLst>
          </p:cNvPr>
          <p:cNvSpPr/>
          <p:nvPr/>
        </p:nvSpPr>
        <p:spPr>
          <a:xfrm>
            <a:off x="649780" y="3818876"/>
            <a:ext cx="4033785" cy="23821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25FC8B-7B43-49AE-A4AD-7AF8508812E9}"/>
              </a:ext>
            </a:extLst>
          </p:cNvPr>
          <p:cNvSpPr/>
          <p:nvPr/>
        </p:nvSpPr>
        <p:spPr>
          <a:xfrm>
            <a:off x="4921077" y="3285658"/>
            <a:ext cx="2032630" cy="122419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95AD13-02AA-4017-8FF5-90466638A74F}"/>
              </a:ext>
            </a:extLst>
          </p:cNvPr>
          <p:cNvSpPr/>
          <p:nvPr/>
        </p:nvSpPr>
        <p:spPr>
          <a:xfrm>
            <a:off x="7191217" y="4153426"/>
            <a:ext cx="4633839" cy="45408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E7CD1CD-7488-400E-A591-2145F52C90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5758" y="785770"/>
            <a:ext cx="3279759" cy="230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2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9132-E875-4FE2-8AD1-9F7E27572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47" y="2795504"/>
            <a:ext cx="10515600" cy="672367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>
                <a:solidFill>
                  <a:srgbClr val="FF0000"/>
                </a:solidFill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673B-4295-4C2C-B3FB-5F6100428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3010"/>
            <a:ext cx="10515600" cy="67236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0" i="0" dirty="0">
                <a:solidFill>
                  <a:srgbClr val="000000"/>
                </a:solidFill>
                <a:effectLst/>
              </a:rPr>
              <a:t>Write the code after me on visual studio code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47553-E750-4DC7-9FE4-A1B81FC78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49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B407-1CB0-4CDC-B104-D764B0E2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Summary of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40844-A629-4D65-AB31-0BEFD26D8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language for presenting contents</a:t>
            </a:r>
          </a:p>
          <a:p>
            <a:r>
              <a:rPr lang="en-US" b="1" dirty="0">
                <a:solidFill>
                  <a:srgbClr val="00B050"/>
                </a:solidFill>
              </a:rPr>
              <a:t>Separation of presentation and content</a:t>
            </a:r>
          </a:p>
          <a:p>
            <a:r>
              <a:rPr lang="en-US" dirty="0"/>
              <a:t>You can apply same format to:</a:t>
            </a:r>
          </a:p>
          <a:p>
            <a:pPr lvl="1"/>
            <a:r>
              <a:rPr lang="en-US" dirty="0"/>
              <a:t>All elements with a tag</a:t>
            </a:r>
          </a:p>
          <a:p>
            <a:pPr lvl="1"/>
            <a:r>
              <a:rPr lang="en-US" dirty="0"/>
              <a:t>A group of elements </a:t>
            </a:r>
            <a:r>
              <a:rPr lang="en-US" dirty="0">
                <a:sym typeface="Wingdings" panose="05000000000000000000" pitchFamily="2" charset="2"/>
              </a:rPr>
              <a:t> (class)</a:t>
            </a:r>
            <a:endParaRPr lang="en-US" dirty="0"/>
          </a:p>
          <a:p>
            <a:pPr lvl="1"/>
            <a:r>
              <a:rPr lang="en-US" dirty="0"/>
              <a:t>An element </a:t>
            </a:r>
            <a:r>
              <a:rPr lang="en-US" dirty="0">
                <a:sym typeface="Wingdings" panose="05000000000000000000" pitchFamily="2" charset="2"/>
              </a:rPr>
              <a:t> (id)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DON’T NEED TO MEMORIZE STYLYING</a:t>
            </a:r>
          </a:p>
          <a:p>
            <a:pPr lvl="1"/>
            <a:r>
              <a:rPr lang="en-US" dirty="0"/>
              <a:t>Google it whenever you want to do something</a:t>
            </a:r>
          </a:p>
          <a:p>
            <a:pPr lvl="1"/>
            <a:r>
              <a:rPr lang="en-US" dirty="0"/>
              <a:t>More on: </a:t>
            </a:r>
            <a:r>
              <a:rPr lang="en-US" dirty="0">
                <a:hlinkClick r:id="rId2"/>
              </a:rPr>
              <a:t>https://www.w3schools.com/css/css_intro.asp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38A2D-981A-469B-A2DC-78484169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91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B407-1CB0-4CDC-B104-D764B0E2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Next day: Tutorial#2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40844-A629-4D65-AB31-0BEFD26D8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make the web page do something?</a:t>
            </a:r>
          </a:p>
          <a:p>
            <a:pPr lvl="1"/>
            <a:r>
              <a:rPr lang="en-US" dirty="0"/>
              <a:t>Increase the size of the font when I click a button</a:t>
            </a:r>
          </a:p>
          <a:p>
            <a:pPr lvl="1"/>
            <a:r>
              <a:rPr lang="en-US" dirty="0"/>
              <a:t>Send an email with contents that user typed</a:t>
            </a:r>
          </a:p>
          <a:p>
            <a:pPr lvl="1"/>
            <a:endParaRPr lang="en-US" dirty="0"/>
          </a:p>
          <a:p>
            <a:r>
              <a:rPr lang="en-US" dirty="0"/>
              <a:t>Javascript could be a solution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AD1CC-151B-45DE-AF45-1DA21CD0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36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9132-E875-4FE2-8AD1-9F7E27572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3965"/>
            <a:ext cx="10515600" cy="672367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673B-4295-4C2C-B3FB-5F6100428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892" y="3621669"/>
            <a:ext cx="10515600" cy="67236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0" i="0" dirty="0">
                <a:solidFill>
                  <a:srgbClr val="000000"/>
                </a:solidFill>
                <a:effectLst/>
              </a:rPr>
              <a:t>Questions?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D4CDB-D6A0-4AD7-9086-5AA4F56D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8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185C-8688-4929-8B27-6FF54B8C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HTML and Web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244F-ADF0-4F64-974F-C8D07628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HyperText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Markup Language – a language for building web pages.</a:t>
            </a: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Web browser – A software that interpret and render web pages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Different browser may present different result</a:t>
            </a:r>
          </a:p>
          <a:p>
            <a:pPr marL="685800" lvl="2">
              <a:spcBef>
                <a:spcPts val="1000"/>
              </a:spcBef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We will use the latest version of Chrome browser</a:t>
            </a:r>
          </a:p>
          <a:p>
            <a:pPr marL="685800" lvl="3">
              <a:spcBef>
                <a:spcPts val="1000"/>
              </a:spcBef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Version 84.0.4147.105 (64-bit)</a:t>
            </a: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618CF-B947-4850-ACF5-F59576D5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2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9A5D-1B0F-4DCA-A682-A43278C3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HTML page structure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6699-38C2-44DC-B916-28E623984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B4470-5443-4B2E-9BC4-A6E46377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870DB-F12A-4D9C-B0BF-F87DD49F6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804" y="1137989"/>
            <a:ext cx="9708392" cy="509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1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8B6F5-2E53-47E7-932E-FA003AD0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Short Demo – “Hello World” on Chrome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5CF24-8628-4F8F-8EEE-A6EC6BB64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use </a:t>
            </a:r>
            <a:r>
              <a:rPr lang="en-US" dirty="0">
                <a:hlinkClick r:id="rId2"/>
              </a:rPr>
              <a:t>visual studio code</a:t>
            </a:r>
            <a:endParaRPr lang="en-US" dirty="0"/>
          </a:p>
          <a:p>
            <a:pPr lvl="1"/>
            <a:r>
              <a:rPr lang="en-US" sz="2800" dirty="0"/>
              <a:t>It is free for windows, Mac, and Linux</a:t>
            </a:r>
          </a:p>
          <a:p>
            <a:pPr lvl="1"/>
            <a:r>
              <a:rPr lang="en-US" sz="2800" dirty="0"/>
              <a:t>Easy to code, and debug</a:t>
            </a:r>
          </a:p>
          <a:p>
            <a:pPr lvl="1"/>
            <a:endParaRPr lang="en-US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50DC1A-9046-4CD4-ABEF-AFB111EB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0ADF5-08FB-434A-83D9-A7056197C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563" y="1594806"/>
            <a:ext cx="5979758" cy="340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4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8B6F5-2E53-47E7-932E-FA003AD0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Short Demo – “Hello World” on Chrome – Contd.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C0A6C8-1AAD-4A43-9A08-B69EE3BD1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workspace from visual studio code</a:t>
            </a:r>
          </a:p>
          <a:p>
            <a:pPr lvl="1"/>
            <a:r>
              <a:rPr lang="en-US" dirty="0"/>
              <a:t>First, open a folder</a:t>
            </a:r>
          </a:p>
          <a:p>
            <a:pPr lvl="2"/>
            <a:r>
              <a:rPr lang="en-US" dirty="0"/>
              <a:t>File </a:t>
            </a:r>
            <a:r>
              <a:rPr lang="en-US" dirty="0">
                <a:sym typeface="Wingdings" panose="05000000000000000000" pitchFamily="2" charset="2"/>
              </a:rPr>
              <a:t> Open Folder  create a new folder/use an existing one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Second, select the folder from panel (left)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Third, save the folder as a workspace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File  save as workspace  give a workspace name, e.g., “sample-</a:t>
            </a:r>
            <a:r>
              <a:rPr lang="en-US" dirty="0" err="1">
                <a:sym typeface="Wingdings" panose="05000000000000000000" pitchFamily="2" charset="2"/>
              </a:rPr>
              <a:t>ws</a:t>
            </a:r>
            <a:r>
              <a:rPr lang="en-US" dirty="0">
                <a:sym typeface="Wingdings" panose="05000000000000000000" pitchFamily="2" charset="2"/>
              </a:rPr>
              <a:t>”  hit enter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Or, follow the instruction from this video: </a:t>
            </a:r>
            <a:r>
              <a:rPr lang="en-US" dirty="0">
                <a:hlinkClick r:id="rId2"/>
              </a:rPr>
              <a:t>https://www.youtube.com/watch?v=iIibgEg2Bw0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6948D-4151-43B9-B2AB-7B49D96F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60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8B6F5-2E53-47E7-932E-FA003AD0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Integrate browser for html render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C0A6C8-1AAD-4A43-9A08-B69EE3BD1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Click on the settings icon (left lower corner) 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Select Extensions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Search for “Open in Default Browser” extension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Select the extension and install it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This is required only for the first time</a:t>
            </a:r>
          </a:p>
          <a:p>
            <a:pPr marL="914400" lvl="2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998F8-B628-4358-A886-08AB6935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1C69FE-08B8-4D5B-876D-66A0FCF85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801" y="988279"/>
            <a:ext cx="749054" cy="7758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4FD8C0-0B8A-47F4-AFA7-41E711463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406" y="2164538"/>
            <a:ext cx="4044250" cy="170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51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8B6F5-2E53-47E7-932E-FA003AD0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Run index.html file.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C0A6C8-1AAD-4A43-9A08-B69EE3BD1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Now right click on the index.html file and then select “Open in default browser”</a:t>
            </a:r>
          </a:p>
          <a:p>
            <a:r>
              <a:rPr lang="en-US" dirty="0">
                <a:sym typeface="Wingdings" panose="05000000000000000000" pitchFamily="2" charset="2"/>
              </a:rPr>
              <a:t>See the output in browser as follows: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Then you are done with first html program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A5FFA-50A9-4162-9E4E-9FD3BBAA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73A5D1-731A-415F-A968-E65E3BF6F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592" y="3443508"/>
            <a:ext cx="4309786" cy="308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49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E594-CD5D-4276-A7D9-67ABF274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Now, let’s code for the following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7837-28FF-4232-8BB1-BD5B067D2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CBD5F-6A1F-4CFE-BF15-5BE44907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A3F5C-4F6D-41EA-90DA-25BF87387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170" y="1276222"/>
            <a:ext cx="8007659" cy="521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57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10133</TotalTime>
  <Words>759</Words>
  <Application>Microsoft Office PowerPoint</Application>
  <PresentationFormat>Widescreen</PresentationFormat>
  <Paragraphs>158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Verdana</vt:lpstr>
      <vt:lpstr>Office Theme</vt:lpstr>
      <vt:lpstr>Custom Design</vt:lpstr>
      <vt:lpstr>Tutorial #1: HTML and CSS</vt:lpstr>
      <vt:lpstr>Learning Objective</vt:lpstr>
      <vt:lpstr>HTML and Web Browser</vt:lpstr>
      <vt:lpstr>HTML page structure</vt:lpstr>
      <vt:lpstr>Short Demo – “Hello World” on Chrome</vt:lpstr>
      <vt:lpstr>Short Demo – “Hello World” on Chrome – Contd.</vt:lpstr>
      <vt:lpstr>Integrate browser for html render </vt:lpstr>
      <vt:lpstr>Run index.html file.</vt:lpstr>
      <vt:lpstr>Now, let’s code for the following website</vt:lpstr>
      <vt:lpstr>How do we make “fancy” website?</vt:lpstr>
      <vt:lpstr>How do we make “fancy” website?</vt:lpstr>
      <vt:lpstr>How do we make “fancy” website?</vt:lpstr>
      <vt:lpstr>How do we make “fancy” website?</vt:lpstr>
      <vt:lpstr>How do we make “fancy” website?</vt:lpstr>
      <vt:lpstr>Demo</vt:lpstr>
      <vt:lpstr>Summary of HTML</vt:lpstr>
      <vt:lpstr>Summary of HTML</vt:lpstr>
      <vt:lpstr>Summary of HTML</vt:lpstr>
      <vt:lpstr>Cascading Style Sheets</vt:lpstr>
      <vt:lpstr>CSS Syntax</vt:lpstr>
      <vt:lpstr>CSS Selector</vt:lpstr>
      <vt:lpstr>CSS Selector Examples</vt:lpstr>
      <vt:lpstr>CSS Selector Summary</vt:lpstr>
      <vt:lpstr>How to Add CSS?</vt:lpstr>
      <vt:lpstr>Demo</vt:lpstr>
      <vt:lpstr>Summary of CSS</vt:lpstr>
      <vt:lpstr>Next day: Tutorial#2 Javascript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Aashik Azim</dc:creator>
  <cp:lastModifiedBy> </cp:lastModifiedBy>
  <cp:revision>39</cp:revision>
  <dcterms:created xsi:type="dcterms:W3CDTF">2020-08-06T19:59:30Z</dcterms:created>
  <dcterms:modified xsi:type="dcterms:W3CDTF">2020-08-31T19:15:55Z</dcterms:modified>
</cp:coreProperties>
</file>