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57" r:id="rId4"/>
    <p:sldId id="285" r:id="rId5"/>
    <p:sldId id="286" r:id="rId6"/>
    <p:sldId id="287" r:id="rId7"/>
    <p:sldId id="288" r:id="rId8"/>
    <p:sldId id="289" r:id="rId9"/>
    <p:sldId id="258" r:id="rId10"/>
    <p:sldId id="290" r:id="rId11"/>
    <p:sldId id="291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293" r:id="rId20"/>
    <p:sldId id="276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CA61-0471-4834-AD86-1585AD70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752BB-2345-40CE-80ED-0A42D5C2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140-F9AB-4699-A197-7440F0194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BD5-74EB-42BE-89DC-39F235086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33EF-D7CD-4821-BF01-99132D37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4710-F4A3-4741-8839-C27FB5CCDF14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5855-7B94-4773-91C8-25771B4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462E-243B-4A30-8E2A-EB6F14E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458-0D52-4BC9-91D8-B2369E7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8167-249D-4AC5-8F1A-69A0281B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FFA6-3D61-4301-AE6E-40C6C7B5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A8B3-A817-4DB5-9E3B-0B9BA55BC05F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FC43-393C-4738-AC40-4B29D6A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8A86-C55E-4EE3-85AE-0A7B1E16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0CA32-6A94-4B3E-9986-7C36E296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FBA3-E0BA-4376-A3A8-FF3B4EC9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2FA7-0C1D-4840-BD14-C226619F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B-1021-4CD1-BFF3-C1028D084ECD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3901-D407-45A1-9138-BE9F99F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081B-A9B6-4725-8DC4-D1C93ED7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834-DAA1-49BF-920B-BB8DCB6A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703"/>
            <a:ext cx="10515600" cy="786667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D30E-CDA2-4F32-A5DE-76EFC339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514B-ADD9-40CD-9B81-DED5C58C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5AA3-8BD9-494B-BDD1-62592F17ED0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E827-40C9-4491-93E6-6D0197CF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ED5-2215-41FC-B975-48FF177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AC7F-88EC-49DD-9EEB-D462E29D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B39E-1384-49EA-8220-5F273240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FB41-B1C5-44FD-9F99-1F1FBCEA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DC8-C759-41BE-942B-C436E35C3047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4267-DFAD-4113-B179-4B85BD0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1467-8400-4135-BCCA-FF09D72C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6A9-B3DF-4704-82E2-E9487264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7B8-5633-428F-A677-50A2CA7F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46CB6-F7ED-4CE1-8A92-B7F0F785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1426-9D4D-4B06-BB5A-1182C8D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0D05-70CE-4D95-A3D2-AB797C2C87F4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5123-FF74-4B12-9380-9D8A28B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06A7-FF48-42F6-A50C-D0995EAB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05E-24CD-4FB0-A7FE-36E232F9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F430-B0F1-498B-AF22-DF00942F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505E-AE04-4607-BD89-D9ED8933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C31D-1F99-4C1E-90EB-1B3DF541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9044C-DE1F-4DD4-B34E-841C514CC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70230-3B4F-43E6-B23F-B616E8F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7B5C-7C2B-4E6A-A161-82FF4DB43718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BC5DF-68AA-40F9-900D-1FD43A5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725DB-9CE2-4B3C-A62A-A43CCBC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17E-28B7-4952-A64B-061E90F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289A4-6CED-4426-BD47-423BED01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A3FD-2CC0-485F-BF75-E07E4A38745B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DCCD-B134-467C-83D8-9CC1B90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D0CF4-0F04-4C9E-B4FF-2B60014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ECCD-C0E1-4F6C-B3B8-D3CC2629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3B2B-BC4E-4313-A663-2A6D05979BF4}" type="datetime1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7F01-8F6B-4C18-A12A-A390D6C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3868-387B-4F0D-AFCE-F434754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A1A-5B8B-41BF-A906-C5475D52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1418-590D-4367-99E0-4A431E67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F147-DC31-46A8-A266-76191E75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4A40-50E3-4219-B168-69789ADB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FBC-9AD1-408D-B7A2-F21EFC957605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1A96-0C31-40F0-BBF8-2FD5B80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F96C-92D5-4B4A-9F04-37A19323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5683-69BD-4427-A3FD-FB01CBF9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4A90C-18F5-4A4B-82E8-2CB7C3CA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01B3-E49F-47D7-87E7-50DA6AE2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38E4-1DF2-4D29-97F9-17EDD782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4938-DCD6-4D82-AEDF-A5C7681D2D28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820E-4B8B-4D6D-9D20-2583F8A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5AD8-2EAA-47AF-A64F-FA1F995D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6A3D-8E6B-453F-9F54-01ED6612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92"/>
            <a:ext cx="10515600" cy="703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3C81-57AF-4E1A-BA5C-B84D213C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0246"/>
            <a:ext cx="10515600" cy="5086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4B29-AC9A-4CED-8590-4F3F98F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294D-AB0C-4579-97B3-4482135EFCF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14D1-506F-47F2-ADDC-48108649A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D5CB-378C-4F6C-8CA7-C4E186DEC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default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0A4-A430-4049-8CA6-E9A683A76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237" y="644061"/>
            <a:ext cx="9144000" cy="1522363"/>
          </a:xfrm>
        </p:spPr>
        <p:txBody>
          <a:bodyPr/>
          <a:lstStyle/>
          <a:p>
            <a:r>
              <a:rPr lang="en-US" b="1" dirty="0"/>
              <a:t>Tutorial #2: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A5C2C-FECB-4D83-A9BC-3841050C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237" y="303581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/>
              <a:t>Aashik</a:t>
            </a:r>
            <a:r>
              <a:rPr lang="en-US" sz="4000" dirty="0"/>
              <a:t> Azim</a:t>
            </a:r>
          </a:p>
        </p:txBody>
      </p:sp>
    </p:spTree>
    <p:extLst>
      <p:ext uri="{BB962C8B-B14F-4D97-AF65-F5344CB8AC3E}">
        <p14:creationId xmlns:p14="http://schemas.microsoft.com/office/powerpoint/2010/main" val="5002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9D097-E929-4749-8DBF-C901E0B8F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E4483-5231-4AEA-8DB0-CC0387CE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77" y="2222061"/>
            <a:ext cx="6453352" cy="30358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35554-7AFF-478E-BAD8-6625153E589B}"/>
              </a:ext>
            </a:extLst>
          </p:cNvPr>
          <p:cNvSpPr/>
          <p:nvPr/>
        </p:nvSpPr>
        <p:spPr>
          <a:xfrm>
            <a:off x="5496911" y="2824821"/>
            <a:ext cx="2722180" cy="168411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3F3DE-FA8D-4571-929A-43325741BD0C}"/>
              </a:ext>
            </a:extLst>
          </p:cNvPr>
          <p:cNvSpPr txBox="1"/>
          <p:nvPr/>
        </p:nvSpPr>
        <p:spPr>
          <a:xfrm>
            <a:off x="751606" y="1392345"/>
            <a:ext cx="2937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When user clicks an 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C8072-C9E4-4D38-8DA6-D2804F93918C}"/>
              </a:ext>
            </a:extLst>
          </p:cNvPr>
          <p:cNvSpPr txBox="1"/>
          <p:nvPr/>
        </p:nvSpPr>
        <p:spPr>
          <a:xfrm>
            <a:off x="751607" y="2202768"/>
            <a:ext cx="2937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Increase the count of that 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C6B6B-3AAB-4653-A01F-ED3FA5F1ACFF}"/>
              </a:ext>
            </a:extLst>
          </p:cNvPr>
          <p:cNvSpPr txBox="1"/>
          <p:nvPr/>
        </p:nvSpPr>
        <p:spPr>
          <a:xfrm>
            <a:off x="751605" y="3260835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Sort the 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58797-FD70-4B9C-8C62-696D3500258B}"/>
              </a:ext>
            </a:extLst>
          </p:cNvPr>
          <p:cNvSpPr txBox="1"/>
          <p:nvPr/>
        </p:nvSpPr>
        <p:spPr>
          <a:xfrm>
            <a:off x="751604" y="4174093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Refresh the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13B87-CDFB-42BF-A7E9-1A3F6BE99A13}"/>
              </a:ext>
            </a:extLst>
          </p:cNvPr>
          <p:cNvSpPr txBox="1"/>
          <p:nvPr/>
        </p:nvSpPr>
        <p:spPr>
          <a:xfrm>
            <a:off x="751603" y="5138439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Refresh the options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65088E-8104-4CBD-95C8-B2B74980DA9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220149" y="1761677"/>
            <a:ext cx="1" cy="4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34DEF4-79FB-4938-97B6-D734E6CB943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2220148" y="2849099"/>
            <a:ext cx="2" cy="41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D4C7E-F76C-4EE8-BB21-617397167B1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220147" y="3630167"/>
            <a:ext cx="1" cy="5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9E8FA-4F5D-48F5-A494-C2C07D6AF11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220146" y="4543425"/>
            <a:ext cx="1" cy="59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0BA3C1B-FDD4-4A23-A67E-67D3BA7942F3}"/>
              </a:ext>
            </a:extLst>
          </p:cNvPr>
          <p:cNvSpPr/>
          <p:nvPr/>
        </p:nvSpPr>
        <p:spPr>
          <a:xfrm>
            <a:off x="8718215" y="2789365"/>
            <a:ext cx="2722180" cy="63059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262CA3-0E21-4D2A-A756-4EF714578E8A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8219091" y="3104663"/>
            <a:ext cx="499124" cy="56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0C2A-D194-4502-A398-F682FAA3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5E4483-5231-4AEA-8DB0-CC0387CE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56" y="1750790"/>
            <a:ext cx="6453352" cy="30358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35554-7AFF-478E-BAD8-6625153E589B}"/>
              </a:ext>
            </a:extLst>
          </p:cNvPr>
          <p:cNvSpPr/>
          <p:nvPr/>
        </p:nvSpPr>
        <p:spPr>
          <a:xfrm flipV="1">
            <a:off x="5157232" y="4017741"/>
            <a:ext cx="2722180" cy="2732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3F3DE-FA8D-4571-929A-43325741BD0C}"/>
              </a:ext>
            </a:extLst>
          </p:cNvPr>
          <p:cNvSpPr txBox="1"/>
          <p:nvPr/>
        </p:nvSpPr>
        <p:spPr>
          <a:xfrm>
            <a:off x="751607" y="1457491"/>
            <a:ext cx="29370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When user clicks “add an option”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C8072-C9E4-4D38-8DA6-D2804F93918C}"/>
              </a:ext>
            </a:extLst>
          </p:cNvPr>
          <p:cNvSpPr txBox="1"/>
          <p:nvPr/>
        </p:nvSpPr>
        <p:spPr>
          <a:xfrm>
            <a:off x="751607" y="2602161"/>
            <a:ext cx="2937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Add an option with count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C6B6B-3AAB-4653-A01F-ED3FA5F1ACFF}"/>
              </a:ext>
            </a:extLst>
          </p:cNvPr>
          <p:cNvSpPr txBox="1"/>
          <p:nvPr/>
        </p:nvSpPr>
        <p:spPr>
          <a:xfrm>
            <a:off x="751605" y="3660228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Clear the input box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58797-FD70-4B9C-8C62-696D3500258B}"/>
              </a:ext>
            </a:extLst>
          </p:cNvPr>
          <p:cNvSpPr txBox="1"/>
          <p:nvPr/>
        </p:nvSpPr>
        <p:spPr>
          <a:xfrm>
            <a:off x="751604" y="4573486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Refresh the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13B87-CDFB-42BF-A7E9-1A3F6BE99A13}"/>
              </a:ext>
            </a:extLst>
          </p:cNvPr>
          <p:cNvSpPr txBox="1"/>
          <p:nvPr/>
        </p:nvSpPr>
        <p:spPr>
          <a:xfrm>
            <a:off x="751603" y="5537832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Refresh the options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65088E-8104-4CBD-95C8-B2B74980DA9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220150" y="2103822"/>
            <a:ext cx="0" cy="49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34DEF4-79FB-4938-97B6-D734E6CB943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2220148" y="3248492"/>
            <a:ext cx="2" cy="41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D4C7E-F76C-4EE8-BB21-617397167B1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2220147" y="4029560"/>
            <a:ext cx="1" cy="5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9E8FA-4F5D-48F5-A494-C2C07D6AF11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2220146" y="4942818"/>
            <a:ext cx="1" cy="59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4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A9CC-ACB6-4156-88A7-B6EB79DB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3F3DE-FA8D-4571-929A-43325741BD0C}"/>
              </a:ext>
            </a:extLst>
          </p:cNvPr>
          <p:cNvSpPr txBox="1"/>
          <p:nvPr/>
        </p:nvSpPr>
        <p:spPr>
          <a:xfrm>
            <a:off x="6469211" y="1436471"/>
            <a:ext cx="29370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1. When user clicks “add an option”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DC8072-C9E4-4D38-8DA6-D2804F93918C}"/>
              </a:ext>
            </a:extLst>
          </p:cNvPr>
          <p:cNvSpPr txBox="1"/>
          <p:nvPr/>
        </p:nvSpPr>
        <p:spPr>
          <a:xfrm>
            <a:off x="6469211" y="2581141"/>
            <a:ext cx="2937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Add an option with count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C6B6B-3AAB-4653-A01F-ED3FA5F1ACFF}"/>
              </a:ext>
            </a:extLst>
          </p:cNvPr>
          <p:cNvSpPr txBox="1"/>
          <p:nvPr/>
        </p:nvSpPr>
        <p:spPr>
          <a:xfrm>
            <a:off x="6469209" y="3639208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Clear the input box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58797-FD70-4B9C-8C62-696D3500258B}"/>
              </a:ext>
            </a:extLst>
          </p:cNvPr>
          <p:cNvSpPr txBox="1"/>
          <p:nvPr/>
        </p:nvSpPr>
        <p:spPr>
          <a:xfrm>
            <a:off x="6469208" y="4552466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Refresh the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13B87-CDFB-42BF-A7E9-1A3F6BE99A13}"/>
              </a:ext>
            </a:extLst>
          </p:cNvPr>
          <p:cNvSpPr txBox="1"/>
          <p:nvPr/>
        </p:nvSpPr>
        <p:spPr>
          <a:xfrm>
            <a:off x="6469207" y="5516812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Refresh the options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65088E-8104-4CBD-95C8-B2B74980DA9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937754" y="2082802"/>
            <a:ext cx="0" cy="49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34DEF4-79FB-4938-97B6-D734E6CB943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7937752" y="3227472"/>
            <a:ext cx="2" cy="41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D4C7E-F76C-4EE8-BB21-617397167B1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937751" y="4008540"/>
            <a:ext cx="1" cy="5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E9E8FA-4F5D-48F5-A494-C2C07D6AF11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7937750" y="4921798"/>
            <a:ext cx="1" cy="59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93D5B6-637B-4E1B-8E4B-9BFC9B0FEE8F}"/>
              </a:ext>
            </a:extLst>
          </p:cNvPr>
          <p:cNvSpPr txBox="1"/>
          <p:nvPr/>
        </p:nvSpPr>
        <p:spPr>
          <a:xfrm>
            <a:off x="1897232" y="1581530"/>
            <a:ext cx="29370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1. When user clicks an option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8E161-4E38-4CBE-8D67-B088978C27CB}"/>
              </a:ext>
            </a:extLst>
          </p:cNvPr>
          <p:cNvSpPr txBox="1"/>
          <p:nvPr/>
        </p:nvSpPr>
        <p:spPr>
          <a:xfrm>
            <a:off x="1897233" y="2391953"/>
            <a:ext cx="29370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 Increase the count of that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085B4-667B-4281-931D-0674751E368D}"/>
              </a:ext>
            </a:extLst>
          </p:cNvPr>
          <p:cNvSpPr txBox="1"/>
          <p:nvPr/>
        </p:nvSpPr>
        <p:spPr>
          <a:xfrm>
            <a:off x="1897231" y="3450020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 Sort the result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2E48D-807D-4C9D-BE71-96A306DFAD5D}"/>
              </a:ext>
            </a:extLst>
          </p:cNvPr>
          <p:cNvSpPr txBox="1"/>
          <p:nvPr/>
        </p:nvSpPr>
        <p:spPr>
          <a:xfrm>
            <a:off x="1897230" y="4363278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 Refresh the 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452001-21C5-43C0-8B01-16A0F02910E1}"/>
              </a:ext>
            </a:extLst>
          </p:cNvPr>
          <p:cNvSpPr txBox="1"/>
          <p:nvPr/>
        </p:nvSpPr>
        <p:spPr>
          <a:xfrm>
            <a:off x="1897229" y="5327624"/>
            <a:ext cx="29370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5. Refresh the options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7445DE-9196-4801-BC48-46D28EA8766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3365775" y="1950862"/>
            <a:ext cx="1" cy="4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A8770B-47AC-44D0-B9E4-7197E0ADAFFC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flipH="1">
            <a:off x="3365774" y="3038284"/>
            <a:ext cx="2" cy="41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236762-C6FD-4638-AE00-3ADB771458B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3365773" y="3819352"/>
            <a:ext cx="1" cy="54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24E485-DB1D-48A1-9827-24ED9532CDE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3365772" y="4732610"/>
            <a:ext cx="1" cy="59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3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0A03-57BD-4B1C-9DB7-85315E4C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can hold numbers and text values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are written inside double or single quotes.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 are written without quotes.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FF6CE-2947-4B69-859C-6C05B7E96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51" y="3880644"/>
            <a:ext cx="6514999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6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 –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40A03-57BD-4B1C-9DB7-85315E4CB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Primitive Data Types</a:t>
            </a:r>
            <a:r>
              <a:rPr lang="en-US" dirty="0"/>
              <a:t>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Numbers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Strings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 (True, False)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/>
              <a:t>Composite Data Types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Objects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05172-51E7-43D0-A085-77A042F2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62" y="1532684"/>
            <a:ext cx="3574655" cy="1098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98078-EB1C-4EDA-9BC8-00DBBC8E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762" y="3687571"/>
            <a:ext cx="4156982" cy="364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233B3-3B54-4CC7-8907-D130E37BC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762" y="4075426"/>
            <a:ext cx="3981931" cy="381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BB7BE-F458-42B4-AC07-7507D5D487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62" y="4697815"/>
            <a:ext cx="2636607" cy="19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8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 – Operators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242026-844C-494D-A644-42CC2558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CE11E9-D20E-4609-A052-E9D222FB10B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650124" y="144517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dirty="0"/>
              <a:t>+	    Addition	</a:t>
            </a:r>
          </a:p>
          <a:p>
            <a:pPr>
              <a:buFontTx/>
              <a:buChar char="-"/>
            </a:pPr>
            <a:r>
              <a:rPr lang="en-US" altLang="en-US" sz="2800" dirty="0"/>
              <a:t>    Subtraction</a:t>
            </a:r>
          </a:p>
          <a:p>
            <a:pPr>
              <a:buFontTx/>
              <a:buNone/>
            </a:pPr>
            <a:r>
              <a:rPr lang="en-US" altLang="en-US" sz="2800" dirty="0"/>
              <a:t>* 	    Multiplication	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/ 	    Division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%     Modulus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++    Increment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- -     Decrement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06E3D-3B54-44A7-B843-BF9CF868EC0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461235" y="144517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2800" dirty="0"/>
              <a:t>== 	Equality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!=	 	Inequality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!		Logical NOT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&amp;&amp;	Logical AND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||       Logical OR</a:t>
            </a:r>
          </a:p>
          <a:p>
            <a:pPr>
              <a:buFont typeface="Monotype Sorts" charset="2"/>
              <a:buNone/>
            </a:pPr>
            <a:r>
              <a:rPr lang="en-US" altLang="en-US" sz="2800" dirty="0"/>
              <a:t>?		Conditional            	Selection</a:t>
            </a:r>
          </a:p>
        </p:txBody>
      </p:sp>
    </p:spTree>
    <p:extLst>
      <p:ext uri="{BB962C8B-B14F-4D97-AF65-F5344CB8AC3E}">
        <p14:creationId xmlns:p14="http://schemas.microsoft.com/office/powerpoint/2010/main" val="3499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 – Control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392D0-6D10-43A5-BE7E-096C22CF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4D806-9566-4860-8641-E0A93354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28" y="2230164"/>
            <a:ext cx="7038242" cy="1587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E1F67-8999-492F-AF5E-752A40AE2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012" y="1841281"/>
            <a:ext cx="2660760" cy="2536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07F167-6931-41E4-B1D9-C00CAD8F319F}"/>
              </a:ext>
            </a:extLst>
          </p:cNvPr>
          <p:cNvSpPr txBox="1"/>
          <p:nvPr/>
        </p:nvSpPr>
        <p:spPr>
          <a:xfrm>
            <a:off x="2186152" y="1765738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7C988-0F49-487A-BC6C-D6F70ACC7250}"/>
              </a:ext>
            </a:extLst>
          </p:cNvPr>
          <p:cNvSpPr txBox="1"/>
          <p:nvPr/>
        </p:nvSpPr>
        <p:spPr>
          <a:xfrm>
            <a:off x="8863012" y="1255502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statement</a:t>
            </a:r>
          </a:p>
        </p:txBody>
      </p:sp>
    </p:spTree>
    <p:extLst>
      <p:ext uri="{BB962C8B-B14F-4D97-AF65-F5344CB8AC3E}">
        <p14:creationId xmlns:p14="http://schemas.microsoft.com/office/powerpoint/2010/main" val="57742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 – Looping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A4255C-F66F-4CEC-BB1A-C06519C2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7F167-6931-41E4-B1D9-C00CAD8F319F}"/>
              </a:ext>
            </a:extLst>
          </p:cNvPr>
          <p:cNvSpPr txBox="1"/>
          <p:nvPr/>
        </p:nvSpPr>
        <p:spPr>
          <a:xfrm>
            <a:off x="2186152" y="1765738"/>
            <a:ext cx="19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7C988-0F49-487A-BC6C-D6F70ACC7250}"/>
              </a:ext>
            </a:extLst>
          </p:cNvPr>
          <p:cNvSpPr txBox="1"/>
          <p:nvPr/>
        </p:nvSpPr>
        <p:spPr>
          <a:xfrm>
            <a:off x="7927591" y="1798894"/>
            <a:ext cx="221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FBEBE-A212-49C9-8F0B-BBA451005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602" y="2168226"/>
            <a:ext cx="4689329" cy="882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A00B4-7FBB-45ED-A4F5-6B594857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02" y="3286420"/>
            <a:ext cx="4689329" cy="976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82514-103E-40DF-B349-7B476B0D4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591" y="2355879"/>
            <a:ext cx="3398861" cy="882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AD5D4-5576-4A2C-BDC8-911C0359C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591" y="3619144"/>
            <a:ext cx="3022710" cy="97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8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A7B5-C089-47F9-BCE6-ECCCF6D2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Javascript basic concepts –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F0920-C04F-4AC5-A882-EA8CCB24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B973-4634-489F-B451-97BF8EF7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75185-5AEB-4EA4-AFE4-B0953B353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183" y="1778055"/>
            <a:ext cx="4886815" cy="1049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ABF56-DAC4-4A4E-9797-2DFF8006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183" y="3429000"/>
            <a:ext cx="4330920" cy="10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8" y="1166648"/>
            <a:ext cx="10515600" cy="2073372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</a:rPr>
              <a:t>Demo</a:t>
            </a:r>
            <a:br>
              <a:rPr lang="en-US" sz="8000" b="1" dirty="0">
                <a:solidFill>
                  <a:srgbClr val="FF0000"/>
                </a:solidFill>
              </a:rPr>
            </a:br>
            <a:r>
              <a:rPr lang="en-US" sz="8000" b="1" dirty="0">
                <a:solidFill>
                  <a:srgbClr val="FF0000"/>
                </a:solidFill>
              </a:rPr>
              <a:t>Let’s Implement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279" y="3429000"/>
            <a:ext cx="10515600" cy="5649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Write the code after me on visual code: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Use the provided HTML &amp; CSS templates</a:t>
            </a:r>
          </a:p>
          <a:p>
            <a:pPr algn="ctr"/>
            <a:r>
              <a:rPr lang="en-US" sz="3600" dirty="0">
                <a:solidFill>
                  <a:srgbClr val="000000"/>
                </a:solidFill>
              </a:rPr>
              <a:t>Just implement algorithm in </a:t>
            </a:r>
            <a:r>
              <a:rPr lang="en-US" sz="3600" i="1" dirty="0">
                <a:solidFill>
                  <a:srgbClr val="000000"/>
                </a:solidFill>
              </a:rPr>
              <a:t>script.js</a:t>
            </a:r>
            <a:r>
              <a:rPr lang="en-US" sz="3600" dirty="0">
                <a:solidFill>
                  <a:srgbClr val="000000"/>
                </a:solidFill>
              </a:rPr>
              <a:t> file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2A4E-610C-45F9-999C-EEBB2956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Summary of Tutorial #1: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HTML for presenting structure of a webpage</a:t>
            </a:r>
            <a:endParaRPr lang="en-US" sz="2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CSS for presenting contents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Web browsers for interpreting and rendering web pages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Separation of presentation and content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to make a website do something</a:t>
            </a:r>
          </a:p>
          <a:p>
            <a:r>
              <a:rPr lang="en-US" b="1" dirty="0"/>
              <a:t>DOM provides the way to access HTML elements</a:t>
            </a:r>
          </a:p>
          <a:p>
            <a:pPr lvl="1"/>
            <a:r>
              <a:rPr lang="en-US" dirty="0"/>
              <a:t>An HTML element us handled as an object in </a:t>
            </a:r>
            <a:r>
              <a:rPr lang="en-US" dirty="0" err="1"/>
              <a:t>javascript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DON’T NEED TO MEMORIZE JS libraries</a:t>
            </a:r>
          </a:p>
          <a:p>
            <a:pPr lvl="1"/>
            <a:r>
              <a:rPr lang="en-US" dirty="0"/>
              <a:t>Google it whenever you want to do something</a:t>
            </a:r>
          </a:p>
          <a:p>
            <a:pPr lvl="1"/>
            <a:r>
              <a:rPr lang="en-US" dirty="0"/>
              <a:t>More on: </a:t>
            </a:r>
            <a:r>
              <a:rPr lang="en-US" dirty="0">
                <a:hlinkClick r:id="rId2"/>
              </a:rPr>
              <a:t>https://www.w3schools.com/js/default.asp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38A2D-981A-469B-A2DC-78484169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9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Next day: Tutorial #3 Working with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Our application should be available on any client</a:t>
            </a:r>
          </a:p>
          <a:p>
            <a:pPr lvl="1"/>
            <a:r>
              <a:rPr lang="en-US" dirty="0"/>
              <a:t>We have to store ‘state’ of our web application</a:t>
            </a:r>
          </a:p>
          <a:p>
            <a:pPr lvl="1"/>
            <a:endParaRPr lang="en-US" dirty="0"/>
          </a:p>
          <a:p>
            <a:r>
              <a:rPr lang="en-US" dirty="0"/>
              <a:t>Topics will be covered:</a:t>
            </a:r>
          </a:p>
          <a:p>
            <a:pPr lvl="1"/>
            <a:r>
              <a:rPr lang="en-US" dirty="0"/>
              <a:t>Firebase Database</a:t>
            </a:r>
          </a:p>
          <a:p>
            <a:pPr lvl="1"/>
            <a:r>
              <a:rPr lang="en-US" dirty="0"/>
              <a:t>How to store data in Firebase Database</a:t>
            </a:r>
          </a:p>
          <a:p>
            <a:pPr lvl="1"/>
            <a:r>
              <a:rPr lang="en-US" dirty="0"/>
              <a:t>How to retrieve data from Firebase and update UI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D1CC-151B-45DE-AF45-1DA21CD0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0" y="2435141"/>
            <a:ext cx="10515600" cy="82832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429000"/>
            <a:ext cx="10515600" cy="5649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Questions?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D4CDB-D6A0-4AD7-9086-5AA4F56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Student will be able to build an interactive course selection system as follows: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Goal: Construct following website – hands-on 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199" y="2194545"/>
            <a:ext cx="9301599" cy="43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5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action should we implement?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31" y="1756754"/>
            <a:ext cx="8152442" cy="383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6CCA8-DEB2-4301-8522-1EF100D7A008}"/>
              </a:ext>
            </a:extLst>
          </p:cNvPr>
          <p:cNvSpPr txBox="1"/>
          <p:nvPr/>
        </p:nvSpPr>
        <p:spPr>
          <a:xfrm>
            <a:off x="595619" y="2093498"/>
            <a:ext cx="232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Hover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0279-E20A-4F59-AE29-EC649AE23C6B}"/>
              </a:ext>
            </a:extLst>
          </p:cNvPr>
          <p:cNvSpPr/>
          <p:nvPr/>
        </p:nvSpPr>
        <p:spPr>
          <a:xfrm>
            <a:off x="3950563" y="2379216"/>
            <a:ext cx="3480047" cy="22638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action should we implement?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32" y="1882066"/>
            <a:ext cx="8152442" cy="383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6CCA8-DEB2-4301-8522-1EF100D7A008}"/>
              </a:ext>
            </a:extLst>
          </p:cNvPr>
          <p:cNvSpPr txBox="1"/>
          <p:nvPr/>
        </p:nvSpPr>
        <p:spPr>
          <a:xfrm>
            <a:off x="543067" y="2174082"/>
            <a:ext cx="2577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Hover</a:t>
            </a:r>
          </a:p>
          <a:p>
            <a:pPr marL="457200" indent="-457200">
              <a:buAutoNum type="arabicPeriod"/>
            </a:pPr>
            <a:r>
              <a:rPr lang="en-US" sz="2000" dirty="0"/>
              <a:t>Click and counting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0279-E20A-4F59-AE29-EC649AE23C6B}"/>
              </a:ext>
            </a:extLst>
          </p:cNvPr>
          <p:cNvSpPr/>
          <p:nvPr/>
        </p:nvSpPr>
        <p:spPr>
          <a:xfrm>
            <a:off x="3861786" y="2528025"/>
            <a:ext cx="3480047" cy="22638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action should we implement?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41" y="2170947"/>
            <a:ext cx="8152442" cy="383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6CCA8-DEB2-4301-8522-1EF100D7A008}"/>
              </a:ext>
            </a:extLst>
          </p:cNvPr>
          <p:cNvSpPr txBox="1"/>
          <p:nvPr/>
        </p:nvSpPr>
        <p:spPr>
          <a:xfrm>
            <a:off x="543067" y="2174082"/>
            <a:ext cx="2577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Hover</a:t>
            </a:r>
          </a:p>
          <a:p>
            <a:pPr marL="457200" indent="-457200">
              <a:buAutoNum type="arabicPeriod"/>
            </a:pPr>
            <a:r>
              <a:rPr lang="en-US" sz="2000" dirty="0"/>
              <a:t>Click and counting</a:t>
            </a:r>
          </a:p>
          <a:p>
            <a:pPr marL="457200" indent="-457200">
              <a:buAutoNum type="arabicPeriod"/>
            </a:pPr>
            <a:r>
              <a:rPr lang="en-US" sz="2000" dirty="0"/>
              <a:t>Add an option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0279-E20A-4F59-AE29-EC649AE23C6B}"/>
              </a:ext>
            </a:extLst>
          </p:cNvPr>
          <p:cNvSpPr/>
          <p:nvPr/>
        </p:nvSpPr>
        <p:spPr>
          <a:xfrm flipV="1">
            <a:off x="4012706" y="5038435"/>
            <a:ext cx="3480047" cy="2942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2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action should we implement?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18" y="2167779"/>
            <a:ext cx="8152442" cy="383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6CCA8-DEB2-4301-8522-1EF100D7A008}"/>
              </a:ext>
            </a:extLst>
          </p:cNvPr>
          <p:cNvSpPr txBox="1"/>
          <p:nvPr/>
        </p:nvSpPr>
        <p:spPr>
          <a:xfrm>
            <a:off x="543067" y="2174082"/>
            <a:ext cx="2577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Hover</a:t>
            </a:r>
          </a:p>
          <a:p>
            <a:pPr marL="457200" indent="-457200">
              <a:buAutoNum type="arabicPeriod"/>
            </a:pPr>
            <a:r>
              <a:rPr lang="en-US" sz="2000" dirty="0"/>
              <a:t>Click and counting</a:t>
            </a:r>
          </a:p>
          <a:p>
            <a:pPr marL="457200" indent="-457200">
              <a:buAutoNum type="arabicPeriod"/>
            </a:pPr>
            <a:r>
              <a:rPr lang="en-US" sz="2000" dirty="0"/>
              <a:t>Add an option</a:t>
            </a:r>
          </a:p>
          <a:p>
            <a:pPr marL="457200" indent="-457200">
              <a:buAutoNum type="arabicPeriod"/>
            </a:pPr>
            <a:r>
              <a:rPr lang="en-US" sz="2000" dirty="0"/>
              <a:t>Sorting</a:t>
            </a:r>
          </a:p>
          <a:p>
            <a:pPr marL="457200" indent="-457200">
              <a:buAutoNum type="arabicPeriod"/>
            </a:pPr>
            <a:r>
              <a:rPr lang="en-US" sz="2000" dirty="0"/>
              <a:t>Presenting on the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80279-E20A-4F59-AE29-EC649AE23C6B}"/>
              </a:ext>
            </a:extLst>
          </p:cNvPr>
          <p:cNvSpPr/>
          <p:nvPr/>
        </p:nvSpPr>
        <p:spPr>
          <a:xfrm flipV="1">
            <a:off x="8247865" y="2901568"/>
            <a:ext cx="3309944" cy="75596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action should we implement?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F3E7F-72BE-4F19-9C8E-8A5C91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9B6-D07B-42B7-AECE-A2069C23C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86" y="1803950"/>
            <a:ext cx="8152442" cy="3835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6CCA8-DEB2-4301-8522-1EF100D7A008}"/>
              </a:ext>
            </a:extLst>
          </p:cNvPr>
          <p:cNvSpPr txBox="1"/>
          <p:nvPr/>
        </p:nvSpPr>
        <p:spPr>
          <a:xfrm>
            <a:off x="543067" y="2174082"/>
            <a:ext cx="2577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Hover</a:t>
            </a:r>
          </a:p>
          <a:p>
            <a:pPr marL="457200" indent="-457200">
              <a:buAutoNum type="arabicPeriod"/>
            </a:pPr>
            <a:r>
              <a:rPr lang="en-US" sz="2000" b="1" dirty="0"/>
              <a:t>Click and counting</a:t>
            </a:r>
          </a:p>
          <a:p>
            <a:pPr marL="457200" indent="-457200">
              <a:buAutoNum type="arabicPeriod"/>
            </a:pPr>
            <a:r>
              <a:rPr lang="en-US" sz="2000" b="1" dirty="0"/>
              <a:t>Add an option</a:t>
            </a:r>
          </a:p>
          <a:p>
            <a:pPr marL="457200" indent="-457200">
              <a:buAutoNum type="arabicPeriod"/>
            </a:pPr>
            <a:r>
              <a:rPr lang="en-US" sz="2000" dirty="0"/>
              <a:t>Sorting</a:t>
            </a:r>
          </a:p>
          <a:p>
            <a:pPr marL="457200" indent="-457200">
              <a:buAutoNum type="arabicPeriod"/>
            </a:pPr>
            <a:r>
              <a:rPr lang="en-US" sz="2000" dirty="0"/>
              <a:t>Presenting on the table</a:t>
            </a:r>
          </a:p>
        </p:txBody>
      </p:sp>
    </p:spTree>
    <p:extLst>
      <p:ext uri="{BB962C8B-B14F-4D97-AF65-F5344CB8AC3E}">
        <p14:creationId xmlns:p14="http://schemas.microsoft.com/office/powerpoint/2010/main" val="9181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</a:rPr>
              <a:t>Events happen whenever interactive things take place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Click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/mouse movement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Typing keyboard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</a:rPr>
              <a:t>User-generated event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Example: Raise and alert when a user clicks a button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2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11313</TotalTime>
  <Words>600</Words>
  <Application>Microsoft Office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Monotype Sorts</vt:lpstr>
      <vt:lpstr>Verdana</vt:lpstr>
      <vt:lpstr>Office Theme</vt:lpstr>
      <vt:lpstr>Tutorial #2: Javascript</vt:lpstr>
      <vt:lpstr>Summary of Tutorial #1: HTML and CSS</vt:lpstr>
      <vt:lpstr>Learning Objective</vt:lpstr>
      <vt:lpstr>Learning Objective</vt:lpstr>
      <vt:lpstr>Learning Objective</vt:lpstr>
      <vt:lpstr>Learning Objective</vt:lpstr>
      <vt:lpstr>Learning Objective</vt:lpstr>
      <vt:lpstr>Learning Objective</vt:lpstr>
      <vt:lpstr>Event</vt:lpstr>
      <vt:lpstr>Algorithm</vt:lpstr>
      <vt:lpstr>Algorithm</vt:lpstr>
      <vt:lpstr>Summary of Algorithm</vt:lpstr>
      <vt:lpstr>Javascript basic concepts</vt:lpstr>
      <vt:lpstr>Javascript basic concepts – Data Types</vt:lpstr>
      <vt:lpstr>Javascript basic concepts – Operators</vt:lpstr>
      <vt:lpstr>Javascript basic concepts – Control Flow</vt:lpstr>
      <vt:lpstr>Javascript basic concepts – Looping</vt:lpstr>
      <vt:lpstr>Javascript basic concepts – Functions</vt:lpstr>
      <vt:lpstr>Demo Let’s Implement it</vt:lpstr>
      <vt:lpstr>Summary of Javascript</vt:lpstr>
      <vt:lpstr>Next day: Tutorial #3 Working with Data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Aashik Azim</dc:creator>
  <cp:lastModifiedBy> </cp:lastModifiedBy>
  <cp:revision>55</cp:revision>
  <dcterms:created xsi:type="dcterms:W3CDTF">2020-08-06T19:59:30Z</dcterms:created>
  <dcterms:modified xsi:type="dcterms:W3CDTF">2020-08-31T19:25:46Z</dcterms:modified>
</cp:coreProperties>
</file>