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0" r:id="rId3"/>
    <p:sldId id="315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7" r:id="rId12"/>
    <p:sldId id="318" r:id="rId13"/>
    <p:sldId id="319" r:id="rId14"/>
    <p:sldId id="320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5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75FCDA-1396-4223-9991-F962DEFDC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98C5F-E42B-414E-843A-22E4AEC176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FE5D7-C5F9-499A-8D73-2744C69345A6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ED91-C852-4A46-8D33-425D27B93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43474-8984-417D-8D2A-E5A727C273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9EA9A-6C5D-491D-9C40-68A8323C1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DCA61-0471-4834-AD86-1585AD70D18D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752BB-2345-40CE-80ED-0A42D5C28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2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140-F9AB-4699-A197-7440F0194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19BD5-74EB-42BE-89DC-39F235086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33EF-D7CD-4821-BF01-99132D37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54710-F4A3-4741-8839-C27FB5CCDF14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5855-7B94-4773-91C8-25771B451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462E-243B-4A30-8E2A-EB6F14E7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2458-0D52-4BC9-91D8-B2369E71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38167-249D-4AC5-8F1A-69A0281B4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FFA6-3D61-4301-AE6E-40C6C7B5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FA8B3-A817-4DB5-9E3B-0B9BA55BC05F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FC43-393C-4738-AC40-4B29D6A3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8A86-C55E-4EE3-85AE-0A7B1E16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0CA32-6A94-4B3E-9986-7C36E296E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6FBA3-E0BA-4376-A3A8-FF3B4EC99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2FA7-0C1D-4840-BD14-C226619F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E4C1B-1021-4CD1-BFF3-C1028D084ECD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73901-D407-45A1-9138-BE9F99F2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081B-A9B6-4725-8DC4-D1C93ED70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4834-DAA1-49BF-920B-BB8DCB6A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25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D30E-CDA2-4F32-A5DE-76EFC339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7965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E514B-ADD9-40CD-9B81-DED5C58C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B5AA3-8BD9-494B-BDD1-62592F17ED0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E827-40C9-4491-93E6-6D0197CF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EED5-2215-41FC-B975-48FF177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6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AC7F-88EC-49DD-9EEB-D462E29D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4B39E-1384-49EA-8220-5F273240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7FB41-B1C5-44FD-9F99-1F1FBCEA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8DC8-C759-41BE-942B-C436E35C3047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F4267-DFAD-4113-B179-4B85BD00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71467-8400-4135-BCCA-FF09D72C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5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06A9-B3DF-4704-82E2-E9487264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07B8-5633-428F-A677-50A2CA7FE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46CB6-F7ED-4CE1-8A92-B7F0F785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71426-9D4D-4B06-BB5A-1182C8D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C0D05-70CE-4D95-A3D2-AB797C2C87F4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C5123-FF74-4B12-9380-9D8A28B43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006A7-FF48-42F6-A50C-D0995EAB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5B05E-24CD-4FB0-A7FE-36E232F9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FF430-B0F1-498B-AF22-DF00942FB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A505E-AE04-4607-BD89-D9ED89331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CC31D-1F99-4C1E-90EB-1B3DF541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9044C-DE1F-4DD4-B34E-841C514CC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070230-3B4F-43E6-B23F-B616E8F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87B5C-7C2B-4E6A-A161-82FF4DB43718}" type="datetime1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BC5DF-68AA-40F9-900D-1FD43A5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725DB-9CE2-4B3C-A62A-A43CCBCCB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17E-28B7-4952-A64B-061E90FA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289A4-6CED-4426-BD47-423BED01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DA3FD-2CC0-485F-BF75-E07E4A38745B}" type="datetime1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9DCCD-B134-467C-83D8-9CC1B906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D0CF4-0F04-4C9E-B4FF-2B600144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ECCD-C0E1-4F6C-B3B8-D3CC2629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3B2B-BC4E-4313-A663-2A6D05979BF4}" type="datetime1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F7F01-8F6B-4C18-A12A-A390D6CC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3868-387B-4F0D-AFCE-F4347543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AA1A-5B8B-41BF-A906-C5475D52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1418-590D-4367-99E0-4A431E67A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FF147-DC31-46A8-A266-76191E759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4A40-50E3-4219-B168-69789ADB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9AFBC-9AD1-408D-B7A2-F21EFC957605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91A96-0C31-40F0-BBF8-2FD5B80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F96C-92D5-4B4A-9F04-37A19323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5683-69BD-4427-A3FD-FB01CBF9D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4A90C-18F5-4A4B-82E8-2CB7C3CA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01B3-E49F-47D7-87E7-50DA6AE2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F38E4-1DF2-4D29-97F9-17EDD782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64938-DCD6-4D82-AEDF-A5C7681D2D28}" type="datetime1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C820E-4B8B-4D6D-9D20-2583F8A3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5AD8-2EAA-47AF-A64F-FA1F995D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6A3D-8E6B-453F-9F54-01ED6612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3C81-57AF-4E1A-BA5C-B84D213C1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14B29-AC9A-4CED-8590-4F3F98F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9294D-AB0C-4579-97B3-4482135EFCF8}" type="datetime1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14D1-506F-47F2-ADDC-48108649A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D5CB-378C-4F6C-8CA7-C4E186DEC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9EE4B-ECCC-4A16-B1D8-B158AB679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web/setu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firebase.google.com/docs/database/web/star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s.virginia.edu/~ma6zp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irebase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B0A4-A430-4049-8CA6-E9A683A76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237" y="644061"/>
            <a:ext cx="9144000" cy="15223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Tutorial #3: Working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A5C2C-FECB-4D83-A9BC-3841050C5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3237" y="3035815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 err="1"/>
              <a:t>Aashik</a:t>
            </a:r>
            <a:r>
              <a:rPr lang="en-US" sz="4000" dirty="0"/>
              <a:t> Azim</a:t>
            </a:r>
          </a:p>
        </p:txBody>
      </p:sp>
    </p:spTree>
    <p:extLst>
      <p:ext uri="{BB962C8B-B14F-4D97-AF65-F5344CB8AC3E}">
        <p14:creationId xmlns:p14="http://schemas.microsoft.com/office/powerpoint/2010/main" val="500235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6D0-1F9C-4CC0-8748-97DD084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63F214-B8A3-42BB-B8E2-89BD3C632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4211" y="2446552"/>
            <a:ext cx="3724275" cy="1685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664C3-C883-4E30-827C-6E2BDE5D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EAB70-7FFE-4A0F-BB36-DE15C2BAAC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228"/>
          <a:stretch/>
        </p:blipFill>
        <p:spPr>
          <a:xfrm>
            <a:off x="785087" y="2351619"/>
            <a:ext cx="4591541" cy="187636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CDF890-BAE2-441A-BB96-157FE37C92A5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376628" y="3289515"/>
            <a:ext cx="2097583" cy="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3D01B-08F5-4E7E-9C83-2AFE3B6B23C2}"/>
              </a:ext>
            </a:extLst>
          </p:cNvPr>
          <p:cNvSpPr txBox="1"/>
          <p:nvPr/>
        </p:nvSpPr>
        <p:spPr>
          <a:xfrm>
            <a:off x="5703388" y="2920184"/>
            <a:ext cx="7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Fetch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0D9E27B-FD96-4AF2-8EAB-6D91356CF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48" y="1981790"/>
            <a:ext cx="4849482" cy="261545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304CC7-2E09-4DAE-A3B6-7F18928D54FE}"/>
              </a:ext>
            </a:extLst>
          </p:cNvPr>
          <p:cNvSpPr/>
          <p:nvPr/>
        </p:nvSpPr>
        <p:spPr>
          <a:xfrm>
            <a:off x="634015" y="4089353"/>
            <a:ext cx="2775010" cy="580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6D0-1F9C-4CC0-8748-97DD084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Flow</a:t>
            </a:r>
          </a:p>
        </p:txBody>
      </p:sp>
      <p:pic>
        <p:nvPicPr>
          <p:cNvPr id="27" name="Content Placeholder 6">
            <a:extLst>
              <a:ext uri="{FF2B5EF4-FFF2-40B4-BE49-F238E27FC236}">
                <a16:creationId xmlns:a16="http://schemas.microsoft.com/office/drawing/2014/main" id="{460219DC-7A4A-4EFA-A108-AB72E6FAF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0363" y="2920184"/>
            <a:ext cx="3724275" cy="16859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664C3-C883-4E30-827C-6E2BDE5D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11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CDF890-BAE2-441A-BB96-157FE37C92A5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099948" y="3428999"/>
            <a:ext cx="17632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3D01B-08F5-4E7E-9C83-2AFE3B6B23C2}"/>
              </a:ext>
            </a:extLst>
          </p:cNvPr>
          <p:cNvSpPr txBox="1"/>
          <p:nvPr/>
        </p:nvSpPr>
        <p:spPr>
          <a:xfrm>
            <a:off x="5703388" y="2920184"/>
            <a:ext cx="7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Fetch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15AC95-CDB5-4BA8-AC0F-A3E3D23232BF}"/>
              </a:ext>
            </a:extLst>
          </p:cNvPr>
          <p:cNvCxnSpPr>
            <a:cxnSpLocks/>
          </p:cNvCxnSpPr>
          <p:nvPr/>
        </p:nvCxnSpPr>
        <p:spPr>
          <a:xfrm>
            <a:off x="5099948" y="3997846"/>
            <a:ext cx="1662313" cy="54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99F900-D69C-4F12-AF5C-59996055DCF0}"/>
              </a:ext>
            </a:extLst>
          </p:cNvPr>
          <p:cNvSpPr txBox="1"/>
          <p:nvPr/>
        </p:nvSpPr>
        <p:spPr>
          <a:xfrm>
            <a:off x="5611162" y="3628514"/>
            <a:ext cx="10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Update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D90E76-01D0-4D4A-A1E0-91823065C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2" y="1981790"/>
            <a:ext cx="4849482" cy="2615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1310B-2F8A-40FE-87A8-2F7BB9D52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87" y="1967466"/>
            <a:ext cx="4962061" cy="29230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35777-8817-4D07-925F-188A1591B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713" y="2102509"/>
            <a:ext cx="5171576" cy="314023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8EBF12-1C14-4294-B309-B8D91301A383}"/>
              </a:ext>
            </a:extLst>
          </p:cNvPr>
          <p:cNvSpPr/>
          <p:nvPr/>
        </p:nvSpPr>
        <p:spPr>
          <a:xfrm>
            <a:off x="7404410" y="3757961"/>
            <a:ext cx="4344845" cy="126008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6183AA-342D-4D43-83DF-4BC350CD979D}"/>
              </a:ext>
            </a:extLst>
          </p:cNvPr>
          <p:cNvSpPr/>
          <p:nvPr/>
        </p:nvSpPr>
        <p:spPr>
          <a:xfrm>
            <a:off x="203239" y="1967465"/>
            <a:ext cx="4569947" cy="1461533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76D0-1F9C-4CC0-8748-97DD084B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6BFD-08AE-474D-88F4-E88DDB77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664C3-C883-4E30-827C-6E2BDE5D8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CDF890-BAE2-441A-BB96-157FE37C92A5}"/>
              </a:ext>
            </a:extLst>
          </p:cNvPr>
          <p:cNvCxnSpPr>
            <a:cxnSpLocks/>
          </p:cNvCxnSpPr>
          <p:nvPr/>
        </p:nvCxnSpPr>
        <p:spPr>
          <a:xfrm flipH="1">
            <a:off x="5168952" y="2844267"/>
            <a:ext cx="1630076" cy="42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3D01B-08F5-4E7E-9C83-2AFE3B6B23C2}"/>
              </a:ext>
            </a:extLst>
          </p:cNvPr>
          <p:cNvSpPr txBox="1"/>
          <p:nvPr/>
        </p:nvSpPr>
        <p:spPr>
          <a:xfrm>
            <a:off x="5703388" y="2920184"/>
            <a:ext cx="7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Fetch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15AC95-CDB5-4BA8-AC0F-A3E3D23232BF}"/>
              </a:ext>
            </a:extLst>
          </p:cNvPr>
          <p:cNvCxnSpPr>
            <a:cxnSpLocks/>
          </p:cNvCxnSpPr>
          <p:nvPr/>
        </p:nvCxnSpPr>
        <p:spPr>
          <a:xfrm>
            <a:off x="5099948" y="3997846"/>
            <a:ext cx="1662313" cy="54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99F900-D69C-4F12-AF5C-59996055DCF0}"/>
              </a:ext>
            </a:extLst>
          </p:cNvPr>
          <p:cNvSpPr txBox="1"/>
          <p:nvPr/>
        </p:nvSpPr>
        <p:spPr>
          <a:xfrm>
            <a:off x="5611162" y="3628514"/>
            <a:ext cx="100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A1310B-2F8A-40FE-87A8-2F7BB9D5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" y="1382735"/>
            <a:ext cx="4957941" cy="29206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35777-8817-4D07-925F-188A1591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973" y="1870075"/>
            <a:ext cx="5171576" cy="314023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8D20FA-7F5B-4DB8-A3E8-30A5B0817130}"/>
              </a:ext>
            </a:extLst>
          </p:cNvPr>
          <p:cNvCxnSpPr>
            <a:cxnSpLocks/>
          </p:cNvCxnSpPr>
          <p:nvPr/>
        </p:nvCxnSpPr>
        <p:spPr>
          <a:xfrm flipH="1">
            <a:off x="5114875" y="4545252"/>
            <a:ext cx="1630076" cy="42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5F7433-2F68-4B6F-A52B-E23424C99964}"/>
              </a:ext>
            </a:extLst>
          </p:cNvPr>
          <p:cNvSpPr txBox="1"/>
          <p:nvPr/>
        </p:nvSpPr>
        <p:spPr>
          <a:xfrm>
            <a:off x="5723051" y="4621169"/>
            <a:ext cx="73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Fetch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D3311A-3614-4BBC-8CB5-C7BE5828A764}"/>
              </a:ext>
            </a:extLst>
          </p:cNvPr>
          <p:cNvSpPr/>
          <p:nvPr/>
        </p:nvSpPr>
        <p:spPr>
          <a:xfrm>
            <a:off x="7341771" y="3545747"/>
            <a:ext cx="4344845" cy="1260088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3AE7CE-2319-4BE5-BC05-2C9413271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90"/>
          <a:stretch/>
        </p:blipFill>
        <p:spPr>
          <a:xfrm>
            <a:off x="62153" y="1382735"/>
            <a:ext cx="4969499" cy="37409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DEBC62-B3E8-45C6-A63B-30E6B814F894}"/>
              </a:ext>
            </a:extLst>
          </p:cNvPr>
          <p:cNvSpPr/>
          <p:nvPr/>
        </p:nvSpPr>
        <p:spPr>
          <a:xfrm>
            <a:off x="169761" y="4240976"/>
            <a:ext cx="4710181" cy="564859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1FC-63D4-4219-8295-5E2C8AE1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TODO1: Bind UI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04698-8A7B-4813-B39F-0703D174E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6DF3-9309-4B72-97AC-4EA30FDA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BB22-EC3D-47BB-9F59-2DCBE3FF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64287"/>
            <a:ext cx="3955743" cy="2896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6A7614-5561-45B4-A485-167860BD6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20" y="1842253"/>
            <a:ext cx="5171576" cy="31402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C950F3-E5F4-40E3-B6BA-016B2E48B12A}"/>
              </a:ext>
            </a:extLst>
          </p:cNvPr>
          <p:cNvSpPr/>
          <p:nvPr/>
        </p:nvSpPr>
        <p:spPr>
          <a:xfrm>
            <a:off x="838199" y="3808520"/>
            <a:ext cx="3831455" cy="997315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7519A7-E6AD-47F8-A019-734102DFBA4C}"/>
              </a:ext>
            </a:extLst>
          </p:cNvPr>
          <p:cNvSpPr/>
          <p:nvPr/>
        </p:nvSpPr>
        <p:spPr>
          <a:xfrm>
            <a:off x="6800297" y="2247530"/>
            <a:ext cx="4820574" cy="2734959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35E42-1313-459A-8559-038F2120F31C}"/>
              </a:ext>
            </a:extLst>
          </p:cNvPr>
          <p:cNvCxnSpPr>
            <a:stCxn id="7" idx="1"/>
            <a:endCxn id="5" idx="3"/>
          </p:cNvCxnSpPr>
          <p:nvPr/>
        </p:nvCxnSpPr>
        <p:spPr>
          <a:xfrm flipH="1">
            <a:off x="4793942" y="3412371"/>
            <a:ext cx="185837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288BF0-084E-494C-BC1E-4F420EA05023}"/>
              </a:ext>
            </a:extLst>
          </p:cNvPr>
          <p:cNvSpPr txBox="1"/>
          <p:nvPr/>
        </p:nvSpPr>
        <p:spPr>
          <a:xfrm>
            <a:off x="5442383" y="30596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7F166-5358-4CD0-B638-43EF9D7D56E1}"/>
              </a:ext>
            </a:extLst>
          </p:cNvPr>
          <p:cNvSpPr txBox="1"/>
          <p:nvPr/>
        </p:nvSpPr>
        <p:spPr>
          <a:xfrm>
            <a:off x="4979190" y="3354963"/>
            <a:ext cx="1638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in data</a:t>
            </a:r>
          </a:p>
          <a:p>
            <a:r>
              <a:rPr lang="en-US" dirty="0">
                <a:sym typeface="Wingdings" panose="05000000000000000000" pitchFamily="2" charset="2"/>
              </a:rPr>
              <a:t> Update in 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4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E1FC-63D4-4219-8295-5E2C8AE1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TODO2: Update Firebase 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4C5429-D87A-4E24-8F9F-DA0E3E7B8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6DF3-9309-4B72-97AC-4EA30FDA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A7614-5561-45B4-A485-167860BD6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320" y="1842253"/>
            <a:ext cx="5171576" cy="31402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7519A7-E6AD-47F8-A019-734102DFBA4C}"/>
              </a:ext>
            </a:extLst>
          </p:cNvPr>
          <p:cNvSpPr/>
          <p:nvPr/>
        </p:nvSpPr>
        <p:spPr>
          <a:xfrm>
            <a:off x="7270811" y="3515557"/>
            <a:ext cx="4082989" cy="1466932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535E42-1313-459A-8559-038F2120F31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4759594" y="3412371"/>
            <a:ext cx="18927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288BF0-084E-494C-BC1E-4F420EA05023}"/>
              </a:ext>
            </a:extLst>
          </p:cNvPr>
          <p:cNvSpPr txBox="1"/>
          <p:nvPr/>
        </p:nvSpPr>
        <p:spPr>
          <a:xfrm>
            <a:off x="5442383" y="305966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Update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A29963-2902-4F61-9273-5D4EAD71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71" y="2169399"/>
            <a:ext cx="4220023" cy="2485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C950F3-E5F4-40E3-B6BA-016B2E48B12A}"/>
              </a:ext>
            </a:extLst>
          </p:cNvPr>
          <p:cNvSpPr/>
          <p:nvPr/>
        </p:nvSpPr>
        <p:spPr>
          <a:xfrm>
            <a:off x="505224" y="2965142"/>
            <a:ext cx="1190412" cy="550415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1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25A5-B37F-448F-9AE4-B7F0720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Setting up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A1BB-42C6-42AA-8B44-8B7C398D9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Firebase JS SDK in your code: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"https://www.gstatic.com/firebasejs/4.0.0/firebase.js"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/>
          </a:p>
          <a:p>
            <a:r>
              <a:rPr lang="en-US" dirty="0"/>
              <a:t>Import jQuery</a:t>
            </a:r>
          </a:p>
          <a:p>
            <a:pPr lvl="1"/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/3.5.1/jquery.min.js"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https://firebase.google.com/docs/web/setup</a:t>
            </a:r>
            <a:endParaRPr lang="en-US" dirty="0"/>
          </a:p>
          <a:p>
            <a:pPr lvl="1"/>
            <a:r>
              <a:rPr lang="en-US" dirty="0"/>
              <a:t>Web API key</a:t>
            </a:r>
          </a:p>
          <a:p>
            <a:pPr lvl="1"/>
            <a:r>
              <a:rPr lang="en-US" dirty="0"/>
              <a:t>Database URL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6CF1-FB7C-48AA-89D5-E8E1D73C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8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0BE7-C301-4F26-8D8D-D43E05D1E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00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Write a HTML with Form to submit</a:t>
            </a:r>
            <a:br>
              <a:rPr lang="en-US" b="1" dirty="0"/>
            </a:br>
            <a:r>
              <a:rPr lang="en-US" sz="4400" b="0" i="0" dirty="0">
                <a:solidFill>
                  <a:srgbClr val="000000"/>
                </a:solidFill>
                <a:effectLst/>
              </a:rPr>
              <a:t>Write the code after me on visual code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3449E-8CB8-4D67-90AB-5969970A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2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F8EEF-C03B-4201-A73B-25ACF06A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Firebase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F451-BBCF-4F46-9010-9ABD7A5AA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https://firebase.google.com/docs/database/web/start</a:t>
            </a:r>
            <a:endParaRPr lang="en-US" dirty="0"/>
          </a:p>
          <a:p>
            <a:r>
              <a:rPr lang="en-US" dirty="0"/>
              <a:t>We need ‘ref’ </a:t>
            </a:r>
            <a:r>
              <a:rPr lang="en-US" dirty="0">
                <a:sym typeface="Wingdings" panose="05000000000000000000" pitchFamily="2" charset="2"/>
              </a:rPr>
              <a:t> Reference to subject of whole database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4318E-20A0-430C-BC8E-EBF87D1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06725-D7A3-46D5-8520-D8574139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5" y="3126421"/>
            <a:ext cx="5171576" cy="31402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D0643-23ED-4328-B672-3AC02B1EDDFC}"/>
              </a:ext>
            </a:extLst>
          </p:cNvPr>
          <p:cNvSpPr txBox="1"/>
          <p:nvPr/>
        </p:nvSpPr>
        <p:spPr>
          <a:xfrm>
            <a:off x="5938001" y="3431628"/>
            <a:ext cx="3473002" cy="369332"/>
          </a:xfrm>
          <a:prstGeom prst="rect">
            <a:avLst/>
          </a:prstGeom>
          <a:noFill/>
          <a:ln w="31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firebase.database().ref(comments)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31C99C-BA8E-4F73-990B-F63245C518D4}"/>
              </a:ext>
            </a:extLst>
          </p:cNvPr>
          <p:cNvSpPr/>
          <p:nvPr/>
        </p:nvSpPr>
        <p:spPr>
          <a:xfrm>
            <a:off x="766425" y="3473669"/>
            <a:ext cx="4730485" cy="258029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BB43D-C9D6-44E2-B002-2D94DD9654AF}"/>
              </a:ext>
            </a:extLst>
          </p:cNvPr>
          <p:cNvSpPr txBox="1"/>
          <p:nvPr/>
        </p:nvSpPr>
        <p:spPr>
          <a:xfrm>
            <a:off x="5938001" y="4106167"/>
            <a:ext cx="5937999" cy="36933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firebase.database().ref(comments/MFU21qpzhyneRrwctyM)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95A2BC-8375-4E10-A296-97EDF702C33B}"/>
              </a:ext>
            </a:extLst>
          </p:cNvPr>
          <p:cNvSpPr/>
          <p:nvPr/>
        </p:nvSpPr>
        <p:spPr>
          <a:xfrm>
            <a:off x="1747370" y="3785194"/>
            <a:ext cx="2879834" cy="997013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4ADE-2811-4E28-8ABC-3D5C4DD9B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Subscribing to Ref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DF25-13BB-4241-918B-BD13BEE3D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Ref.on</a:t>
            </a:r>
            <a:r>
              <a:rPr lang="en-US" dirty="0"/>
              <a:t>(‘value’, callback)</a:t>
            </a:r>
          </a:p>
          <a:p>
            <a:pPr lvl="1"/>
            <a:r>
              <a:rPr lang="en-US" dirty="0"/>
              <a:t>Call callback when ref is updated</a:t>
            </a:r>
          </a:p>
          <a:p>
            <a:pPr lvl="1"/>
            <a:r>
              <a:rPr lang="en-US" dirty="0"/>
              <a:t>We will update comments every time ref is updated</a:t>
            </a:r>
          </a:p>
          <a:p>
            <a:r>
              <a:rPr lang="en-US" dirty="0"/>
              <a:t>Called once when ref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D56E-8166-4483-A54F-F6208F22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130D5-AB23-4E02-9CD1-0900642C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25" y="3599384"/>
            <a:ext cx="5171576" cy="31402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DC1AE6-469C-4FC6-B5D5-ACD4050B2247}"/>
              </a:ext>
            </a:extLst>
          </p:cNvPr>
          <p:cNvSpPr/>
          <p:nvPr/>
        </p:nvSpPr>
        <p:spPr>
          <a:xfrm>
            <a:off x="766425" y="3946632"/>
            <a:ext cx="4730485" cy="2580290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071AB-C018-44BC-BC61-E963E79D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172" y="4836127"/>
            <a:ext cx="3352800" cy="666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11F52-2416-4B53-A3BC-F936741946F0}"/>
              </a:ext>
            </a:extLst>
          </p:cNvPr>
          <p:cNvSpPr txBox="1"/>
          <p:nvPr/>
        </p:nvSpPr>
        <p:spPr>
          <a:xfrm>
            <a:off x="4698124" y="3549268"/>
            <a:ext cx="87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717DDC-77F0-4F16-8680-03AC6D966DF5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938001" y="5169502"/>
            <a:ext cx="16031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B02FB3-15F9-4486-8DAB-0BC0FF03AC0E}"/>
              </a:ext>
            </a:extLst>
          </p:cNvPr>
          <p:cNvSpPr txBox="1"/>
          <p:nvPr/>
        </p:nvSpPr>
        <p:spPr>
          <a:xfrm>
            <a:off x="7541166" y="4282257"/>
            <a:ext cx="81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render</a:t>
            </a:r>
          </a:p>
        </p:txBody>
      </p:sp>
    </p:spTree>
    <p:extLst>
      <p:ext uri="{BB962C8B-B14F-4D97-AF65-F5344CB8AC3E}">
        <p14:creationId xmlns:p14="http://schemas.microsoft.com/office/powerpoint/2010/main" val="154948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F94DF-20F9-4DE4-85F8-8E51DBDE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Updating UI with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18D5A3-B51C-4519-B946-715692E60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115" y="3987800"/>
            <a:ext cx="7000875" cy="2733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BDFE5-5F67-4478-A3A0-48AB400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55FA9-3328-438E-8564-71892FDA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3" y="1169378"/>
            <a:ext cx="3629000" cy="2357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63F25-A457-4FD6-9A1A-D471125DC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330" y="1169378"/>
            <a:ext cx="5038540" cy="24218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FAE7E2-B633-4799-9995-85B96882FF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05383" y="2348206"/>
            <a:ext cx="2085947" cy="320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77C83-9697-4BF3-BB42-78B79FE78B7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273553" y="3591218"/>
            <a:ext cx="2337047" cy="396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94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8B407-1CB0-4CDC-B104-D764B0E2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408"/>
            <a:ext cx="10515600" cy="854075"/>
          </a:xfrm>
        </p:spPr>
        <p:txBody>
          <a:bodyPr/>
          <a:lstStyle/>
          <a:p>
            <a:pPr algn="ctr"/>
            <a:r>
              <a:rPr lang="en-US" b="1" dirty="0"/>
              <a:t>Working with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0844-A629-4D65-AB31-0BEFD26D8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7"/>
            <a:ext cx="10515600" cy="4951845"/>
          </a:xfrm>
        </p:spPr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Our application should be available on any client</a:t>
            </a:r>
          </a:p>
          <a:p>
            <a:pPr lvl="1"/>
            <a:r>
              <a:rPr lang="en-US" dirty="0"/>
              <a:t>We have to store ‘state’ of our web application</a:t>
            </a:r>
          </a:p>
          <a:p>
            <a:pPr lvl="1"/>
            <a:endParaRPr lang="en-US" dirty="0"/>
          </a:p>
          <a:p>
            <a:r>
              <a:rPr lang="en-US" dirty="0"/>
              <a:t>Topics will be covered:</a:t>
            </a:r>
          </a:p>
          <a:p>
            <a:pPr lvl="1"/>
            <a:r>
              <a:rPr lang="en-US" dirty="0"/>
              <a:t>Firebase Database</a:t>
            </a:r>
          </a:p>
          <a:p>
            <a:pPr lvl="1"/>
            <a:r>
              <a:rPr lang="en-US" dirty="0"/>
              <a:t>How to store data in Firebase Database</a:t>
            </a:r>
          </a:p>
          <a:p>
            <a:pPr lvl="1"/>
            <a:r>
              <a:rPr lang="en-US" dirty="0"/>
              <a:t>How to retrieve data from Firebase and update UI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AD1CC-151B-45DE-AF45-1DA21CD0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9B95-EA23-4968-A5C4-1183D043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Push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783EB-A991-45CD-BBAE-02C09916C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Ref.push</a:t>
            </a:r>
            <a:r>
              <a:rPr lang="en-US" dirty="0"/>
              <a:t>(value)</a:t>
            </a:r>
          </a:p>
          <a:p>
            <a:pPr lvl="1"/>
            <a:r>
              <a:rPr lang="en-US" dirty="0"/>
              <a:t>Add a new entry with new key and value</a:t>
            </a:r>
          </a:p>
          <a:p>
            <a:pPr lvl="1"/>
            <a:r>
              <a:rPr lang="en-US" dirty="0"/>
              <a:t>‘value’ event in </a:t>
            </a:r>
            <a:r>
              <a:rPr lang="en-US" dirty="0" err="1"/>
              <a:t>Ref.on</a:t>
            </a:r>
            <a:r>
              <a:rPr lang="en-US" dirty="0"/>
              <a:t>(‘</a:t>
            </a:r>
            <a:r>
              <a:rPr lang="en-US" dirty="0" err="1"/>
              <a:t>value’,callback</a:t>
            </a:r>
            <a:r>
              <a:rPr lang="en-US" dirty="0"/>
              <a:t>) will fire and ‘callback’ will be called</a:t>
            </a:r>
          </a:p>
          <a:p>
            <a:pPr lvl="2"/>
            <a:r>
              <a:rPr lang="en-US" dirty="0"/>
              <a:t>Our UI will be rendered again with new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5C184-F2AD-4218-B075-5214C2E4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5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C087-74CD-46E9-A697-4BBE4D82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we learned?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247C-50CB-4F08-8DA7-2B559C837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start </a:t>
            </a:r>
            <a:r>
              <a:rPr lang="en-US" dirty="0" err="1"/>
              <a:t>Firbase</a:t>
            </a:r>
            <a:r>
              <a:rPr lang="en-US" dirty="0"/>
              <a:t> project and database</a:t>
            </a:r>
          </a:p>
          <a:p>
            <a:r>
              <a:rPr lang="en-US" dirty="0"/>
              <a:t>How to listen to firebase database and bind UI</a:t>
            </a:r>
          </a:p>
          <a:p>
            <a:r>
              <a:rPr lang="en-US" dirty="0"/>
              <a:t>How to add item to firebase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E2391-92FE-40FB-AAF7-F35187E5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63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9132-E875-4FE2-8AD1-9F7E2757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0" y="2435141"/>
            <a:ext cx="10515600" cy="828320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673B-4295-4C2C-B3FB-5F6100428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34" y="3429000"/>
            <a:ext cx="10515600" cy="56493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</a:rPr>
              <a:t>Questions?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D4CDB-D6A0-4AD7-9086-5AA4F56D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8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264-A14D-4686-8963-A93F5656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FDC47-703A-4723-8E44-119DD1647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build a comment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FD5F-F6D1-46E7-8BE0-6EAD1ED3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43644-8D02-49A3-8885-625B615E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42" y="3465738"/>
            <a:ext cx="4550546" cy="1922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27EE92-7542-4048-BE93-41796A30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78" y="3260099"/>
            <a:ext cx="3188636" cy="23340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A2DF3-1113-40CB-81B1-99BD368EBE65}"/>
              </a:ext>
            </a:extLst>
          </p:cNvPr>
          <p:cNvSpPr txBox="1"/>
          <p:nvPr/>
        </p:nvSpPr>
        <p:spPr>
          <a:xfrm>
            <a:off x="1438183" y="2859046"/>
            <a:ext cx="291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Before any comment is done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82595-8A88-46A2-9B27-D2EC533ECDEF}"/>
              </a:ext>
            </a:extLst>
          </p:cNvPr>
          <p:cNvSpPr txBox="1"/>
          <p:nvPr/>
        </p:nvSpPr>
        <p:spPr>
          <a:xfrm>
            <a:off x="7324078" y="2859046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After two comments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1C8A8-8609-47FD-A6B1-7C8C232C040B}"/>
              </a:ext>
            </a:extLst>
          </p:cNvPr>
          <p:cNvSpPr txBox="1"/>
          <p:nvPr/>
        </p:nvSpPr>
        <p:spPr>
          <a:xfrm>
            <a:off x="3497802" y="5729081"/>
            <a:ext cx="462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a try: </a:t>
            </a:r>
            <a:r>
              <a:rPr lang="en-US" dirty="0">
                <a:hlinkClick r:id="rId4"/>
              </a:rPr>
              <a:t>http://www.cs.virginia.edu/~ma6zp/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7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185C-8688-4929-8B27-6FF54B8C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5244F-ADF0-4F64-974F-C8D07628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</a:rPr>
              <a:t>Firebase is a set of services for building web/mobile applications easily</a:t>
            </a:r>
          </a:p>
          <a:p>
            <a:pPr lvl="1"/>
            <a:r>
              <a:rPr lang="en-US" sz="2000" i="0" dirty="0">
                <a:solidFill>
                  <a:srgbClr val="000000"/>
                </a:solidFill>
                <a:effectLst/>
                <a:ea typeface="Verdana" panose="020B0604030504040204" pitchFamily="34" charset="0"/>
              </a:rPr>
              <a:t>Authentication, Database, Storage, Functions, Crash Analytics, User Analysis, etc.</a:t>
            </a:r>
          </a:p>
          <a:p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</a:rPr>
              <a:t>Why Firebase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Verdana" panose="020B0604030504040204" pitchFamily="34" charset="0"/>
              </a:rPr>
              <a:t>Easy to start!</a:t>
            </a:r>
            <a:endParaRPr lang="en-US" sz="2000" i="0" dirty="0">
              <a:solidFill>
                <a:srgbClr val="000000"/>
              </a:solidFill>
              <a:effectLst/>
              <a:ea typeface="Verdana" panose="020B0604030504040204" pitchFamily="34" charset="0"/>
            </a:endParaRP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618CF-B947-4850-ACF5-F59576D5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EF8E-8E56-46A1-B100-F238801E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Getting started with Firebase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8642-D125-47A7-9850-59BA87447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 Google account</a:t>
            </a:r>
          </a:p>
          <a:p>
            <a:r>
              <a:rPr lang="en-US" dirty="0"/>
              <a:t>Go to the </a:t>
            </a:r>
            <a:r>
              <a:rPr lang="en-US" dirty="0">
                <a:hlinkClick r:id="rId2"/>
              </a:rPr>
              <a:t>https://firebase.google.com/</a:t>
            </a:r>
            <a:endParaRPr lang="en-US" dirty="0"/>
          </a:p>
          <a:p>
            <a:r>
              <a:rPr lang="en-US" dirty="0"/>
              <a:t>Start a new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9A0CC-4003-45D4-8E58-785512E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B5388-DDF7-4A83-8B4F-B424DB9D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224" y="1402672"/>
            <a:ext cx="4907831" cy="2441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288E28-90C6-45F6-8D67-15EFD9E38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80621"/>
            <a:ext cx="2618434" cy="2158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4D3D48-2EDE-4A17-B539-89269F7E4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610" y="4380621"/>
            <a:ext cx="2824780" cy="2158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6DD8D-95A1-4FAC-B82C-27C7F6AED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648" y="4424581"/>
            <a:ext cx="2824780" cy="20703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E148C1-F3D5-49C7-A246-938EF1102D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456634" y="5459767"/>
            <a:ext cx="12269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48F7D3-A6B6-45CB-9ECE-B95086F5421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508390" y="5459767"/>
            <a:ext cx="12882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3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81B6-88D0-4483-BDE1-ED62F0A2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Firebase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95C6-25F6-4449-906D-4A83791F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392"/>
            <a:ext cx="4905652" cy="4796571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hci</a:t>
            </a:r>
            <a:r>
              <a:rPr lang="en-US" dirty="0"/>
              <a:t>-project, we will create a database</a:t>
            </a:r>
          </a:p>
          <a:p>
            <a:r>
              <a:rPr lang="en-US" dirty="0"/>
              <a:t>Two types of databases </a:t>
            </a:r>
          </a:p>
          <a:p>
            <a:pPr lvl="1"/>
            <a:r>
              <a:rPr lang="en-US" dirty="0"/>
              <a:t>Cloud </a:t>
            </a:r>
            <a:r>
              <a:rPr lang="en-US" dirty="0" err="1"/>
              <a:t>Firestore</a:t>
            </a:r>
            <a:endParaRPr lang="en-US" dirty="0"/>
          </a:p>
          <a:p>
            <a:pPr lvl="1"/>
            <a:r>
              <a:rPr lang="en-US" dirty="0"/>
              <a:t>Realtime Database</a:t>
            </a:r>
          </a:p>
          <a:p>
            <a:r>
              <a:rPr lang="en-US" dirty="0"/>
              <a:t> We will use Realtime Database</a:t>
            </a:r>
          </a:p>
          <a:p>
            <a:r>
              <a:rPr lang="en-US" dirty="0"/>
              <a:t>For this tutorial, let’s use the test mode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693B0-0CF8-4219-837A-2DE506382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C8299-2DD4-4B28-8AA9-6B23B508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08" y="1411898"/>
            <a:ext cx="5698468" cy="2650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F77DC7-6486-4F4E-999C-37786A330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208" y="4238696"/>
            <a:ext cx="4543193" cy="24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4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EF51-F4F1-45D1-8292-ACD5809F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Firebase Database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0729-45B0-4464-BC2A-A86DF66A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should be stored in </a:t>
            </a:r>
            <a:r>
              <a:rPr lang="en-US" b="1" i="1" dirty="0"/>
              <a:t>Key/Value </a:t>
            </a:r>
            <a:r>
              <a:rPr lang="en-US" dirty="0"/>
              <a:t>(pair) structure</a:t>
            </a:r>
          </a:p>
          <a:p>
            <a:r>
              <a:rPr lang="en-US" dirty="0"/>
              <a:t>Define your application state into Key/Value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D94D-8BF9-406A-A7F9-688A37453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2A823-D192-4685-BEBB-6B63C87FF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42" y="2511020"/>
            <a:ext cx="5095783" cy="43730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41D95C5-70FD-46F9-975B-A1A6EC4F69B6}"/>
              </a:ext>
            </a:extLst>
          </p:cNvPr>
          <p:cNvSpPr/>
          <p:nvPr/>
        </p:nvSpPr>
        <p:spPr>
          <a:xfrm>
            <a:off x="3581401" y="3790765"/>
            <a:ext cx="1691935" cy="7989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DCFFC-393E-41DA-A14F-0C41FE25CAD4}"/>
              </a:ext>
            </a:extLst>
          </p:cNvPr>
          <p:cNvSpPr txBox="1"/>
          <p:nvPr/>
        </p:nvSpPr>
        <p:spPr>
          <a:xfrm>
            <a:off x="5483397" y="3780254"/>
            <a:ext cx="31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Keys: key1, key2, key3…</a:t>
            </a:r>
          </a:p>
          <a:p>
            <a:r>
              <a:rPr lang="en-US" dirty="0"/>
              <a:t>Value: value1, value2, value3,…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7DAFD-0384-431E-8474-030BBDAA0336}"/>
              </a:ext>
            </a:extLst>
          </p:cNvPr>
          <p:cNvSpPr/>
          <p:nvPr/>
        </p:nvSpPr>
        <p:spPr>
          <a:xfrm>
            <a:off x="3581400" y="4589755"/>
            <a:ext cx="1691935" cy="17665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AD6C27-2A38-41EF-B1A1-88A44FB60774}"/>
              </a:ext>
            </a:extLst>
          </p:cNvPr>
          <p:cNvSpPr txBox="1"/>
          <p:nvPr/>
        </p:nvSpPr>
        <p:spPr>
          <a:xfrm>
            <a:off x="5483396" y="5102004"/>
            <a:ext cx="4722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key/value:</a:t>
            </a:r>
          </a:p>
          <a:p>
            <a:r>
              <a:rPr lang="en-US" dirty="0"/>
              <a:t>Key: key4</a:t>
            </a:r>
          </a:p>
          <a:p>
            <a:r>
              <a:rPr lang="en-US" dirty="0"/>
              <a:t>Value: </a:t>
            </a:r>
            <a:r>
              <a:rPr lang="en-US" i="1" dirty="0"/>
              <a:t>Object </a:t>
            </a:r>
            <a:r>
              <a:rPr lang="en-US" i="1" dirty="0">
                <a:sym typeface="Wingdings" panose="05000000000000000000" pitchFamily="2" charset="2"/>
              </a:rPr>
              <a:t> key/value (second level nesting)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7849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27FC-9881-4406-B137-8CEB59EF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Storing Data of Comment 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5BB8BC-733F-400F-9076-3EB5871B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01722-69FD-4789-98E6-3F03EE59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BC242-57C8-4635-9BF2-CDD443989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1825625"/>
            <a:ext cx="4831121" cy="3536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144A6-2B86-4B36-BD42-87A63A68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12" y="1870075"/>
            <a:ext cx="5283096" cy="320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50A-56EE-4412-83C1-945632DC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Firebase Database - Realtime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B8905-1552-46EC-8831-16BD855C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data change</a:t>
            </a:r>
          </a:p>
          <a:p>
            <a:pPr lvl="1"/>
            <a:r>
              <a:rPr lang="en-US" dirty="0"/>
              <a:t>Firebase emits event noticing the data changed</a:t>
            </a:r>
          </a:p>
          <a:p>
            <a:r>
              <a:rPr lang="en-US" dirty="0"/>
              <a:t>We will use this property to keep our UI up-to-date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218AD-74AC-4C3D-B7DA-7CD0ADDB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9EE4B-ECCC-4A16-B1D8-B158AB679D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12016</TotalTime>
  <Words>586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Verdana</vt:lpstr>
      <vt:lpstr>Office Theme</vt:lpstr>
      <vt:lpstr>Tutorial #3: Working with Data</vt:lpstr>
      <vt:lpstr>Working with Data?</vt:lpstr>
      <vt:lpstr>Learning Objective</vt:lpstr>
      <vt:lpstr>Firebase</vt:lpstr>
      <vt:lpstr>Getting started with Firebase</vt:lpstr>
      <vt:lpstr>Firebase Database</vt:lpstr>
      <vt:lpstr>Firebase Database Structure</vt:lpstr>
      <vt:lpstr>Storing Data of Comment Board</vt:lpstr>
      <vt:lpstr>Firebase Database - Realtime</vt:lpstr>
      <vt:lpstr>Data Flow</vt:lpstr>
      <vt:lpstr>Data Flow</vt:lpstr>
      <vt:lpstr>Data Flow</vt:lpstr>
      <vt:lpstr>TODO1: Bind UI data</vt:lpstr>
      <vt:lpstr>TODO2: Update Firebase database</vt:lpstr>
      <vt:lpstr>Setting up Firebase</vt:lpstr>
      <vt:lpstr>Write a HTML with Form to submit Write the code after me on visual code</vt:lpstr>
      <vt:lpstr>Accessing Firebase Database</vt:lpstr>
      <vt:lpstr>Subscribing to Ref</vt:lpstr>
      <vt:lpstr>Updating UI with Data</vt:lpstr>
      <vt:lpstr>Push Data</vt:lpstr>
      <vt:lpstr>What we learned?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Aashik Azim</dc:creator>
  <cp:lastModifiedBy> </cp:lastModifiedBy>
  <cp:revision>74</cp:revision>
  <dcterms:created xsi:type="dcterms:W3CDTF">2020-08-06T19:59:30Z</dcterms:created>
  <dcterms:modified xsi:type="dcterms:W3CDTF">2020-08-31T19:34:44Z</dcterms:modified>
</cp:coreProperties>
</file>