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4" r:id="rId9"/>
    <p:sldId id="267" r:id="rId10"/>
    <p:sldId id="268" r:id="rId11"/>
    <p:sldId id="270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moe/w/%EC%B2%AD%EC%86%8C%EC%B0%A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Blue_person_pictogram.sv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DADB4-8DAF-4037-B3E9-CCD35745D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IoT</a:t>
            </a:r>
            <a:r>
              <a:rPr lang="ko-KR" altLang="en-US" dirty="0"/>
              <a:t>클라우드</a:t>
            </a:r>
            <a:br>
              <a:rPr lang="en-US" altLang="ko-KR" dirty="0"/>
            </a:br>
            <a:r>
              <a:rPr lang="en-US" altLang="ko-KR" dirty="0"/>
              <a:t>SMART</a:t>
            </a:r>
            <a:r>
              <a:rPr lang="ko-KR" altLang="en-US" dirty="0"/>
              <a:t>쓰레기통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E6FF06-5481-4BB8-AF9F-FCACB310B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1694063</a:t>
            </a:r>
            <a:r>
              <a:rPr lang="ko-KR" altLang="en-US" dirty="0"/>
              <a:t>양민수 </a:t>
            </a:r>
            <a:r>
              <a:rPr lang="en-US" altLang="ko-KR" dirty="0"/>
              <a:t>1694076</a:t>
            </a:r>
            <a:r>
              <a:rPr lang="ko-KR" altLang="en-US" dirty="0"/>
              <a:t>조성민</a:t>
            </a:r>
          </a:p>
        </p:txBody>
      </p:sp>
    </p:spTree>
    <p:extLst>
      <p:ext uri="{BB962C8B-B14F-4D97-AF65-F5344CB8AC3E}">
        <p14:creationId xmlns:p14="http://schemas.microsoft.com/office/powerpoint/2010/main" val="245140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1E0EC2-D126-4B17-AEAB-D22EEEE64DD7}"/>
              </a:ext>
            </a:extLst>
          </p:cNvPr>
          <p:cNvSpPr/>
          <p:nvPr/>
        </p:nvSpPr>
        <p:spPr>
          <a:xfrm>
            <a:off x="2716073" y="1435892"/>
            <a:ext cx="2378356" cy="34245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pic>
        <p:nvPicPr>
          <p:cNvPr id="32" name="내용 개체 틀 3">
            <a:extLst>
              <a:ext uri="{FF2B5EF4-FFF2-40B4-BE49-F238E27FC236}">
                <a16:creationId xmlns:a16="http://schemas.microsoft.com/office/drawing/2014/main" id="{3DE179C0-11F0-4636-AE3F-3DA8F5B02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-312738" y="2951162"/>
            <a:ext cx="2867025" cy="12573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1FEC8DD-6F2C-424F-997B-E2EF829FB1B9}"/>
              </a:ext>
            </a:extLst>
          </p:cNvPr>
          <p:cNvSpPr/>
          <p:nvPr/>
        </p:nvSpPr>
        <p:spPr>
          <a:xfrm>
            <a:off x="3424705" y="3515998"/>
            <a:ext cx="1198096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 Gateway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D3786B-032B-42AE-AD2E-7EE55D41C606}"/>
              </a:ext>
            </a:extLst>
          </p:cNvPr>
          <p:cNvSpPr/>
          <p:nvPr/>
        </p:nvSpPr>
        <p:spPr>
          <a:xfrm>
            <a:off x="3481903" y="2056886"/>
            <a:ext cx="1077912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 </a:t>
            </a:r>
            <a:r>
              <a:rPr lang="en-US" altLang="ko-KR" dirty="0" err="1"/>
              <a:t>Shdow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CEFBBD1-8EBB-4A2F-A2E8-C3B44C70455D}"/>
              </a:ext>
            </a:extLst>
          </p:cNvPr>
          <p:cNvSpPr/>
          <p:nvPr/>
        </p:nvSpPr>
        <p:spPr>
          <a:xfrm>
            <a:off x="7728744" y="3101152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λ</a:t>
            </a:r>
            <a:endParaRPr lang="ko-KR" altLang="en-US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911F406D-2483-4841-8A99-DA7E6E42D5B1}"/>
              </a:ext>
            </a:extLst>
          </p:cNvPr>
          <p:cNvSpPr/>
          <p:nvPr/>
        </p:nvSpPr>
        <p:spPr>
          <a:xfrm>
            <a:off x="7482215" y="1448810"/>
            <a:ext cx="1407459" cy="1216152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DynamoDB</a:t>
            </a:r>
            <a:endParaRPr lang="ko-KR" altLang="en-US" dirty="0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B8B33E47-D8D9-4C50-8F07-884E681A7C41}"/>
              </a:ext>
            </a:extLst>
          </p:cNvPr>
          <p:cNvSpPr/>
          <p:nvPr/>
        </p:nvSpPr>
        <p:spPr>
          <a:xfrm>
            <a:off x="7409799" y="4489264"/>
            <a:ext cx="1653242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 Gateway</a:t>
            </a:r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2E293FC-DC3C-40F0-A983-628D25518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228" y="1844675"/>
            <a:ext cx="1119093" cy="27065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F389EF7-0745-41E6-B8A5-BBFDF0C5AE7C}"/>
              </a:ext>
            </a:extLst>
          </p:cNvPr>
          <p:cNvSpPr txBox="1"/>
          <p:nvPr/>
        </p:nvSpPr>
        <p:spPr>
          <a:xfrm>
            <a:off x="2668228" y="1415021"/>
            <a:ext cx="110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IoT Core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DC83F5A-E9BD-482B-8F79-1698B0D8789E}"/>
              </a:ext>
            </a:extLst>
          </p:cNvPr>
          <p:cNvSpPr/>
          <p:nvPr/>
        </p:nvSpPr>
        <p:spPr>
          <a:xfrm>
            <a:off x="6231256" y="5150998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λ</a:t>
            </a:r>
            <a:endParaRPr lang="ko-KR" altLang="en-US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B0B8C7A-2B0E-41AE-8607-4DB558394D00}"/>
              </a:ext>
            </a:extLst>
          </p:cNvPr>
          <p:cNvSpPr/>
          <p:nvPr/>
        </p:nvSpPr>
        <p:spPr>
          <a:xfrm>
            <a:off x="6227155" y="1573446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λ</a:t>
            </a:r>
            <a:endParaRPr lang="ko-KR" altLang="en-US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CBAD881-2F91-4060-8FCB-D887241DE81D}"/>
              </a:ext>
            </a:extLst>
          </p:cNvPr>
          <p:cNvSpPr/>
          <p:nvPr/>
        </p:nvSpPr>
        <p:spPr>
          <a:xfrm>
            <a:off x="6227155" y="4062864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λ</a:t>
            </a:r>
            <a:endParaRPr lang="ko-KR" altLang="en-US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8AF928F8-F533-4A47-AB85-3F9A2C0682C7}"/>
              </a:ext>
            </a:extLst>
          </p:cNvPr>
          <p:cNvCxnSpPr>
            <a:stCxn id="5" idx="3"/>
            <a:endCxn id="40" idx="2"/>
          </p:cNvCxnSpPr>
          <p:nvPr/>
        </p:nvCxnSpPr>
        <p:spPr>
          <a:xfrm flipV="1">
            <a:off x="4559815" y="2030646"/>
            <a:ext cx="1667340" cy="48344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6A82D87-827B-46F7-B020-037C4AD989D7}"/>
              </a:ext>
            </a:extLst>
          </p:cNvPr>
          <p:cNvCxnSpPr>
            <a:cxnSpLocks/>
            <a:stCxn id="5" idx="3"/>
            <a:endCxn id="41" idx="2"/>
          </p:cNvCxnSpPr>
          <p:nvPr/>
        </p:nvCxnSpPr>
        <p:spPr>
          <a:xfrm>
            <a:off x="4559815" y="2514086"/>
            <a:ext cx="1667340" cy="200597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32741DD7-1959-4BC9-AEC5-D46DF5C8BF40}"/>
              </a:ext>
            </a:extLst>
          </p:cNvPr>
          <p:cNvCxnSpPr>
            <a:cxnSpLocks/>
            <a:stCxn id="40" idx="6"/>
            <a:endCxn id="7" idx="1"/>
          </p:cNvCxnSpPr>
          <p:nvPr/>
        </p:nvCxnSpPr>
        <p:spPr>
          <a:xfrm flipV="1">
            <a:off x="7141555" y="1448810"/>
            <a:ext cx="1044390" cy="581836"/>
          </a:xfrm>
          <a:prstGeom prst="curvedConnector4">
            <a:avLst>
              <a:gd name="adj1" fmla="val 16309"/>
              <a:gd name="adj2" fmla="val 139289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AC413875-F035-4472-9D9C-7CB9F22DC029}"/>
              </a:ext>
            </a:extLst>
          </p:cNvPr>
          <p:cNvCxnSpPr>
            <a:cxnSpLocks/>
            <a:stCxn id="36" idx="2"/>
            <a:endCxn id="39" idx="2"/>
          </p:cNvCxnSpPr>
          <p:nvPr/>
        </p:nvCxnSpPr>
        <p:spPr>
          <a:xfrm rot="16200000" flipH="1">
            <a:off x="4694359" y="4071301"/>
            <a:ext cx="747788" cy="232600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8B8698E4-A43E-4504-9874-BE80D6CC37C9}"/>
              </a:ext>
            </a:extLst>
          </p:cNvPr>
          <p:cNvCxnSpPr>
            <a:cxnSpLocks/>
            <a:stCxn id="6" idx="0"/>
            <a:endCxn id="7" idx="3"/>
          </p:cNvCxnSpPr>
          <p:nvPr/>
        </p:nvCxnSpPr>
        <p:spPr>
          <a:xfrm rot="5400000" flipH="1" flipV="1">
            <a:off x="7967849" y="2883057"/>
            <a:ext cx="436190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EA962D71-15F5-4F16-B0AF-313E321381A1}"/>
              </a:ext>
            </a:extLst>
          </p:cNvPr>
          <p:cNvCxnSpPr>
            <a:cxnSpLocks/>
            <a:stCxn id="9" idx="4"/>
            <a:endCxn id="6" idx="4"/>
          </p:cNvCxnSpPr>
          <p:nvPr/>
        </p:nvCxnSpPr>
        <p:spPr>
          <a:xfrm rot="5400000" flipH="1" flipV="1">
            <a:off x="7675315" y="3978636"/>
            <a:ext cx="473712" cy="54754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A961770F-6534-423E-B139-DA41722B2387}"/>
              </a:ext>
            </a:extLst>
          </p:cNvPr>
          <p:cNvCxnSpPr>
            <a:cxnSpLocks/>
            <a:stCxn id="9" idx="4"/>
            <a:endCxn id="41" idx="6"/>
          </p:cNvCxnSpPr>
          <p:nvPr/>
        </p:nvCxnSpPr>
        <p:spPr>
          <a:xfrm rot="16200000" flipH="1" flipV="1">
            <a:off x="7374577" y="4256242"/>
            <a:ext cx="30800" cy="496844"/>
          </a:xfrm>
          <a:prstGeom prst="curvedConnector4">
            <a:avLst>
              <a:gd name="adj1" fmla="val -742208"/>
              <a:gd name="adj2" fmla="val 73005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82C3D5CD-C1F7-4A22-A484-A9732CB1EB6F}"/>
              </a:ext>
            </a:extLst>
          </p:cNvPr>
          <p:cNvCxnSpPr>
            <a:cxnSpLocks/>
            <a:stCxn id="9" idx="4"/>
            <a:endCxn id="39" idx="6"/>
          </p:cNvCxnSpPr>
          <p:nvPr/>
        </p:nvCxnSpPr>
        <p:spPr>
          <a:xfrm rot="16200000" flipH="1" flipV="1">
            <a:off x="6832561" y="4802359"/>
            <a:ext cx="1118934" cy="492743"/>
          </a:xfrm>
          <a:prstGeom prst="curvedConnector4">
            <a:avLst>
              <a:gd name="adj1" fmla="val -20430"/>
              <a:gd name="adj2" fmla="val 73197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AA6C403-1156-4432-B075-5AD033E4A500}"/>
              </a:ext>
            </a:extLst>
          </p:cNvPr>
          <p:cNvCxnSpPr>
            <a:cxnSpLocks/>
            <a:stCxn id="35" idx="2"/>
            <a:endCxn id="9" idx="0"/>
          </p:cNvCxnSpPr>
          <p:nvPr/>
        </p:nvCxnSpPr>
        <p:spPr>
          <a:xfrm rot="5400000">
            <a:off x="9529764" y="4084453"/>
            <a:ext cx="395288" cy="132873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B5EFE272-0C93-4FB6-908A-6E10CD4B5092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3749950" y="3242195"/>
            <a:ext cx="544712" cy="289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8F4C9A54-04AC-48F7-998E-A4189906D72C}"/>
              </a:ext>
            </a:extLst>
          </p:cNvPr>
          <p:cNvCxnSpPr>
            <a:cxnSpLocks/>
            <a:stCxn id="4" idx="1"/>
            <a:endCxn id="32" idx="2"/>
          </p:cNvCxnSpPr>
          <p:nvPr/>
        </p:nvCxnSpPr>
        <p:spPr>
          <a:xfrm rot="10800000">
            <a:off x="1749425" y="3579812"/>
            <a:ext cx="1675280" cy="39338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4630691-3A59-495C-A01A-67BC310D92BB}"/>
              </a:ext>
            </a:extLst>
          </p:cNvPr>
          <p:cNvSpPr txBox="1"/>
          <p:nvPr/>
        </p:nvSpPr>
        <p:spPr>
          <a:xfrm>
            <a:off x="520578" y="1573446"/>
            <a:ext cx="144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AWS </a:t>
            </a:r>
            <a:r>
              <a:rPr lang="ko-KR" altLang="en-US" dirty="0"/>
              <a:t>흐름도</a:t>
            </a:r>
            <a:endParaRPr lang="en-US" altLang="ko-KR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19BDFCB-116B-4C0F-BE4E-527563E8BC06}"/>
              </a:ext>
            </a:extLst>
          </p:cNvPr>
          <p:cNvSpPr txBox="1"/>
          <p:nvPr/>
        </p:nvSpPr>
        <p:spPr>
          <a:xfrm>
            <a:off x="5930481" y="2709714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쓰레기통 상태 변경</a:t>
            </a:r>
            <a:endParaRPr lang="en-US" altLang="ko-KR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EFD211F-FD1B-492B-81A9-1CE457C0A05C}"/>
              </a:ext>
            </a:extLst>
          </p:cNvPr>
          <p:cNvSpPr txBox="1"/>
          <p:nvPr/>
        </p:nvSpPr>
        <p:spPr>
          <a:xfrm>
            <a:off x="8234692" y="2936725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쓰레기통 로그 조회</a:t>
            </a:r>
            <a:endParaRPr lang="en-US" altLang="ko-KR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B525023-6799-4114-AC50-355AC31F3CE6}"/>
              </a:ext>
            </a:extLst>
          </p:cNvPr>
          <p:cNvSpPr txBox="1"/>
          <p:nvPr/>
        </p:nvSpPr>
        <p:spPr>
          <a:xfrm>
            <a:off x="5937784" y="4966755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쓰레기통 목록조회</a:t>
            </a:r>
            <a:endParaRPr lang="en-US" altLang="ko-KR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17EE34-BB53-4E44-ADCD-BF1B32F4626A}"/>
              </a:ext>
            </a:extLst>
          </p:cNvPr>
          <p:cNvSpPr txBox="1"/>
          <p:nvPr/>
        </p:nvSpPr>
        <p:spPr>
          <a:xfrm>
            <a:off x="5937997" y="1285524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쓰레기통 상태 저장</a:t>
            </a:r>
            <a:endParaRPr lang="en-US" altLang="ko-KR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4BF5DA3-CDB7-4841-A715-30E135A3D05E}"/>
              </a:ext>
            </a:extLst>
          </p:cNvPr>
          <p:cNvSpPr txBox="1"/>
          <p:nvPr/>
        </p:nvSpPr>
        <p:spPr>
          <a:xfrm>
            <a:off x="9547992" y="1500815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안드로이드 </a:t>
            </a:r>
            <a:r>
              <a:rPr lang="en-US" altLang="ko-KR" sz="1200" dirty="0"/>
              <a:t>app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B2A642E-CF65-4004-9EC7-77D824E088DB}"/>
              </a:ext>
            </a:extLst>
          </p:cNvPr>
          <p:cNvSpPr txBox="1"/>
          <p:nvPr/>
        </p:nvSpPr>
        <p:spPr>
          <a:xfrm>
            <a:off x="720259" y="49464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쓰레기통</a:t>
            </a:r>
            <a:endParaRPr lang="en-US" altLang="ko-KR" sz="1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24FF62A-914C-4B37-99D9-2F606CC4E52D}"/>
              </a:ext>
            </a:extLst>
          </p:cNvPr>
          <p:cNvSpPr/>
          <p:nvPr/>
        </p:nvSpPr>
        <p:spPr>
          <a:xfrm>
            <a:off x="6227155" y="297473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λ</a:t>
            </a:r>
            <a:endParaRPr lang="ko-KR" altLang="en-US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4828A4-7303-4272-958F-1E718F465C7B}"/>
              </a:ext>
            </a:extLst>
          </p:cNvPr>
          <p:cNvSpPr txBox="1"/>
          <p:nvPr/>
        </p:nvSpPr>
        <p:spPr>
          <a:xfrm>
            <a:off x="5926745" y="3845165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쓰레기통 상태 조회</a:t>
            </a:r>
            <a:endParaRPr lang="en-US" altLang="ko-KR" sz="1200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B86ADD07-7C2B-4C9E-9ABD-7FD74A75830B}"/>
              </a:ext>
            </a:extLst>
          </p:cNvPr>
          <p:cNvCxnSpPr>
            <a:cxnSpLocks/>
            <a:stCxn id="5" idx="3"/>
            <a:endCxn id="56" idx="2"/>
          </p:cNvCxnSpPr>
          <p:nvPr/>
        </p:nvCxnSpPr>
        <p:spPr>
          <a:xfrm>
            <a:off x="4559815" y="2514086"/>
            <a:ext cx="1667340" cy="91784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098055A9-CC6D-466F-94A8-EE6B2A5B8EE6}"/>
              </a:ext>
            </a:extLst>
          </p:cNvPr>
          <p:cNvCxnSpPr>
            <a:cxnSpLocks/>
            <a:stCxn id="56" idx="6"/>
            <a:endCxn id="9" idx="4"/>
          </p:cNvCxnSpPr>
          <p:nvPr/>
        </p:nvCxnSpPr>
        <p:spPr>
          <a:xfrm>
            <a:off x="7141555" y="3431930"/>
            <a:ext cx="496844" cy="105733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2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4FA94E9-6D1A-4585-95C4-2660A061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3600" dirty="0">
                <a:solidFill>
                  <a:schemeClr val="tx1"/>
                </a:solidFill>
              </a:rPr>
              <a:t>흐름도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D1759-55DA-4242-9A83-6CCD71DF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276" y="2050032"/>
            <a:ext cx="6512452" cy="4001776"/>
          </a:xfrm>
        </p:spPr>
        <p:txBody>
          <a:bodyPr anchor="ctr"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쓰레기통은 </a:t>
            </a:r>
            <a:r>
              <a:rPr lang="en-US" altLang="ko-KR" sz="1600" dirty="0"/>
              <a:t>IoT Core </a:t>
            </a:r>
            <a:r>
              <a:rPr lang="ko-KR" altLang="en-US" sz="1600" dirty="0"/>
              <a:t>의 사물로 등록되어 있습니다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IoT Core</a:t>
            </a:r>
            <a:r>
              <a:rPr lang="ko-KR" altLang="en-US" sz="1600" dirty="0"/>
              <a:t>엔 메시지 브로커인 </a:t>
            </a:r>
            <a:r>
              <a:rPr lang="en-US" altLang="ko-KR" sz="1600" dirty="0"/>
              <a:t>Device Gateway</a:t>
            </a:r>
            <a:r>
              <a:rPr lang="ko-KR" altLang="en-US" sz="1600" dirty="0"/>
              <a:t>와 </a:t>
            </a:r>
            <a:r>
              <a:rPr lang="en-US" altLang="ko-KR" sz="1600" dirty="0"/>
              <a:t>Device Shadow</a:t>
            </a:r>
            <a:r>
              <a:rPr lang="ko-KR" altLang="en-US" sz="1600" dirty="0"/>
              <a:t>가 있습니다</a:t>
            </a:r>
            <a:r>
              <a:rPr lang="en-US" altLang="ko-KR" sz="1600" dirty="0"/>
              <a:t>.  </a:t>
            </a:r>
            <a:r>
              <a:rPr lang="ko-KR" altLang="en-US" sz="1600" dirty="0"/>
              <a:t>쓰레기통이 주는 데이터는 여기를 거치게 됩니다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Device Shadow</a:t>
            </a:r>
            <a:r>
              <a:rPr lang="ko-KR" altLang="en-US" sz="1600" dirty="0"/>
              <a:t>를 통해서 </a:t>
            </a:r>
            <a:r>
              <a:rPr lang="en-US" altLang="ko-KR" sz="1600" dirty="0"/>
              <a:t>1</a:t>
            </a:r>
            <a:r>
              <a:rPr lang="ko-KR" altLang="en-US" sz="1600" dirty="0"/>
              <a:t>개의 람다함수를 거쳐 </a:t>
            </a:r>
            <a:r>
              <a:rPr lang="en-US" altLang="ko-KR" sz="1600" dirty="0"/>
              <a:t>DynamoDB</a:t>
            </a:r>
            <a:r>
              <a:rPr lang="ko-KR" altLang="en-US" sz="1600" dirty="0"/>
              <a:t>에 </a:t>
            </a:r>
            <a:r>
              <a:rPr lang="en-US" altLang="ko-KR" sz="1600" dirty="0"/>
              <a:t>3</a:t>
            </a:r>
            <a:r>
              <a:rPr lang="ko-KR" altLang="en-US" sz="1600" dirty="0"/>
              <a:t>가지 정보를 저장합니다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현재 쓰레기 양과</a:t>
            </a:r>
            <a:r>
              <a:rPr lang="en-US" altLang="ko-KR" sz="1600" dirty="0"/>
              <a:t>,</a:t>
            </a:r>
            <a:r>
              <a:rPr lang="ko-KR" altLang="en-US" sz="1600" dirty="0"/>
              <a:t> 뚜껑의 상태</a:t>
            </a:r>
            <a:r>
              <a:rPr lang="en-US" altLang="ko-KR" sz="1600" dirty="0"/>
              <a:t>, </a:t>
            </a:r>
            <a:r>
              <a:rPr lang="ko-KR" altLang="en-US" sz="1600" dirty="0"/>
              <a:t>유저모드 또는 관리자모드를</a:t>
            </a:r>
            <a:r>
              <a:rPr lang="en-US" altLang="ko-KR" sz="1600" dirty="0"/>
              <a:t> </a:t>
            </a:r>
            <a:r>
              <a:rPr lang="ko-KR" altLang="en-US" sz="1600" dirty="0"/>
              <a:t>저장하게 됩니다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안드로이드 </a:t>
            </a:r>
            <a:r>
              <a:rPr lang="en-US" altLang="ko-KR" sz="1600" dirty="0"/>
              <a:t>app</a:t>
            </a:r>
            <a:r>
              <a:rPr lang="ko-KR" altLang="en-US" sz="1600" dirty="0"/>
              <a:t>에서 정보를 조회 및 변경할 때는 </a:t>
            </a:r>
            <a:r>
              <a:rPr lang="en-US" altLang="ko-KR" sz="1600" dirty="0"/>
              <a:t>API Gateway</a:t>
            </a:r>
            <a:r>
              <a:rPr lang="ko-KR" altLang="en-US" sz="1600" dirty="0"/>
              <a:t>를 경유합니다</a:t>
            </a:r>
            <a:r>
              <a:rPr lang="en-US" altLang="ko-KR" sz="1600" dirty="0"/>
              <a:t>. API Gateway</a:t>
            </a:r>
            <a:r>
              <a:rPr lang="ko-KR" altLang="en-US" sz="1600" dirty="0"/>
              <a:t>는 </a:t>
            </a:r>
            <a:r>
              <a:rPr lang="en-US" altLang="ko-KR" sz="1600" dirty="0"/>
              <a:t>4</a:t>
            </a:r>
            <a:r>
              <a:rPr lang="ko-KR" altLang="en-US" sz="1600" dirty="0"/>
              <a:t>개의 람다함수를 이용합니다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ko-KR" altLang="en-US" sz="1600" dirty="0"/>
              <a:t>쓰레기통 로그조회 람다는 </a:t>
            </a:r>
            <a:r>
              <a:rPr lang="en-US" altLang="ko-KR" sz="1600" dirty="0"/>
              <a:t>DynamoDB</a:t>
            </a:r>
            <a:r>
              <a:rPr lang="ko-KR" altLang="en-US" sz="1600" dirty="0"/>
              <a:t>와 연결됩니다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ko-KR" altLang="en-US" sz="1600" dirty="0"/>
              <a:t>쓰레기통 상태 조회 람다는 </a:t>
            </a:r>
            <a:r>
              <a:rPr lang="en-US" altLang="ko-KR" sz="1600" dirty="0"/>
              <a:t>Device Shadow</a:t>
            </a:r>
            <a:r>
              <a:rPr lang="ko-KR" altLang="en-US" sz="1600" dirty="0"/>
              <a:t>와 연결됩니다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ko-KR" altLang="en-US" sz="1600" dirty="0"/>
              <a:t>쓰레기통 상태 변경 람다는 </a:t>
            </a:r>
            <a:r>
              <a:rPr lang="en-US" altLang="ko-KR" sz="1600" dirty="0"/>
              <a:t>Device Shadow</a:t>
            </a:r>
            <a:r>
              <a:rPr lang="ko-KR" altLang="en-US" sz="1600" dirty="0"/>
              <a:t>와 연결됩니다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ko-KR" altLang="en-US" sz="1600" dirty="0"/>
              <a:t>쓰레기통 목록 조회 람다는 </a:t>
            </a:r>
            <a:r>
              <a:rPr lang="en-US" altLang="ko-KR" sz="1600" dirty="0"/>
              <a:t>IoT Core</a:t>
            </a:r>
            <a:r>
              <a:rPr lang="ko-KR" altLang="en-US" sz="1600" dirty="0"/>
              <a:t>와 연결됩니다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878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D8E26E-5775-44EC-AB81-66C15735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dirty="0">
                <a:solidFill>
                  <a:schemeClr val="tx1"/>
                </a:solidFill>
              </a:rPr>
              <a:t>4.  </a:t>
            </a:r>
            <a:r>
              <a:rPr lang="ko-KR" altLang="en-US" sz="3200" dirty="0">
                <a:solidFill>
                  <a:schemeClr val="tx1"/>
                </a:solidFill>
              </a:rPr>
              <a:t>기능구현</a:t>
            </a:r>
            <a:r>
              <a:rPr lang="en-US" altLang="ko-KR" sz="3200" dirty="0">
                <a:solidFill>
                  <a:schemeClr val="tx1"/>
                </a:solidFill>
              </a:rPr>
              <a:t>(</a:t>
            </a:r>
            <a:r>
              <a:rPr lang="ko-KR" altLang="en-US" sz="3200" dirty="0">
                <a:solidFill>
                  <a:schemeClr val="tx1"/>
                </a:solidFill>
              </a:rPr>
              <a:t>영상</a:t>
            </a:r>
            <a:r>
              <a:rPr lang="en-US" altLang="ko-KR" sz="3200" dirty="0">
                <a:solidFill>
                  <a:schemeClr val="tx1"/>
                </a:solidFill>
              </a:rPr>
              <a:t>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B96DB-3C2D-440D-90B1-B75A3C81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3" y="960120"/>
            <a:ext cx="5511800" cy="41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영상 들어갈 자리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940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D8E26E-5775-44EC-AB81-66C15735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dirty="0">
                <a:solidFill>
                  <a:schemeClr val="tx1"/>
                </a:solidFill>
              </a:rPr>
              <a:t>5.  </a:t>
            </a:r>
            <a:r>
              <a:rPr lang="ko-KR" altLang="en-US" sz="3200" dirty="0">
                <a:solidFill>
                  <a:schemeClr val="tx1"/>
                </a:solidFill>
              </a:rPr>
              <a:t>마치면서</a:t>
            </a:r>
            <a:r>
              <a:rPr lang="en-US" altLang="ko-KR" sz="3200" dirty="0">
                <a:solidFill>
                  <a:schemeClr val="tx1"/>
                </a:solidFill>
              </a:rPr>
              <a:t>…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B96DB-3C2D-440D-90B1-B75A3C81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3" y="960120"/>
            <a:ext cx="5902324" cy="41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IoT </a:t>
            </a:r>
            <a:r>
              <a:rPr lang="ko-KR" altLang="en-US" dirty="0"/>
              <a:t>제품을 </a:t>
            </a:r>
            <a:r>
              <a:rPr lang="en-US" altLang="ko-KR" dirty="0" err="1"/>
              <a:t>aws</a:t>
            </a:r>
            <a:r>
              <a:rPr lang="ko-KR" altLang="en-US" dirty="0"/>
              <a:t>를 사용하여 만들어 보았습니다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발전되어야 되는 부분</a:t>
            </a:r>
            <a:r>
              <a:rPr lang="en-US" altLang="ko-KR" dirty="0"/>
              <a:t>: DB</a:t>
            </a:r>
            <a:r>
              <a:rPr lang="ko-KR" altLang="en-US" dirty="0"/>
              <a:t>에 쓰레기통의 정보를 계속 쌓기때문에 </a:t>
            </a:r>
            <a:r>
              <a:rPr lang="en-US" altLang="ko-KR" dirty="0"/>
              <a:t>DB</a:t>
            </a:r>
            <a:r>
              <a:rPr lang="ko-KR" altLang="en-US" dirty="0"/>
              <a:t>를 이용해서 관리자에게 다양한 서비스를 제공 할 수 있도록 업데이트 시키는 부분이 남아 있습니다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쓰레기통에 더 많은 센서 또는 기능을 추가하여 관리자 뿐만 아니라 사용자에게도 다양한 서비스를 제공 할 수 있도록 업데이트 시키는 부분이 남아 있습니다</a:t>
            </a:r>
            <a:r>
              <a:rPr lang="en-US" altLang="ko-KR" dirty="0"/>
              <a:t>.(ex </a:t>
            </a:r>
            <a:r>
              <a:rPr lang="ko-KR" altLang="en-US" dirty="0"/>
              <a:t>일반쓰레기 또는 재활용 쓰레기 분리 </a:t>
            </a:r>
            <a:r>
              <a:rPr lang="en-US" altLang="ko-KR" dirty="0"/>
              <a:t>&amp; LCD</a:t>
            </a:r>
            <a:r>
              <a:rPr lang="ko-KR" altLang="en-US" dirty="0"/>
              <a:t>를 또는 </a:t>
            </a:r>
            <a:r>
              <a:rPr lang="en-US" altLang="ko-KR" dirty="0"/>
              <a:t>LED</a:t>
            </a:r>
            <a:r>
              <a:rPr lang="ko-KR" altLang="en-US" dirty="0"/>
              <a:t>를 이용하여 쓰레기통의 양을 즉각적으로 보여주기 등등</a:t>
            </a:r>
            <a:r>
              <a:rPr lang="en-US" altLang="ko-KR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232656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3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4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72" name="Rectangle 6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43E9F1-200A-4DA7-9757-3EEBF4F0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>
                <a:solidFill>
                  <a:schemeClr val="accent1"/>
                </a:solidFill>
              </a:rPr>
              <a:t>목차</a:t>
            </a:r>
            <a:endParaRPr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73" name="Isosceles Triangle 6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6ECCD-D03D-4A1C-9EBE-10A56BED1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소개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SMART</a:t>
            </a:r>
            <a:r>
              <a:rPr lang="ko-KR" altLang="en-US" sz="1600" dirty="0"/>
              <a:t>쓰레기통 </a:t>
            </a:r>
            <a:r>
              <a:rPr lang="en-US" altLang="ko-KR" sz="1600" dirty="0"/>
              <a:t>[</a:t>
            </a:r>
            <a:r>
              <a:rPr lang="ko-KR" altLang="en-US" sz="1600" dirty="0"/>
              <a:t>하드웨어</a:t>
            </a:r>
            <a:r>
              <a:rPr lang="en-US" altLang="ko-KR" sz="1600" dirty="0"/>
              <a:t>] </a:t>
            </a:r>
            <a:r>
              <a:rPr lang="ko-KR" altLang="en-US" sz="1600" dirty="0"/>
              <a:t>구조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SMART</a:t>
            </a:r>
            <a:r>
              <a:rPr lang="ko-KR" altLang="en-US" sz="1600" dirty="0"/>
              <a:t>쓰레기통 </a:t>
            </a:r>
            <a:r>
              <a:rPr lang="en-US" altLang="ko-KR" sz="1600" dirty="0"/>
              <a:t>[</a:t>
            </a:r>
            <a:r>
              <a:rPr lang="ko-KR" altLang="en-US" sz="1600" dirty="0"/>
              <a:t>소프트웨어</a:t>
            </a:r>
            <a:r>
              <a:rPr lang="en-US" altLang="ko-KR" sz="1600" dirty="0"/>
              <a:t>]</a:t>
            </a:r>
            <a:r>
              <a:rPr lang="ko-KR" altLang="en-US" sz="1600" dirty="0"/>
              <a:t>구조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기능 구현</a:t>
            </a:r>
            <a:r>
              <a:rPr lang="en-US" altLang="ko-KR" sz="1600" dirty="0"/>
              <a:t>(</a:t>
            </a:r>
            <a:r>
              <a:rPr lang="ko-KR" altLang="en-US" sz="1600" dirty="0"/>
              <a:t>영상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마치면서</a:t>
            </a:r>
            <a:r>
              <a:rPr lang="en-US" altLang="ko-KR" sz="1600" dirty="0"/>
              <a:t>…</a:t>
            </a:r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38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D8E26E-5775-44EC-AB81-66C15735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dirty="0">
                <a:solidFill>
                  <a:schemeClr val="tx1"/>
                </a:solidFill>
              </a:rPr>
              <a:t>1. </a:t>
            </a:r>
            <a:r>
              <a:rPr lang="ko-KR" altLang="en-US" sz="4400" dirty="0">
                <a:solidFill>
                  <a:schemeClr val="tx1"/>
                </a:solidFill>
              </a:rPr>
              <a:t>소개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B96DB-3C2D-440D-90B1-B75A3C81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3" y="960120"/>
            <a:ext cx="5511800" cy="4171278"/>
          </a:xfrm>
        </p:spPr>
        <p:txBody>
          <a:bodyPr>
            <a:normAutofit/>
          </a:bodyPr>
          <a:lstStyle/>
          <a:p>
            <a:r>
              <a:rPr lang="ko-KR" altLang="en-US" dirty="0"/>
              <a:t>저희 스마트 쓰레기통은 지역 또는 공원마다 있는 쓰레기통의 정보를 얻어서 관리자에게 각 쓰레기통의 실시간정보 또는 관리서비스를 제공하고</a:t>
            </a:r>
            <a:r>
              <a:rPr lang="en-US" altLang="ko-KR"/>
              <a:t>, </a:t>
            </a:r>
            <a:r>
              <a:rPr lang="ko-KR" altLang="en-US"/>
              <a:t>관리자가 </a:t>
            </a:r>
            <a:r>
              <a:rPr lang="ko-KR" altLang="en-US" dirty="0"/>
              <a:t>원격으로 쓰레기통을 관리 할 수 있는 서비스 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263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57DD2EF-5D86-46FE-9F18-B5B256A8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477651"/>
            <a:ext cx="3756774" cy="4575659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2400" dirty="0">
                <a:solidFill>
                  <a:schemeClr val="tx2"/>
                </a:solidFill>
              </a:rPr>
              <a:t>활용 예 </a:t>
            </a:r>
            <a:r>
              <a:rPr lang="en-US" altLang="ko-KR" sz="2400" dirty="0">
                <a:solidFill>
                  <a:schemeClr val="tx2"/>
                </a:solidFill>
              </a:rPr>
              <a:t>:</a:t>
            </a:r>
            <a:br>
              <a:rPr lang="en-US" altLang="ko-KR" sz="2400" dirty="0">
                <a:solidFill>
                  <a:schemeClr val="tx2"/>
                </a:solidFill>
              </a:rPr>
            </a:br>
            <a:br>
              <a:rPr lang="en-US" altLang="ko-KR" sz="2400" dirty="0">
                <a:solidFill>
                  <a:schemeClr val="tx2"/>
                </a:solidFill>
              </a:rPr>
            </a:br>
            <a:r>
              <a:rPr lang="en-US" altLang="ko-KR" sz="2400" dirty="0">
                <a:solidFill>
                  <a:schemeClr val="tx2"/>
                </a:solidFill>
              </a:rPr>
              <a:t>1. </a:t>
            </a:r>
            <a:r>
              <a:rPr lang="ko-KR" altLang="en-US" sz="2400" dirty="0">
                <a:solidFill>
                  <a:schemeClr val="tx2"/>
                </a:solidFill>
              </a:rPr>
              <a:t>관리자는  안드로이드 어플로 각 쓰레기통이 얼마나 찼는지 실시간으로 알 수 있습니다</a:t>
            </a:r>
            <a:r>
              <a:rPr lang="en-US" altLang="ko-KR" sz="2400" dirty="0">
                <a:solidFill>
                  <a:schemeClr val="tx2"/>
                </a:solidFill>
              </a:rPr>
              <a:t>.</a:t>
            </a:r>
            <a:br>
              <a:rPr lang="en-US" altLang="ko-KR" sz="2400" dirty="0">
                <a:solidFill>
                  <a:schemeClr val="tx2"/>
                </a:solidFill>
              </a:rPr>
            </a:br>
            <a:br>
              <a:rPr lang="en-US" altLang="ko-KR" sz="2400" dirty="0">
                <a:solidFill>
                  <a:schemeClr val="tx2"/>
                </a:solidFill>
              </a:rPr>
            </a:br>
            <a:r>
              <a:rPr lang="en-US" altLang="ko-KR" sz="2400" dirty="0">
                <a:solidFill>
                  <a:schemeClr val="tx2"/>
                </a:solidFill>
              </a:rPr>
              <a:t>2. </a:t>
            </a:r>
            <a:r>
              <a:rPr lang="ko-KR" altLang="en-US" sz="2400" dirty="0">
                <a:solidFill>
                  <a:schemeClr val="tx2"/>
                </a:solidFill>
              </a:rPr>
              <a:t>관리자는 쓰레기차의  최적의 동선을 볼 수 있습니다</a:t>
            </a:r>
            <a:r>
              <a:rPr lang="en-US" altLang="ko-KR" sz="2400" dirty="0">
                <a:solidFill>
                  <a:schemeClr val="tx2"/>
                </a:solidFill>
              </a:rPr>
              <a:t>.</a:t>
            </a:r>
            <a:br>
              <a:rPr lang="en-US" altLang="ko-KR" sz="2400" dirty="0">
                <a:solidFill>
                  <a:schemeClr val="tx2"/>
                </a:solidFill>
              </a:rPr>
            </a:br>
            <a:br>
              <a:rPr lang="en-US" altLang="ko-KR" sz="2400" dirty="0">
                <a:solidFill>
                  <a:schemeClr val="tx2"/>
                </a:solidFill>
              </a:rPr>
            </a:br>
            <a:r>
              <a:rPr lang="en-US" altLang="ko-KR" sz="2400" dirty="0">
                <a:solidFill>
                  <a:schemeClr val="tx2"/>
                </a:solidFill>
              </a:rPr>
              <a:t>3. </a:t>
            </a:r>
            <a:r>
              <a:rPr lang="ko-KR" altLang="en-US" sz="2400" dirty="0">
                <a:solidFill>
                  <a:schemeClr val="tx2"/>
                </a:solidFill>
              </a:rPr>
              <a:t>관리자는 쓰레기의 양을 예측한 데이터를 볼 수 있습니다</a:t>
            </a:r>
            <a:r>
              <a:rPr lang="en-US" altLang="ko-KR" sz="2400" dirty="0">
                <a:solidFill>
                  <a:schemeClr val="tx2"/>
                </a:solidFill>
              </a:rPr>
              <a:t>.</a:t>
            </a:r>
            <a:br>
              <a:rPr lang="en-US" altLang="ko-KR" sz="2400" dirty="0">
                <a:solidFill>
                  <a:schemeClr val="tx2"/>
                </a:solidFill>
              </a:rPr>
            </a:br>
            <a:br>
              <a:rPr lang="en-US" altLang="ko-KR" sz="2400" dirty="0">
                <a:solidFill>
                  <a:schemeClr val="tx2"/>
                </a:solidFill>
              </a:rPr>
            </a:br>
            <a:r>
              <a:rPr lang="en-US" altLang="ko-KR" sz="2400" dirty="0">
                <a:solidFill>
                  <a:schemeClr val="tx2"/>
                </a:solidFill>
              </a:rPr>
              <a:t>4. </a:t>
            </a:r>
            <a:r>
              <a:rPr lang="ko-KR" altLang="en-US" sz="2400" dirty="0">
                <a:solidFill>
                  <a:schemeClr val="tx2"/>
                </a:solidFill>
              </a:rPr>
              <a:t>이 외에 </a:t>
            </a:r>
            <a:r>
              <a:rPr lang="en-US" altLang="ko-KR" sz="2400" dirty="0">
                <a:solidFill>
                  <a:schemeClr val="tx2"/>
                </a:solidFill>
              </a:rPr>
              <a:t>DB</a:t>
            </a:r>
            <a:r>
              <a:rPr lang="ko-KR" altLang="en-US" sz="2400" dirty="0">
                <a:solidFill>
                  <a:schemeClr val="tx2"/>
                </a:solidFill>
              </a:rPr>
              <a:t>를 활용하여 다양한 서비스를 쓸 수 있습니다</a:t>
            </a:r>
            <a:r>
              <a:rPr lang="en-US" altLang="ko-KR" sz="2400" dirty="0">
                <a:solidFill>
                  <a:schemeClr val="tx2"/>
                </a:solidFill>
              </a:rPr>
              <a:t>.</a:t>
            </a:r>
            <a:br>
              <a:rPr lang="en-US" altLang="ko-KR" sz="2400" dirty="0">
                <a:solidFill>
                  <a:schemeClr val="tx2"/>
                </a:solidFill>
              </a:rPr>
            </a:b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80F8E-56B9-4840-8F7E-D0CC8A730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764" y="1477651"/>
            <a:ext cx="6160555" cy="4575660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최적의 경로 찾기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F62C44-DDB7-4652-9335-1A9EC6BFD944}"/>
              </a:ext>
            </a:extLst>
          </p:cNvPr>
          <p:cNvSpPr/>
          <p:nvPr/>
        </p:nvSpPr>
        <p:spPr>
          <a:xfrm>
            <a:off x="6222206" y="2971799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강서구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F5FF3B-5B12-4F2C-AA16-6CC790451A58}"/>
              </a:ext>
            </a:extLst>
          </p:cNvPr>
          <p:cNvSpPr/>
          <p:nvPr/>
        </p:nvSpPr>
        <p:spPr>
          <a:xfrm>
            <a:off x="8320041" y="1771650"/>
            <a:ext cx="9144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성북구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6676A7-2BD7-41E3-84F8-8B93C0036EC4}"/>
              </a:ext>
            </a:extLst>
          </p:cNvPr>
          <p:cNvSpPr/>
          <p:nvPr/>
        </p:nvSpPr>
        <p:spPr>
          <a:xfrm>
            <a:off x="9138319" y="4360863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송파구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74E6BB9-4322-4992-ADCC-0BCAC01E49B5}"/>
              </a:ext>
            </a:extLst>
          </p:cNvPr>
          <p:cNvCxnSpPr>
            <a:cxnSpLocks/>
            <a:stCxn id="4" idx="2"/>
            <a:endCxn id="34" idx="1"/>
          </p:cNvCxnSpPr>
          <p:nvPr/>
        </p:nvCxnSpPr>
        <p:spPr>
          <a:xfrm rot="16200000" flipH="1">
            <a:off x="7442930" y="3122674"/>
            <a:ext cx="931864" cy="2458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1572FEF-E1CC-42F3-B37D-68AA13F6E897}"/>
              </a:ext>
            </a:extLst>
          </p:cNvPr>
          <p:cNvCxnSpPr>
            <a:stCxn id="34" idx="0"/>
            <a:endCxn id="32" idx="3"/>
          </p:cNvCxnSpPr>
          <p:nvPr/>
        </p:nvCxnSpPr>
        <p:spPr>
          <a:xfrm rot="16200000" flipV="1">
            <a:off x="8348974" y="3114318"/>
            <a:ext cx="2132013" cy="361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1D8AF87-C7F8-4078-B27F-9A8F7DBEB083}"/>
              </a:ext>
            </a:extLst>
          </p:cNvPr>
          <p:cNvCxnSpPr>
            <a:stCxn id="32" idx="1"/>
            <a:endCxn id="4" idx="0"/>
          </p:cNvCxnSpPr>
          <p:nvPr/>
        </p:nvCxnSpPr>
        <p:spPr>
          <a:xfrm rot="10800000" flipV="1">
            <a:off x="6679407" y="2228849"/>
            <a:ext cx="1640635" cy="742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 descr="트럭, 녹색, 하늘, 도로이(가) 표시된 사진&#10;&#10;자동 생성된 설명">
            <a:extLst>
              <a:ext uri="{FF2B5EF4-FFF2-40B4-BE49-F238E27FC236}">
                <a16:creationId xmlns:a16="http://schemas.microsoft.com/office/drawing/2014/main" id="{81738FA9-E20E-4B45-A29F-427099CF1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90508" y="2278064"/>
            <a:ext cx="656041" cy="497001"/>
          </a:xfrm>
          <a:prstGeom prst="rect">
            <a:avLst/>
          </a:prstGeom>
        </p:spPr>
      </p:pic>
      <p:pic>
        <p:nvPicPr>
          <p:cNvPr id="41" name="그림 40" descr="트럭, 녹색, 하늘, 도로이(가) 표시된 사진&#10;&#10;자동 생성된 설명">
            <a:extLst>
              <a:ext uri="{FF2B5EF4-FFF2-40B4-BE49-F238E27FC236}">
                <a16:creationId xmlns:a16="http://schemas.microsoft.com/office/drawing/2014/main" id="{C1ABAEF8-89AC-4BB5-8181-82A4232F1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5400000">
            <a:off x="9586863" y="3180498"/>
            <a:ext cx="656041" cy="497001"/>
          </a:xfrm>
          <a:prstGeom prst="rect">
            <a:avLst/>
          </a:prstGeom>
        </p:spPr>
      </p:pic>
      <p:pic>
        <p:nvPicPr>
          <p:cNvPr id="42" name="그림 41" descr="트럭, 녹색, 하늘, 도로이(가) 표시된 사진&#10;&#10;자동 생성된 설명">
            <a:extLst>
              <a:ext uri="{FF2B5EF4-FFF2-40B4-BE49-F238E27FC236}">
                <a16:creationId xmlns:a16="http://schemas.microsoft.com/office/drawing/2014/main" id="{F07E06A3-1B11-4796-866B-5525324F5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635549">
            <a:off x="7580842" y="4889323"/>
            <a:ext cx="656041" cy="4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4FA94E9-6D1A-4585-95C4-2660A061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3600" dirty="0">
                <a:solidFill>
                  <a:schemeClr val="tx1"/>
                </a:solidFill>
              </a:rPr>
              <a:t>구체적인 기능설명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D1759-55DA-4242-9A83-6CCD71DF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사용자가 쓰레기통에 가까이 오면 자동으로 열리고 일정시간 뒤에 자동으로 닫히게 되어있습니다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쓰레기통은 내용물이 얼마나 차 있는지 관리자에게 어플리케이션으로 실시간으로 알려줍니다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관리자는 청소시간에 맞춰 관리자 모드로 진입이 가능하여 쓰레기통을 열 수 있습니다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청소를 마치면 관리자는 다시 유저모드 상태로 돌려놓게 되면 다시 쓰레기통은 유저모드로 진입하게 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765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D8E26E-5775-44EC-AB81-66C15735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dirty="0">
                <a:solidFill>
                  <a:schemeClr val="tx1"/>
                </a:solidFill>
              </a:rPr>
              <a:t>2. SMART </a:t>
            </a:r>
            <a:r>
              <a:rPr lang="ko-KR" altLang="en-US" sz="3200" dirty="0">
                <a:solidFill>
                  <a:schemeClr val="tx1"/>
                </a:solidFill>
              </a:rPr>
              <a:t>쓰레기통 </a:t>
            </a:r>
            <a:r>
              <a:rPr lang="en-US" altLang="ko-KR" sz="3200" dirty="0">
                <a:solidFill>
                  <a:schemeClr val="tx1"/>
                </a:solidFill>
              </a:rPr>
              <a:t>[</a:t>
            </a:r>
            <a:r>
              <a:rPr lang="ko-KR" altLang="en-US" sz="3200" dirty="0">
                <a:solidFill>
                  <a:schemeClr val="tx1"/>
                </a:solidFill>
              </a:rPr>
              <a:t>하드웨어</a:t>
            </a:r>
            <a:r>
              <a:rPr lang="en-US" altLang="ko-KR" sz="3200" dirty="0">
                <a:solidFill>
                  <a:schemeClr val="tx1"/>
                </a:solidFill>
              </a:rPr>
              <a:t>]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B96DB-3C2D-440D-90B1-B75A3C81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3" y="960120"/>
            <a:ext cx="5511800" cy="41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제원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MKRWiFi1010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초음파 센서 </a:t>
            </a:r>
            <a:r>
              <a:rPr lang="en-US" altLang="ko-KR" dirty="0"/>
              <a:t>x 2</a:t>
            </a:r>
            <a:r>
              <a:rPr lang="ko-KR" altLang="en-US" dirty="0"/>
              <a:t>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서보모터</a:t>
            </a:r>
            <a:r>
              <a:rPr lang="ko-KR" altLang="en-US" dirty="0"/>
              <a:t> </a:t>
            </a:r>
            <a:r>
              <a:rPr lang="en-US" altLang="ko-KR" dirty="0"/>
              <a:t>x1</a:t>
            </a:r>
            <a:r>
              <a:rPr lang="ko-KR" altLang="en-US" dirty="0"/>
              <a:t>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쓰레기통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43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35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D9BA01-8BCC-42DA-9C4A-66C1419060F0}"/>
              </a:ext>
            </a:extLst>
          </p:cNvPr>
          <p:cNvSpPr/>
          <p:nvPr/>
        </p:nvSpPr>
        <p:spPr>
          <a:xfrm>
            <a:off x="2448822" y="1487023"/>
            <a:ext cx="3662362" cy="47334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61D8659-F3AA-41D3-985A-199FD1F12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870477" y="3021012"/>
            <a:ext cx="2867025" cy="1257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45A297-3367-4945-840F-A94964AFB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32" y="3069432"/>
            <a:ext cx="681724" cy="1160462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8CD4309B-8D43-4BBB-94E2-0D8DC8ECE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412782" y="2217845"/>
            <a:ext cx="681724" cy="11604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0BE2D3-77E4-4371-8066-3EDB28E19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326" y="944310"/>
            <a:ext cx="1372326" cy="953295"/>
          </a:xfrm>
          <a:prstGeom prst="rect">
            <a:avLst/>
          </a:prstGeom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F71DD7C-1D94-42BC-ABA1-E9CF9E9C861E}"/>
              </a:ext>
            </a:extLst>
          </p:cNvPr>
          <p:cNvSpPr/>
          <p:nvPr/>
        </p:nvSpPr>
        <p:spPr>
          <a:xfrm rot="20645508">
            <a:off x="3356139" y="464947"/>
            <a:ext cx="2760804" cy="343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C6011F62-13FD-43C1-B842-95174831F6B0}"/>
              </a:ext>
            </a:extLst>
          </p:cNvPr>
          <p:cNvCxnSpPr>
            <a:cxnSpLocks/>
            <a:stCxn id="4" idx="3"/>
            <a:endCxn id="89" idx="1"/>
          </p:cNvCxnSpPr>
          <p:nvPr/>
        </p:nvCxnSpPr>
        <p:spPr>
          <a:xfrm rot="16200000" flipH="1">
            <a:off x="2908284" y="1611855"/>
            <a:ext cx="241064" cy="1449655"/>
          </a:xfrm>
          <a:prstGeom prst="curvedConnector3">
            <a:avLst>
              <a:gd name="adj1" fmla="val -9412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D2297409-D010-411A-AA74-11E27E60CB66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rot="10800000" flipV="1">
            <a:off x="2303990" y="1420958"/>
            <a:ext cx="402337" cy="795192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9028F752-80A5-472E-9514-7DD2D426E488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>
            <a:off x="2932640" y="3649662"/>
            <a:ext cx="3209054" cy="580232"/>
          </a:xfrm>
          <a:prstGeom prst="bentConnector4">
            <a:avLst>
              <a:gd name="adj1" fmla="val 49748"/>
              <a:gd name="adj2" fmla="val 139398"/>
            </a:avLst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화살표: U자형 103">
            <a:extLst>
              <a:ext uri="{FF2B5EF4-FFF2-40B4-BE49-F238E27FC236}">
                <a16:creationId xmlns:a16="http://schemas.microsoft.com/office/drawing/2014/main" id="{44A120A8-B968-4C79-B978-3803A765F20A}"/>
              </a:ext>
            </a:extLst>
          </p:cNvPr>
          <p:cNvSpPr/>
          <p:nvPr/>
        </p:nvSpPr>
        <p:spPr>
          <a:xfrm rot="5400000">
            <a:off x="7319620" y="2629635"/>
            <a:ext cx="681724" cy="251879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화살표: U자형 104">
            <a:extLst>
              <a:ext uri="{FF2B5EF4-FFF2-40B4-BE49-F238E27FC236}">
                <a16:creationId xmlns:a16="http://schemas.microsoft.com/office/drawing/2014/main" id="{704F8A62-96C3-4EE2-AE23-3D29612EF006}"/>
              </a:ext>
            </a:extLst>
          </p:cNvPr>
          <p:cNvSpPr/>
          <p:nvPr/>
        </p:nvSpPr>
        <p:spPr>
          <a:xfrm rot="10800000">
            <a:off x="3248971" y="3200552"/>
            <a:ext cx="681724" cy="265772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9A98C340-2810-4DDE-98BB-AA640558A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836819" y="1974391"/>
            <a:ext cx="1919288" cy="3829286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F96572EF-023C-4E99-96CE-3E25DC19F404}"/>
              </a:ext>
            </a:extLst>
          </p:cNvPr>
          <p:cNvSpPr txBox="1"/>
          <p:nvPr/>
        </p:nvSpPr>
        <p:spPr>
          <a:xfrm>
            <a:off x="5575914" y="1487022"/>
            <a:ext cx="626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쓰레기통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77DD2D0-7614-4E86-A693-5F85E16624E0}"/>
              </a:ext>
            </a:extLst>
          </p:cNvPr>
          <p:cNvSpPr txBox="1"/>
          <p:nvPr/>
        </p:nvSpPr>
        <p:spPr>
          <a:xfrm>
            <a:off x="3272368" y="59127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바닥</a:t>
            </a:r>
            <a:endParaRPr lang="en-US" altLang="ko-KR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1FEC568-9192-46FD-8B60-CF7039132F16}"/>
              </a:ext>
            </a:extLst>
          </p:cNvPr>
          <p:cNvSpPr txBox="1"/>
          <p:nvPr/>
        </p:nvSpPr>
        <p:spPr>
          <a:xfrm>
            <a:off x="9473297" y="22161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사람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991D27B-850A-42EF-AE32-1362CB3847CB}"/>
              </a:ext>
            </a:extLst>
          </p:cNvPr>
          <p:cNvSpPr txBox="1"/>
          <p:nvPr/>
        </p:nvSpPr>
        <p:spPr>
          <a:xfrm rot="20714207">
            <a:off x="4335714" y="4791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뚜껑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F67BCF4-088C-4432-A398-BA279C356039}"/>
              </a:ext>
            </a:extLst>
          </p:cNvPr>
          <p:cNvSpPr txBox="1"/>
          <p:nvPr/>
        </p:nvSpPr>
        <p:spPr>
          <a:xfrm>
            <a:off x="7270376" y="4356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거리재기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F056EE0-E659-47C0-8A51-5EC75F38B316}"/>
              </a:ext>
            </a:extLst>
          </p:cNvPr>
          <p:cNvSpPr txBox="1"/>
          <p:nvPr/>
        </p:nvSpPr>
        <p:spPr>
          <a:xfrm>
            <a:off x="3895402" y="4291508"/>
            <a:ext cx="461665" cy="10733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 err="1"/>
              <a:t>거리재기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39B4BAB-C025-4DCE-9881-D2AC8A20913C}"/>
              </a:ext>
            </a:extLst>
          </p:cNvPr>
          <p:cNvSpPr txBox="1"/>
          <p:nvPr/>
        </p:nvSpPr>
        <p:spPr>
          <a:xfrm>
            <a:off x="258934" y="192881"/>
            <a:ext cx="1779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쓰레기통</a:t>
            </a:r>
            <a:endParaRPr lang="en-US" altLang="ko-KR" sz="2800" dirty="0"/>
          </a:p>
          <a:p>
            <a:r>
              <a:rPr lang="ko-KR" altLang="en-US" sz="2800" dirty="0"/>
              <a:t>작동방식</a:t>
            </a:r>
          </a:p>
        </p:txBody>
      </p:sp>
    </p:spTree>
    <p:extLst>
      <p:ext uri="{BB962C8B-B14F-4D97-AF65-F5344CB8AC3E}">
        <p14:creationId xmlns:p14="http://schemas.microsoft.com/office/powerpoint/2010/main" val="73410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4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그림 7" descr="텍스트, 실내, 혼잡한이(가) 표시된 사진&#10;&#10;자동 생성된 설명">
            <a:extLst>
              <a:ext uri="{FF2B5EF4-FFF2-40B4-BE49-F238E27FC236}">
                <a16:creationId xmlns:a16="http://schemas.microsoft.com/office/drawing/2014/main" id="{DEEBBDDE-DEE6-4B80-85BB-697EDC883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93" r="10148" b="-2"/>
          <a:stretch/>
        </p:blipFill>
        <p:spPr>
          <a:xfrm>
            <a:off x="838199" y="557188"/>
            <a:ext cx="3462131" cy="5751713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8CDC9DD-444D-44C8-A834-8533A0BD5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2" r="16141" b="-2"/>
          <a:stretch/>
        </p:blipFill>
        <p:spPr>
          <a:xfrm>
            <a:off x="4459582" y="557188"/>
            <a:ext cx="3295096" cy="57517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4D8187-49DE-4293-B12C-FF3E072923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88" r="2369" b="-2"/>
          <a:stretch/>
        </p:blipFill>
        <p:spPr>
          <a:xfrm>
            <a:off x="7913930" y="557188"/>
            <a:ext cx="3439859" cy="57517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67EFC-4735-4527-A054-B5284822BE6A}"/>
              </a:ext>
            </a:extLst>
          </p:cNvPr>
          <p:cNvSpPr txBox="1"/>
          <p:nvPr/>
        </p:nvSpPr>
        <p:spPr>
          <a:xfrm>
            <a:off x="838199" y="9392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실물 사진</a:t>
            </a:r>
          </a:p>
        </p:txBody>
      </p:sp>
    </p:spTree>
    <p:extLst>
      <p:ext uri="{BB962C8B-B14F-4D97-AF65-F5344CB8AC3E}">
        <p14:creationId xmlns:p14="http://schemas.microsoft.com/office/powerpoint/2010/main" val="56429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D8E26E-5775-44EC-AB81-66C15735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dirty="0">
                <a:solidFill>
                  <a:schemeClr val="tx1"/>
                </a:solidFill>
              </a:rPr>
              <a:t>3. SMART </a:t>
            </a:r>
            <a:r>
              <a:rPr lang="ko-KR" altLang="en-US" sz="3200" dirty="0">
                <a:solidFill>
                  <a:schemeClr val="tx1"/>
                </a:solidFill>
              </a:rPr>
              <a:t>쓰레기통 </a:t>
            </a:r>
            <a:r>
              <a:rPr lang="en-US" altLang="ko-KR" sz="3200" dirty="0">
                <a:solidFill>
                  <a:schemeClr val="tx1"/>
                </a:solidFill>
              </a:rPr>
              <a:t>[AWS] </a:t>
            </a:r>
            <a:r>
              <a:rPr lang="ko-KR" altLang="en-US" sz="3200" dirty="0">
                <a:solidFill>
                  <a:schemeClr val="tx1"/>
                </a:solidFill>
              </a:rPr>
              <a:t>구조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B96DB-3C2D-440D-90B1-B75A3C81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3" y="960120"/>
            <a:ext cx="5511800" cy="41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아키텍처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디바이스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IoT Core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Lambda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DynamoDB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API Gateway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1280673085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464</Words>
  <Application>Microsoft Office PowerPoint</Application>
  <PresentationFormat>와이드스크린</PresentationFormat>
  <Paragraphs>76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Calibri Light</vt:lpstr>
      <vt:lpstr>Rockwell</vt:lpstr>
      <vt:lpstr>Wingdings</vt:lpstr>
      <vt:lpstr>아틀라스</vt:lpstr>
      <vt:lpstr>IoT클라우드 SMART쓰레기통</vt:lpstr>
      <vt:lpstr>목차</vt:lpstr>
      <vt:lpstr>1. 소개</vt:lpstr>
      <vt:lpstr>활용 예 :  1. 관리자는  안드로이드 어플로 각 쓰레기통이 얼마나 찼는지 실시간으로 알 수 있습니다.  2. 관리자는 쓰레기차의  최적의 동선을 볼 수 있습니다.  3. 관리자는 쓰레기의 양을 예측한 데이터를 볼 수 있습니다.  4. 이 외에 DB를 활용하여 다양한 서비스를 쓸 수 있습니다. </vt:lpstr>
      <vt:lpstr>구체적인 기능설명</vt:lpstr>
      <vt:lpstr>2. SMART 쓰레기통 [하드웨어] 구조</vt:lpstr>
      <vt:lpstr>PowerPoint 프레젠테이션</vt:lpstr>
      <vt:lpstr>PowerPoint 프레젠테이션</vt:lpstr>
      <vt:lpstr>3. SMART 쓰레기통 [AWS] 구조</vt:lpstr>
      <vt:lpstr>PowerPoint 프레젠테이션</vt:lpstr>
      <vt:lpstr>흐름도 설명</vt:lpstr>
      <vt:lpstr>4.  기능구현(영상)</vt:lpstr>
      <vt:lpstr>5.  마치면서…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IoT클라우드 SMART쓰레기통</dc:title>
  <dc:creator>조 성민</dc:creator>
  <cp:lastModifiedBy>조 성민</cp:lastModifiedBy>
  <cp:revision>17</cp:revision>
  <dcterms:created xsi:type="dcterms:W3CDTF">2020-12-12T08:49:14Z</dcterms:created>
  <dcterms:modified xsi:type="dcterms:W3CDTF">2020-12-12T18:00:00Z</dcterms:modified>
</cp:coreProperties>
</file>