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1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1A7C-8088-473B-BE2B-73C29A291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6DB31-148D-4B4C-9DAD-34DD3D934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5F738-6843-4D19-A83B-ED8A8C6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1376-D553-4708-95F7-7158F8EE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8C242-34B7-4658-AE61-6F4F7C65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72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703F-1DB4-4B4F-B5B7-912F8AC6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CDD69-2090-450F-8A64-85D7E037F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0288-2854-41F6-A531-62D87122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57B4B-2B26-4D73-8EEF-FA88F961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7551-C95B-4C59-A61F-91B9F295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2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425E2-A498-4346-AA08-4F88BED51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DCA2E-7FFF-4FD7-BCF1-F8C2E28A0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3F57-C508-463B-B3E0-E80CFE1D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481C4-FD6F-44F9-BC88-DBD9777F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49D5F-6027-4D5E-BE6A-3F5D7F65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9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86AC-728C-4D98-ABF9-176E2DD9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85B1D-0BEA-4217-B6B9-01D0AC62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97-5601-4F12-A70D-EC37FEA5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B77B-C12E-438A-8CC7-FB3A05E9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3AEAF-0C76-4BF4-A1F9-76B43294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98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C2F6-12DF-41CA-8D36-F726F73F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53CBE-B6F4-4373-81D7-0C806577F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641D6-5AB0-4789-BEDA-5B1372CD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93C73-AC17-4CAC-8F6C-3B338074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941C-6B3A-4136-956A-5378CEFF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08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0303-2C93-4071-8ED4-D53FE59F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A44A-10A6-4A2F-851F-8333E85AB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3434A-5EDB-4095-AB59-93CF92718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B1645-2400-45FA-85D5-BCDED012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E89B5-1528-45C1-B584-01277CA2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977D4-65DA-4B6B-A117-95B261E0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7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71E8-0625-40B2-A3C2-5686BF0A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1E56-4C1C-4CF5-8D6F-1740B3444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F19FC-DAB0-4284-8C77-80235EF3D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6084C-A944-4054-ADE2-6FD547BBC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C4669-6C4E-485A-B28D-4CF5E7E3D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0AB26-6A44-4777-B96E-FC0B4727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35296-9051-4F37-97FD-1F54C75C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28810-F012-4655-819F-7D355CA9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3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B776-EB58-4185-85F7-9B304F65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02B92-0601-42E5-B235-2FBCDC0C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08339-8234-4BB8-97A3-D4AC793B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CA197-C9A2-4CB5-BE4F-6D828CDC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05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055D3-6C58-404C-8A94-E975C88C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B5F45-A738-45BE-B465-E6DA0F44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3672D-066C-4AC7-8582-06BCD9AC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4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00C1-6FA0-4CFA-9A71-0A21B8E1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907E-6866-40DF-8BDB-F0644505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A2A0A-D58E-4176-A664-B37D1300A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AB900-C853-4547-89F9-A5A5AE77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123B8-A3DC-457E-8611-A569A617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0446B-B4DF-43E8-B885-447ADBF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1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EB46-8B81-4A68-BD47-F4087B8A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B823C-F1AA-47E0-A552-DDE81FADB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626B0-803C-4791-80F9-F4056FE04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B3DE2-3C16-4342-85D0-9E891C6A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5BEF-345F-4108-A564-3C41B2AA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7CAD2-38E9-4FD8-8450-BA843603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37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831CB-3FB4-49CC-A789-41BF49B3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79D59-DACE-4441-92BA-11BD5AF9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EA807-62A7-46D0-B39E-7A7C16950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C0558-0D8E-444F-8DD3-5134B82A9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0F352-2EEA-43D0-9F92-4FE469532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0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D203-CA33-44DD-BE27-503526C5C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시스템 프로그래밍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4BDCC-A2C2-4FDA-A067-F18D78BD4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2554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허성실</a:t>
            </a:r>
          </a:p>
        </p:txBody>
      </p:sp>
    </p:spTree>
    <p:extLst>
      <p:ext uri="{BB962C8B-B14F-4D97-AF65-F5344CB8AC3E}">
        <p14:creationId xmlns:p14="http://schemas.microsoft.com/office/powerpoint/2010/main" val="489384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8037-3291-4622-8FE0-5602A2D0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/>
              <a:t>프로그램 실행과정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BC2ABF-2FB0-482E-AA15-E1B868578597}"/>
              </a:ext>
            </a:extLst>
          </p:cNvPr>
          <p:cNvGrpSpPr/>
          <p:nvPr/>
        </p:nvGrpSpPr>
        <p:grpSpPr>
          <a:xfrm>
            <a:off x="1005840" y="1828800"/>
            <a:ext cx="9692640" cy="914400"/>
            <a:chOff x="1005840" y="1828800"/>
            <a:chExt cx="9692640" cy="9144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B29D6EB-6C5D-4DDC-8F3F-B830B8875843}"/>
                </a:ext>
              </a:extLst>
            </p:cNvPr>
            <p:cNvSpPr/>
            <p:nvPr/>
          </p:nvSpPr>
          <p:spPr>
            <a:xfrm>
              <a:off x="1005840" y="1828800"/>
              <a:ext cx="1897380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전처리기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77BFD3-A20D-4865-BAFD-FD11DF5AE151}"/>
                </a:ext>
              </a:extLst>
            </p:cNvPr>
            <p:cNvSpPr/>
            <p:nvPr/>
          </p:nvSpPr>
          <p:spPr>
            <a:xfrm>
              <a:off x="3634740" y="1828800"/>
              <a:ext cx="1897380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컴파일러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72A938-ADDF-4AF3-9CB0-1661E205A2DD}"/>
                </a:ext>
              </a:extLst>
            </p:cNvPr>
            <p:cNvSpPr/>
            <p:nvPr/>
          </p:nvSpPr>
          <p:spPr>
            <a:xfrm>
              <a:off x="6210300" y="1828800"/>
              <a:ext cx="1897380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어셈블러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7D2E095-E81D-4DDE-98E8-30443C7935DC}"/>
                </a:ext>
              </a:extLst>
            </p:cNvPr>
            <p:cNvSpPr/>
            <p:nvPr/>
          </p:nvSpPr>
          <p:spPr>
            <a:xfrm>
              <a:off x="8801100" y="1828800"/>
              <a:ext cx="1897380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링커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7B993AC8-3C06-42B9-872B-D611CBA0808F}"/>
                </a:ext>
              </a:extLst>
            </p:cNvPr>
            <p:cNvSpPr/>
            <p:nvPr/>
          </p:nvSpPr>
          <p:spPr>
            <a:xfrm>
              <a:off x="3108960" y="2148840"/>
              <a:ext cx="32004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19FDE88-96A1-4552-8D13-2F2FE115A2CE}"/>
                </a:ext>
              </a:extLst>
            </p:cNvPr>
            <p:cNvSpPr/>
            <p:nvPr/>
          </p:nvSpPr>
          <p:spPr>
            <a:xfrm>
              <a:off x="5711190" y="2148840"/>
              <a:ext cx="32004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8740F815-80D0-470E-82B6-486637B2A5A6}"/>
                </a:ext>
              </a:extLst>
            </p:cNvPr>
            <p:cNvSpPr/>
            <p:nvPr/>
          </p:nvSpPr>
          <p:spPr>
            <a:xfrm>
              <a:off x="8279130" y="2148840"/>
              <a:ext cx="32004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BDC3C2E-088F-40F3-A268-FEB471337733}"/>
              </a:ext>
            </a:extLst>
          </p:cNvPr>
          <p:cNvSpPr/>
          <p:nvPr/>
        </p:nvSpPr>
        <p:spPr>
          <a:xfrm>
            <a:off x="1371600" y="3154680"/>
            <a:ext cx="1280160" cy="16306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C/C++</a:t>
            </a:r>
          </a:p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C3EBEF-DC0C-4C1A-B6FD-8B6625081A73}"/>
              </a:ext>
            </a:extLst>
          </p:cNvPr>
          <p:cNvGrpSpPr/>
          <p:nvPr/>
        </p:nvGrpSpPr>
        <p:grpSpPr>
          <a:xfrm>
            <a:off x="6518910" y="3215640"/>
            <a:ext cx="1280160" cy="1630680"/>
            <a:chOff x="3943350" y="3063240"/>
            <a:chExt cx="1280160" cy="1630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249F34-2D8F-4E5C-8D81-CAB3360542F2}"/>
                </a:ext>
              </a:extLst>
            </p:cNvPr>
            <p:cNvSpPr/>
            <p:nvPr/>
          </p:nvSpPr>
          <p:spPr>
            <a:xfrm>
              <a:off x="3943350" y="3063240"/>
              <a:ext cx="1280160" cy="4191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0011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3EF0E4-FB69-46FE-8C74-73E1A35A86B1}"/>
                </a:ext>
              </a:extLst>
            </p:cNvPr>
            <p:cNvSpPr/>
            <p:nvPr/>
          </p:nvSpPr>
          <p:spPr>
            <a:xfrm>
              <a:off x="3943350" y="3436620"/>
              <a:ext cx="1280160" cy="4191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0010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57BE10-B5E1-43D9-88C6-5D23B640B6A8}"/>
                </a:ext>
              </a:extLst>
            </p:cNvPr>
            <p:cNvSpPr/>
            <p:nvPr/>
          </p:nvSpPr>
          <p:spPr>
            <a:xfrm>
              <a:off x="3943350" y="3855720"/>
              <a:ext cx="1280160" cy="4191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0100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7927F9-0501-4ED0-9034-731353E8D51C}"/>
                </a:ext>
              </a:extLst>
            </p:cNvPr>
            <p:cNvSpPr/>
            <p:nvPr/>
          </p:nvSpPr>
          <p:spPr>
            <a:xfrm>
              <a:off x="3943350" y="4274820"/>
              <a:ext cx="1280160" cy="4191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0101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38BBBE-42D7-458C-9245-F884D76E9788}"/>
              </a:ext>
            </a:extLst>
          </p:cNvPr>
          <p:cNvGrpSpPr/>
          <p:nvPr/>
        </p:nvGrpSpPr>
        <p:grpSpPr>
          <a:xfrm>
            <a:off x="4095750" y="3215640"/>
            <a:ext cx="1280160" cy="1630680"/>
            <a:chOff x="3943350" y="3063240"/>
            <a:chExt cx="1280160" cy="163068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1E1BE83-7833-4D73-8949-DFE99274B66D}"/>
                </a:ext>
              </a:extLst>
            </p:cNvPr>
            <p:cNvSpPr/>
            <p:nvPr/>
          </p:nvSpPr>
          <p:spPr>
            <a:xfrm>
              <a:off x="3943350" y="3063240"/>
              <a:ext cx="1280160" cy="4191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F4594D-B69A-4BC1-BB2D-A6D34D7B513D}"/>
                </a:ext>
              </a:extLst>
            </p:cNvPr>
            <p:cNvSpPr/>
            <p:nvPr/>
          </p:nvSpPr>
          <p:spPr>
            <a:xfrm>
              <a:off x="3943350" y="3436620"/>
              <a:ext cx="1280160" cy="4191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MIN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D36E96-25B0-4178-A395-0B6F526F41B3}"/>
                </a:ext>
              </a:extLst>
            </p:cNvPr>
            <p:cNvSpPr/>
            <p:nvPr/>
          </p:nvSpPr>
          <p:spPr>
            <a:xfrm>
              <a:off x="3943350" y="3855720"/>
              <a:ext cx="1280160" cy="4191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MUL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FDDEED5-20C9-48D3-B880-21D98F4CE088}"/>
                </a:ext>
              </a:extLst>
            </p:cNvPr>
            <p:cNvSpPr/>
            <p:nvPr/>
          </p:nvSpPr>
          <p:spPr>
            <a:xfrm>
              <a:off x="3943350" y="4274820"/>
              <a:ext cx="1280160" cy="4191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DIV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735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D04D5-E34B-462D-815B-6FF0DB86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7220"/>
            <a:ext cx="10515600" cy="555974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전처리기에 의한 치환 작업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#</a:t>
            </a:r>
            <a:r>
              <a:rPr lang="ko-KR" altLang="en-US" dirty="0"/>
              <a:t>으로 시작하는 지시자들을 컴파일 하기전에 치환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ex) #define PI 3.14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컴파일러에 의한 번역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CPU</a:t>
            </a:r>
            <a:r>
              <a:rPr lang="ko-KR" altLang="en-US" dirty="0"/>
              <a:t>의 명령어로 번역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어셈블러에 의한 바이너리 코드 생성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CPU</a:t>
            </a:r>
            <a:r>
              <a:rPr lang="ko-KR" altLang="en-US" dirty="0"/>
              <a:t>의 명령어를 바이너리 코드로 번역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링커에 의한 연결과 결합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라이브러리와 결합하여 실행파일 생성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00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999F-901B-48C0-ACB6-86BA1CAD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Stored Program Concept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09AA-F958-4EE7-A1B5-4286220C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오늘날의 컴퓨터 구조의 큰 틀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폰 노이만 아키텍처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프로그램이 메모리에 저장이 되어야 한다</a:t>
            </a:r>
            <a:r>
              <a:rPr lang="en-US" altLang="ko-KR" dirty="0"/>
              <a:t>. – </a:t>
            </a:r>
            <a:r>
              <a:rPr lang="ko-KR" altLang="en-US" dirty="0"/>
              <a:t>폰 로이만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명령어는 메모리에 저장이 되어 </a:t>
            </a:r>
            <a:r>
              <a:rPr lang="en-US" altLang="ko-KR" dirty="0"/>
              <a:t>CPU</a:t>
            </a:r>
            <a:r>
              <a:rPr lang="ko-KR" altLang="en-US" dirty="0"/>
              <a:t>에 의해 </a:t>
            </a:r>
            <a:r>
              <a:rPr lang="en-US" altLang="ko-KR" dirty="0"/>
              <a:t>Fetch, Decode,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Execution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756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2D66D9D-CEC9-4EBE-8E17-EF84EBDD732E}"/>
              </a:ext>
            </a:extLst>
          </p:cNvPr>
          <p:cNvGrpSpPr/>
          <p:nvPr/>
        </p:nvGrpSpPr>
        <p:grpSpPr>
          <a:xfrm>
            <a:off x="364741" y="373350"/>
            <a:ext cx="11441255" cy="6605686"/>
            <a:chOff x="364741" y="373350"/>
            <a:chExt cx="11441255" cy="660568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7278F6F-ED0F-4C2B-9F23-CF7014202749}"/>
                </a:ext>
              </a:extLst>
            </p:cNvPr>
            <p:cNvGrpSpPr/>
            <p:nvPr/>
          </p:nvGrpSpPr>
          <p:grpSpPr>
            <a:xfrm>
              <a:off x="4422216" y="373350"/>
              <a:ext cx="7383780" cy="731520"/>
              <a:chOff x="1005840" y="1828800"/>
              <a:chExt cx="9692640" cy="9144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AEA7CCE-A87F-4337-826E-C6D1E532E48A}"/>
                  </a:ext>
                </a:extLst>
              </p:cNvPr>
              <p:cNvSpPr/>
              <p:nvPr/>
            </p:nvSpPr>
            <p:spPr>
              <a:xfrm>
                <a:off x="1005840" y="1828800"/>
                <a:ext cx="1897380" cy="9144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전처리기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C87A339-F730-449B-B917-9E40DCCCCD39}"/>
                  </a:ext>
                </a:extLst>
              </p:cNvPr>
              <p:cNvSpPr/>
              <p:nvPr/>
            </p:nvSpPr>
            <p:spPr>
              <a:xfrm>
                <a:off x="3634740" y="1828800"/>
                <a:ext cx="1897380" cy="9144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컴파일러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35F32CF-4433-4048-956F-0F5BEA6ECEA0}"/>
                  </a:ext>
                </a:extLst>
              </p:cNvPr>
              <p:cNvSpPr/>
              <p:nvPr/>
            </p:nvSpPr>
            <p:spPr>
              <a:xfrm>
                <a:off x="6210300" y="1828800"/>
                <a:ext cx="1897380" cy="9144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어셈블러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068B01D-1992-4479-A69E-8B9909265BD8}"/>
                  </a:ext>
                </a:extLst>
              </p:cNvPr>
              <p:cNvSpPr/>
              <p:nvPr/>
            </p:nvSpPr>
            <p:spPr>
              <a:xfrm>
                <a:off x="8801100" y="1828800"/>
                <a:ext cx="1897380" cy="9144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링커</a:t>
                </a:r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46F4E63A-06FF-42F6-85BA-FC188041D5C9}"/>
                  </a:ext>
                </a:extLst>
              </p:cNvPr>
              <p:cNvSpPr/>
              <p:nvPr/>
            </p:nvSpPr>
            <p:spPr>
              <a:xfrm>
                <a:off x="3108960" y="2148840"/>
                <a:ext cx="320040" cy="228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F6C93E62-D5A8-4E73-AB26-0635D1F8BF13}"/>
                  </a:ext>
                </a:extLst>
              </p:cNvPr>
              <p:cNvSpPr/>
              <p:nvPr/>
            </p:nvSpPr>
            <p:spPr>
              <a:xfrm>
                <a:off x="5711190" y="2148840"/>
                <a:ext cx="320040" cy="228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9F8675DA-7CAA-4201-B52B-56C164CCB767}"/>
                  </a:ext>
                </a:extLst>
              </p:cNvPr>
              <p:cNvSpPr/>
              <p:nvPr/>
            </p:nvSpPr>
            <p:spPr>
              <a:xfrm>
                <a:off x="8279130" y="2148840"/>
                <a:ext cx="320040" cy="228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2F1CC7E-031E-4508-9487-58C5C9D9AFF4}"/>
                </a:ext>
              </a:extLst>
            </p:cNvPr>
            <p:cNvSpPr/>
            <p:nvPr/>
          </p:nvSpPr>
          <p:spPr>
            <a:xfrm>
              <a:off x="10360586" y="2945190"/>
              <a:ext cx="1445410" cy="73152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실행파일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3F9D8D9-0444-4049-ACE0-49BB2C74B9AE}"/>
                </a:ext>
              </a:extLst>
            </p:cNvPr>
            <p:cNvCxnSpPr>
              <a:cxnSpLocks/>
            </p:cNvCxnSpPr>
            <p:nvPr/>
          </p:nvCxnSpPr>
          <p:spPr>
            <a:xfrm>
              <a:off x="11083291" y="1150619"/>
              <a:ext cx="0" cy="1691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1003C8E-AF3E-4184-8EF2-39F95253A759}"/>
                </a:ext>
              </a:extLst>
            </p:cNvPr>
            <p:cNvGrpSpPr/>
            <p:nvPr/>
          </p:nvGrpSpPr>
          <p:grpSpPr>
            <a:xfrm>
              <a:off x="8960819" y="2928837"/>
              <a:ext cx="1354560" cy="747873"/>
              <a:chOff x="8540525" y="3476655"/>
              <a:chExt cx="1354560" cy="747873"/>
            </a:xfrm>
          </p:grpSpPr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B194849E-EE82-474A-B729-EEFCC9D4F465}"/>
                  </a:ext>
                </a:extLst>
              </p:cNvPr>
              <p:cNvSpPr/>
              <p:nvPr/>
            </p:nvSpPr>
            <p:spPr>
              <a:xfrm rot="10800000">
                <a:off x="8540525" y="3799713"/>
                <a:ext cx="1099664" cy="424815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4CEED1-0D49-4302-B21A-22B498880DDC}"/>
                  </a:ext>
                </a:extLst>
              </p:cNvPr>
              <p:cNvSpPr txBox="1"/>
              <p:nvPr/>
            </p:nvSpPr>
            <p:spPr>
              <a:xfrm>
                <a:off x="8795421" y="3476655"/>
                <a:ext cx="1099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Load</a:t>
                </a:r>
                <a:endParaRPr lang="ko-KR" altLang="en-US" sz="20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1001BE-9998-4ECE-8C1D-810FEADE6E85}"/>
                </a:ext>
              </a:extLst>
            </p:cNvPr>
            <p:cNvSpPr txBox="1"/>
            <p:nvPr/>
          </p:nvSpPr>
          <p:spPr>
            <a:xfrm>
              <a:off x="6478349" y="2284035"/>
              <a:ext cx="1871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1"/>
                  </a:solidFill>
                </a:rPr>
                <a:t>단계 </a:t>
              </a:r>
              <a:r>
                <a:rPr lang="en-US" altLang="ko-KR" sz="2000" b="1" dirty="0">
                  <a:solidFill>
                    <a:schemeClr val="accent1"/>
                  </a:solidFill>
                </a:rPr>
                <a:t>1. Fetch</a:t>
              </a:r>
              <a:endParaRPr lang="ko-KR" altLang="en-US" sz="20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E4C7A7C-39EE-40A6-9863-765E003EA5B1}"/>
                </a:ext>
              </a:extLst>
            </p:cNvPr>
            <p:cNvGrpSpPr/>
            <p:nvPr/>
          </p:nvGrpSpPr>
          <p:grpSpPr>
            <a:xfrm>
              <a:off x="6483695" y="1708695"/>
              <a:ext cx="2133597" cy="3655755"/>
              <a:chOff x="6324603" y="2674620"/>
              <a:chExt cx="2133597" cy="365575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81118B-2BBE-4829-A1DC-72A0B51FF05F}"/>
                  </a:ext>
                </a:extLst>
              </p:cNvPr>
              <p:cNvSpPr/>
              <p:nvPr/>
            </p:nvSpPr>
            <p:spPr>
              <a:xfrm>
                <a:off x="6324603" y="2674620"/>
                <a:ext cx="2133597" cy="317754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5345AF0-A163-41D3-9E9E-C65BCA7B65A0}"/>
                  </a:ext>
                </a:extLst>
              </p:cNvPr>
              <p:cNvSpPr/>
              <p:nvPr/>
            </p:nvSpPr>
            <p:spPr>
              <a:xfrm>
                <a:off x="6691556" y="4356735"/>
                <a:ext cx="1445410" cy="62865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명령어 </a:t>
                </a:r>
                <a:r>
                  <a:rPr lang="en-US" altLang="ko-KR" sz="2000" dirty="0"/>
                  <a:t>C</a:t>
                </a:r>
                <a:endParaRPr lang="ko-KR" altLang="en-US" sz="20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E8078E0-C722-4083-81DC-74FF9070F815}"/>
                  </a:ext>
                </a:extLst>
              </p:cNvPr>
              <p:cNvSpPr/>
              <p:nvPr/>
            </p:nvSpPr>
            <p:spPr>
              <a:xfrm>
                <a:off x="6702275" y="3581400"/>
                <a:ext cx="1445410" cy="62865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명령어 </a:t>
                </a:r>
                <a:r>
                  <a:rPr lang="en-US" altLang="ko-KR" sz="2000" dirty="0"/>
                  <a:t>B</a:t>
                </a:r>
                <a:endParaRPr lang="ko-KR" altLang="en-US" sz="2000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4787C9B-206E-43D8-81CD-4AA1E9F79843}"/>
                  </a:ext>
                </a:extLst>
              </p:cNvPr>
              <p:cNvSpPr/>
              <p:nvPr/>
            </p:nvSpPr>
            <p:spPr>
              <a:xfrm>
                <a:off x="6668696" y="2842260"/>
                <a:ext cx="1445410" cy="5867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명령어 </a:t>
                </a:r>
                <a:r>
                  <a:rPr lang="en-US" altLang="ko-KR" sz="2000" dirty="0"/>
                  <a:t>A</a:t>
                </a:r>
                <a:endParaRPr lang="ko-KR" altLang="en-US" sz="20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3BB6DC-1630-433A-B634-A8497BF91964}"/>
                  </a:ext>
                </a:extLst>
              </p:cNvPr>
              <p:cNvSpPr txBox="1"/>
              <p:nvPr/>
            </p:nvSpPr>
            <p:spPr>
              <a:xfrm>
                <a:off x="7190837" y="5166360"/>
                <a:ext cx="569387" cy="62865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sz="2500" dirty="0"/>
                  <a:t>. . .</a:t>
                </a:r>
                <a:endParaRPr lang="ko-KR" altLang="en-US" sz="25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33141B7-46F5-483B-89FA-71F13206E254}"/>
                  </a:ext>
                </a:extLst>
              </p:cNvPr>
              <p:cNvSpPr txBox="1"/>
              <p:nvPr/>
            </p:nvSpPr>
            <p:spPr>
              <a:xfrm>
                <a:off x="6857871" y="5930265"/>
                <a:ext cx="13780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Memory</a:t>
                </a:r>
                <a:endParaRPr lang="ko-KR" altLang="en-US" sz="2000" dirty="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EACE2F7-5EDC-48A9-B7A1-23AA1470057A}"/>
                </a:ext>
              </a:extLst>
            </p:cNvPr>
            <p:cNvGrpSpPr/>
            <p:nvPr/>
          </p:nvGrpSpPr>
          <p:grpSpPr>
            <a:xfrm>
              <a:off x="431917" y="1376401"/>
              <a:ext cx="5471511" cy="3905091"/>
              <a:chOff x="505328" y="1672748"/>
              <a:chExt cx="5471511" cy="3905091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0E0BBC0-5999-4403-BBCC-23D4C27B5482}"/>
                  </a:ext>
                </a:extLst>
              </p:cNvPr>
              <p:cNvGrpSpPr/>
              <p:nvPr/>
            </p:nvGrpSpPr>
            <p:grpSpPr>
              <a:xfrm>
                <a:off x="505328" y="1672748"/>
                <a:ext cx="5471511" cy="3905091"/>
                <a:chOff x="5189220" y="1427043"/>
                <a:chExt cx="6164580" cy="5536088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30294C56-33C7-41B1-AABB-4244FD33B09C}"/>
                    </a:ext>
                  </a:extLst>
                </p:cNvPr>
                <p:cNvSpPr/>
                <p:nvPr/>
              </p:nvSpPr>
              <p:spPr>
                <a:xfrm>
                  <a:off x="5189220" y="1427043"/>
                  <a:ext cx="6164580" cy="553608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1406F7EE-4730-434E-B851-95A43AF6F3BB}"/>
                    </a:ext>
                  </a:extLst>
                </p:cNvPr>
                <p:cNvSpPr/>
                <p:nvPr/>
              </p:nvSpPr>
              <p:spPr>
                <a:xfrm>
                  <a:off x="5417820" y="1937213"/>
                  <a:ext cx="2240280" cy="143720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/>
                    <a:t>ALU</a:t>
                  </a:r>
                </a:p>
                <a:p>
                  <a:pPr algn="ctr"/>
                  <a:r>
                    <a:rPr lang="en-US" altLang="ko-KR" sz="2000" dirty="0"/>
                    <a:t>(Arithmetic Logic Unit)</a:t>
                  </a:r>
                  <a:endParaRPr lang="ko-KR" altLang="en-US" sz="2000" dirty="0"/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5ADADE18-0EF6-42F9-A1C8-BFC8109C637B}"/>
                    </a:ext>
                  </a:extLst>
                </p:cNvPr>
                <p:cNvSpPr/>
                <p:nvPr/>
              </p:nvSpPr>
              <p:spPr>
                <a:xfrm>
                  <a:off x="5554980" y="4459207"/>
                  <a:ext cx="2240280" cy="86868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/>
                    <a:t>Control</a:t>
                  </a:r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Unit</a:t>
                  </a:r>
                  <a:endParaRPr lang="ko-KR" altLang="en-US" sz="2000" dirty="0"/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10F134FF-5480-4E7C-ADB8-FF59FE96D5D6}"/>
                    </a:ext>
                  </a:extLst>
                </p:cNvPr>
                <p:cNvSpPr/>
                <p:nvPr/>
              </p:nvSpPr>
              <p:spPr>
                <a:xfrm>
                  <a:off x="9352540" y="4813851"/>
                  <a:ext cx="1745929" cy="1087802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/>
                    <a:t>Bus Interface</a:t>
                  </a:r>
                  <a:endParaRPr lang="ko-KR" altLang="en-US" sz="2000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975B3D94-A4B0-423A-ABB8-20426C4E40FA}"/>
                    </a:ext>
                  </a:extLst>
                </p:cNvPr>
                <p:cNvGrpSpPr/>
                <p:nvPr/>
              </p:nvGrpSpPr>
              <p:grpSpPr>
                <a:xfrm>
                  <a:off x="9080603" y="1433434"/>
                  <a:ext cx="2103120" cy="992622"/>
                  <a:chOff x="9080603" y="1433434"/>
                  <a:chExt cx="2103120" cy="9926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44C7A19-1E1F-4130-AC01-62157E6640DE}"/>
                      </a:ext>
                    </a:extLst>
                  </p:cNvPr>
                  <p:cNvSpPr/>
                  <p:nvPr/>
                </p:nvSpPr>
                <p:spPr>
                  <a:xfrm>
                    <a:off x="9352540" y="1937212"/>
                    <a:ext cx="1753914" cy="488844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2000" dirty="0"/>
                      <a:t>명령어 </a:t>
                    </a:r>
                    <a:r>
                      <a:rPr lang="en-US" altLang="ko-KR" sz="2000" dirty="0"/>
                      <a:t>A</a:t>
                    </a:r>
                    <a:endParaRPr lang="ko-KR" altLang="en-US" sz="2000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0A28BA6A-E369-4C8F-A20D-651B75CABD95}"/>
                      </a:ext>
                    </a:extLst>
                  </p:cNvPr>
                  <p:cNvSpPr txBox="1"/>
                  <p:nvPr/>
                </p:nvSpPr>
                <p:spPr>
                  <a:xfrm>
                    <a:off x="9080603" y="1433434"/>
                    <a:ext cx="21031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000" dirty="0"/>
                      <a:t>Register Set</a:t>
                    </a:r>
                    <a:endParaRPr lang="ko-KR" altLang="en-US" sz="2000" dirty="0"/>
                  </a:p>
                </p:txBody>
              </p:sp>
            </p:grp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F9E1FDA-5574-44E7-A414-A326009F9B37}"/>
                  </a:ext>
                </a:extLst>
              </p:cNvPr>
              <p:cNvGrpSpPr/>
              <p:nvPr/>
            </p:nvGrpSpPr>
            <p:grpSpPr>
              <a:xfrm>
                <a:off x="4200575" y="2371233"/>
                <a:ext cx="1563991" cy="958826"/>
                <a:chOff x="4200575" y="2371233"/>
                <a:chExt cx="1563991" cy="958826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35E4896-0508-446E-B9F1-C44C4BF9B7FB}"/>
                    </a:ext>
                  </a:extLst>
                </p:cNvPr>
                <p:cNvSpPr/>
                <p:nvPr/>
              </p:nvSpPr>
              <p:spPr>
                <a:xfrm>
                  <a:off x="4200575" y="2371233"/>
                  <a:ext cx="1556725" cy="33457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4B28D78-6F48-43A2-9F09-9CC73A74D2AB}"/>
                    </a:ext>
                  </a:extLst>
                </p:cNvPr>
                <p:cNvSpPr/>
                <p:nvPr/>
              </p:nvSpPr>
              <p:spPr>
                <a:xfrm>
                  <a:off x="4204208" y="2686460"/>
                  <a:ext cx="1556725" cy="33457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D8088424-6EAD-4D71-939C-55545DA417E5}"/>
                    </a:ext>
                  </a:extLst>
                </p:cNvPr>
                <p:cNvSpPr/>
                <p:nvPr/>
              </p:nvSpPr>
              <p:spPr>
                <a:xfrm>
                  <a:off x="4200575" y="3021570"/>
                  <a:ext cx="1563991" cy="30848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</p:grpSp>
        <p:sp>
          <p:nvSpPr>
            <p:cNvPr id="84" name="Arrow: Left-Right 83">
              <a:extLst>
                <a:ext uri="{FF2B5EF4-FFF2-40B4-BE49-F238E27FC236}">
                  <a16:creationId xmlns:a16="http://schemas.microsoft.com/office/drawing/2014/main" id="{1C683AF6-4AEB-48D3-BFB7-3C1FC21FB4D5}"/>
                </a:ext>
              </a:extLst>
            </p:cNvPr>
            <p:cNvSpPr/>
            <p:nvPr/>
          </p:nvSpPr>
          <p:spPr>
            <a:xfrm>
              <a:off x="1765379" y="5657574"/>
              <a:ext cx="9425940" cy="778238"/>
            </a:xfrm>
            <a:prstGeom prst="left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F8D0AA1-97B5-4225-8596-D513F7CBAD78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8273198" y="2169705"/>
              <a:ext cx="55076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A61E88D-B633-4340-A406-B9223215C538}"/>
                </a:ext>
              </a:extLst>
            </p:cNvPr>
            <p:cNvCxnSpPr/>
            <p:nvPr/>
          </p:nvCxnSpPr>
          <p:spPr>
            <a:xfrm>
              <a:off x="8823960" y="2169705"/>
              <a:ext cx="0" cy="38769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3598235-860A-4B95-952A-73ED0B6AD336}"/>
                </a:ext>
              </a:extLst>
            </p:cNvPr>
            <p:cNvCxnSpPr/>
            <p:nvPr/>
          </p:nvCxnSpPr>
          <p:spPr>
            <a:xfrm flipH="1">
              <a:off x="8394984" y="6046693"/>
              <a:ext cx="4289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EF707B7-4C22-46AB-A2FD-F386F0BFFB04}"/>
                </a:ext>
              </a:extLst>
            </p:cNvPr>
            <p:cNvSpPr/>
            <p:nvPr/>
          </p:nvSpPr>
          <p:spPr>
            <a:xfrm>
              <a:off x="6971694" y="5881459"/>
              <a:ext cx="1415240" cy="3304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명령어 </a:t>
              </a:r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99DCA2F-1383-40D3-8AD4-87E3E8A97A84}"/>
                </a:ext>
              </a:extLst>
            </p:cNvPr>
            <p:cNvSpPr txBox="1"/>
            <p:nvPr/>
          </p:nvSpPr>
          <p:spPr>
            <a:xfrm>
              <a:off x="5090924" y="6301928"/>
              <a:ext cx="303769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1"/>
                  </a:solidFill>
                </a:rPr>
                <a:t>입출력 버스</a:t>
              </a:r>
              <a:r>
                <a:rPr lang="en-US" altLang="ko-KR" sz="2000" dirty="0">
                  <a:solidFill>
                    <a:schemeClr val="tx1"/>
                  </a:solidFill>
                </a:rPr>
                <a:t>(I/O Bus)</a:t>
              </a:r>
              <a:endParaRPr lang="ko-KR" altLang="en-US" sz="2000" dirty="0">
                <a:solidFill>
                  <a:schemeClr val="tx1"/>
                </a:solidFill>
              </a:endParaRPr>
            </a:p>
            <a:p>
              <a:endParaRPr lang="ko-KR" altLang="en-US" dirty="0"/>
            </a:p>
          </p:txBody>
        </p: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0B99769C-FBE2-4422-A7F2-4E3DE5149FB0}"/>
                </a:ext>
              </a:extLst>
            </p:cNvPr>
            <p:cNvCxnSpPr>
              <a:stCxn id="96" idx="1"/>
              <a:endCxn id="61" idx="2"/>
            </p:cNvCxnSpPr>
            <p:nvPr/>
          </p:nvCxnSpPr>
          <p:spPr>
            <a:xfrm rot="10800000">
              <a:off x="4901984" y="4532739"/>
              <a:ext cx="2069710" cy="1513955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AAD533E-FDFA-42F6-B633-4D46AD523091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 flipV="1">
              <a:off x="4901984" y="3052813"/>
              <a:ext cx="7175" cy="7126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Curved 110">
              <a:extLst>
                <a:ext uri="{FF2B5EF4-FFF2-40B4-BE49-F238E27FC236}">
                  <a16:creationId xmlns:a16="http://schemas.microsoft.com/office/drawing/2014/main" id="{59A592DC-903A-4117-ACB1-3ADF5E67933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159261" y="2945800"/>
              <a:ext cx="1776299" cy="188144"/>
            </a:xfrm>
            <a:prstGeom prst="curvedConnector4">
              <a:avLst>
                <a:gd name="adj1" fmla="val 984"/>
                <a:gd name="adj2" fmla="val 22150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Curved 116">
              <a:extLst>
                <a:ext uri="{FF2B5EF4-FFF2-40B4-BE49-F238E27FC236}">
                  <a16:creationId xmlns:a16="http://schemas.microsoft.com/office/drawing/2014/main" id="{4F2F2235-B7AD-43D7-8B2A-104D99DF5EEA}"/>
                </a:ext>
              </a:extLst>
            </p:cNvPr>
            <p:cNvCxnSpPr>
              <a:stCxn id="67" idx="1"/>
              <a:endCxn id="60" idx="3"/>
            </p:cNvCxnSpPr>
            <p:nvPr/>
          </p:nvCxnSpPr>
          <p:spPr>
            <a:xfrm rot="10800000" flipV="1">
              <a:off x="2744967" y="1908681"/>
              <a:ext cx="1382199" cy="1912952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B7675FA-AA31-46DE-BEBF-37C8D01BCA6E}"/>
                </a:ext>
              </a:extLst>
            </p:cNvPr>
            <p:cNvSpPr txBox="1"/>
            <p:nvPr/>
          </p:nvSpPr>
          <p:spPr>
            <a:xfrm>
              <a:off x="364741" y="2897355"/>
              <a:ext cx="2167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accent1"/>
                  </a:solidFill>
                </a:rPr>
                <a:t>단계 </a:t>
              </a:r>
              <a:r>
                <a:rPr lang="en-US" altLang="ko-KR" sz="2000" dirty="0">
                  <a:solidFill>
                    <a:schemeClr val="accent1"/>
                  </a:solidFill>
                </a:rPr>
                <a:t>3. Execution</a:t>
              </a:r>
              <a:endParaRPr lang="ko-KR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A2A05A9-022E-4D5F-BCCF-0ACF9F3245CE}"/>
                </a:ext>
              </a:extLst>
            </p:cNvPr>
            <p:cNvSpPr txBox="1"/>
            <p:nvPr/>
          </p:nvSpPr>
          <p:spPr>
            <a:xfrm>
              <a:off x="802705" y="4143285"/>
              <a:ext cx="2069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accent1"/>
                  </a:solidFill>
                </a:rPr>
                <a:t>단계 </a:t>
              </a:r>
              <a:r>
                <a:rPr lang="en-US" altLang="ko-KR" sz="2000" dirty="0">
                  <a:solidFill>
                    <a:schemeClr val="accent1"/>
                  </a:solidFill>
                </a:rPr>
                <a:t>2. Decode</a:t>
              </a:r>
              <a:endParaRPr lang="ko-KR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602E029-357B-43B5-B1AC-4B25D3DC1ADB}"/>
                </a:ext>
              </a:extLst>
            </p:cNvPr>
            <p:cNvSpPr txBox="1"/>
            <p:nvPr/>
          </p:nvSpPr>
          <p:spPr>
            <a:xfrm>
              <a:off x="6461321" y="5470523"/>
              <a:ext cx="2069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accent1"/>
                  </a:solidFill>
                </a:rPr>
                <a:t>단계 </a:t>
              </a:r>
              <a:r>
                <a:rPr lang="en-US" altLang="ko-KR" sz="2000" dirty="0">
                  <a:solidFill>
                    <a:schemeClr val="accent1"/>
                  </a:solidFill>
                </a:rPr>
                <a:t>1. Fetch</a:t>
              </a:r>
              <a:endParaRPr lang="ko-KR" altLang="en-US" sz="2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80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6DFB-4E9B-45E3-A3B8-4EA31DDA0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08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Fetch</a:t>
            </a:r>
          </a:p>
          <a:p>
            <a:pPr marL="0" indent="0">
              <a:buNone/>
            </a:pPr>
            <a:r>
              <a:rPr lang="en-US" altLang="ko-KR" dirty="0"/>
              <a:t>- CPU </a:t>
            </a:r>
            <a:r>
              <a:rPr lang="ko-KR" altLang="en-US" dirty="0"/>
              <a:t>내부로 버스 인터페이스를 통해 이동</a:t>
            </a:r>
            <a:endParaRPr lang="en-US" altLang="ko-KR" dirty="0"/>
          </a:p>
          <a:p>
            <a:r>
              <a:rPr lang="en-US" altLang="ko-KR" dirty="0"/>
              <a:t>Decode</a:t>
            </a:r>
          </a:p>
          <a:p>
            <a:pPr marL="0" indent="0">
              <a:buNone/>
            </a:pPr>
            <a:r>
              <a:rPr lang="en-US" altLang="ko-KR" dirty="0"/>
              <a:t>- Control Unit</a:t>
            </a:r>
            <a:r>
              <a:rPr lang="ko-KR" altLang="en-US" dirty="0"/>
              <a:t>에 의해 명령어 해석</a:t>
            </a:r>
            <a:endParaRPr lang="en-US" altLang="ko-KR" dirty="0"/>
          </a:p>
          <a:p>
            <a:r>
              <a:rPr lang="en-US" altLang="ko-KR" dirty="0"/>
              <a:t>Execution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연산을 진행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ALU</a:t>
            </a:r>
            <a:r>
              <a:rPr lang="ko-KR" altLang="en-US" dirty="0"/>
              <a:t>를 중심으로 요소요소들이 협력을 해서 이루어짐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809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1CDA-2B32-49AB-91C1-192C0D9C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이동의 기반 버스 시스템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06C9-5AE7-47DC-A86F-ADA2E84E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데이터 버스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데이터 이동</a:t>
            </a:r>
            <a:endParaRPr lang="en-US" altLang="ko-KR" dirty="0"/>
          </a:p>
          <a:p>
            <a:r>
              <a:rPr lang="ko-KR" altLang="en-US" dirty="0"/>
              <a:t>어드레스 버스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주소 이동</a:t>
            </a:r>
            <a:endParaRPr lang="en-US" altLang="ko-KR" dirty="0"/>
          </a:p>
          <a:p>
            <a:r>
              <a:rPr lang="ko-KR" altLang="en-US" dirty="0"/>
              <a:t>컨트롤 버스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컨트롤 신호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일의 순서를 정하기 위해 필요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CPU</a:t>
            </a:r>
            <a:r>
              <a:rPr lang="ko-KR" altLang="en-US" dirty="0"/>
              <a:t>에서 메모리로 데이터 이동중에는 메모리에서 </a:t>
            </a:r>
            <a:r>
              <a:rPr lang="en-US" altLang="ko-KR" dirty="0"/>
              <a:t>CPU</a:t>
            </a:r>
            <a:r>
              <a:rPr lang="ko-KR" altLang="en-US" dirty="0"/>
              <a:t>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 데이터 이동하지 않도록 해줌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2DAD6E-DC51-443B-BFA1-A66F566F53A7}"/>
              </a:ext>
            </a:extLst>
          </p:cNvPr>
          <p:cNvGrpSpPr/>
          <p:nvPr/>
        </p:nvGrpSpPr>
        <p:grpSpPr>
          <a:xfrm>
            <a:off x="4377690" y="2054225"/>
            <a:ext cx="6008370" cy="1901349"/>
            <a:chOff x="4377690" y="2054225"/>
            <a:chExt cx="6008370" cy="19013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BD81FA-812F-4ACE-9D6B-0140F7B64B42}"/>
                </a:ext>
              </a:extLst>
            </p:cNvPr>
            <p:cNvSpPr/>
            <p:nvPr/>
          </p:nvSpPr>
          <p:spPr>
            <a:xfrm>
              <a:off x="4377690" y="2126774"/>
              <a:ext cx="1805940" cy="18059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CPU</a:t>
              </a:r>
              <a:endParaRPr lang="ko-KR" altLang="en-US" sz="30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0AF18F-B815-4EAE-B4B2-A42AA9C008FD}"/>
                </a:ext>
              </a:extLst>
            </p:cNvPr>
            <p:cNvSpPr/>
            <p:nvPr/>
          </p:nvSpPr>
          <p:spPr>
            <a:xfrm>
              <a:off x="8580120" y="2149634"/>
              <a:ext cx="1805940" cy="18059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Memory</a:t>
              </a:r>
              <a:endParaRPr lang="ko-KR" altLang="en-US" sz="30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065CB8-8D55-4150-9374-FACBE7E08ACA}"/>
                </a:ext>
              </a:extLst>
            </p:cNvPr>
            <p:cNvSpPr/>
            <p:nvPr/>
          </p:nvSpPr>
          <p:spPr>
            <a:xfrm>
              <a:off x="6183630" y="2377440"/>
              <a:ext cx="2396490" cy="13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AA3836-8F43-4AD2-990E-AD4EC13EFBC1}"/>
                </a:ext>
              </a:extLst>
            </p:cNvPr>
            <p:cNvSpPr/>
            <p:nvPr/>
          </p:nvSpPr>
          <p:spPr>
            <a:xfrm>
              <a:off x="6183630" y="2961164"/>
              <a:ext cx="2396490" cy="13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EF1290-F1F5-4DC4-A9BB-5AB41F358411}"/>
                </a:ext>
              </a:extLst>
            </p:cNvPr>
            <p:cNvSpPr/>
            <p:nvPr/>
          </p:nvSpPr>
          <p:spPr>
            <a:xfrm>
              <a:off x="6183630" y="3556714"/>
              <a:ext cx="2396490" cy="13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51BD58-7FE3-4596-9CF3-07ABB12A788E}"/>
                </a:ext>
              </a:extLst>
            </p:cNvPr>
            <p:cNvSpPr txBox="1"/>
            <p:nvPr/>
          </p:nvSpPr>
          <p:spPr>
            <a:xfrm>
              <a:off x="7326630" y="2054225"/>
              <a:ext cx="2396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Data Bus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D1E75D-D6BB-49EE-83DE-B38497913338}"/>
                </a:ext>
              </a:extLst>
            </p:cNvPr>
            <p:cNvSpPr txBox="1"/>
            <p:nvPr/>
          </p:nvSpPr>
          <p:spPr>
            <a:xfrm>
              <a:off x="6997065" y="2654340"/>
              <a:ext cx="2396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Address Bus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2F7758-2C89-4A09-915C-B562A5E2D308}"/>
                </a:ext>
              </a:extLst>
            </p:cNvPr>
            <p:cNvSpPr txBox="1"/>
            <p:nvPr/>
          </p:nvSpPr>
          <p:spPr>
            <a:xfrm>
              <a:off x="7046595" y="3233261"/>
              <a:ext cx="2396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Control Bus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578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861911-02CD-463B-AC81-E19D724A8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한빛미디어</a:t>
            </a:r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 '</a:t>
            </a:r>
            <a:r>
              <a:rPr lang="ko-KR" altLang="en-US" dirty="0"/>
              <a:t>뇌를 자극하는 시스템 프로그래밍</a:t>
            </a:r>
            <a:r>
              <a:rPr lang="en-US" altLang="ko-KR" dirty="0"/>
              <a:t>'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70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D203-CA33-44DD-BE27-503526C5C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ko-KR" altLang="en-US" dirty="0"/>
              <a:t>시스템 프로그래밍의 </a:t>
            </a:r>
            <a:br>
              <a:rPr lang="en-US" altLang="ko-KR" dirty="0"/>
            </a:br>
            <a:r>
              <a:rPr lang="ko-KR" altLang="en-US" dirty="0"/>
              <a:t>이해와 접근</a:t>
            </a:r>
          </a:p>
        </p:txBody>
      </p:sp>
    </p:spTree>
    <p:extLst>
      <p:ext uri="{BB962C8B-B14F-4D97-AF65-F5344CB8AC3E}">
        <p14:creationId xmlns:p14="http://schemas.microsoft.com/office/powerpoint/2010/main" val="173606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2565-53BD-471F-A28E-E3271AFE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/>
          <a:lstStyle/>
          <a:p>
            <a:r>
              <a:rPr lang="ko-KR" altLang="en-US" dirty="0"/>
              <a:t>시스템 프로그래밍이란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77967-C8A8-412A-8579-B9D51AF6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129"/>
            <a:ext cx="10515600" cy="516774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시스템</a:t>
            </a:r>
            <a:r>
              <a:rPr lang="en-US" altLang="ko-KR" dirty="0"/>
              <a:t>(</a:t>
            </a:r>
            <a:r>
              <a:rPr lang="ko-KR" altLang="en-US" dirty="0"/>
              <a:t>컴퓨터 시스템</a:t>
            </a:r>
            <a:r>
              <a:rPr lang="en-US" altLang="ko-KR" dirty="0"/>
              <a:t>)</a:t>
            </a:r>
            <a:r>
              <a:rPr lang="ko-KR" altLang="en-US" dirty="0"/>
              <a:t>의 범위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하드웨어 </a:t>
            </a:r>
            <a:r>
              <a:rPr lang="en-US" altLang="ko-KR" dirty="0"/>
              <a:t>+ </a:t>
            </a:r>
            <a:r>
              <a:rPr lang="ko-KR" altLang="en-US" dirty="0"/>
              <a:t>운영체제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시스템 프로그래밍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컴퓨터 시스템을 활용하는 소프트웨어 개발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Windows </a:t>
            </a:r>
            <a:r>
              <a:rPr lang="ko-KR" altLang="en-US" dirty="0"/>
              <a:t>운영체제 자체의 기능을 십분 활용하는 프로그램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C</a:t>
            </a:r>
            <a:r>
              <a:rPr lang="ko-KR" altLang="en-US" dirty="0"/>
              <a:t>에서 제공하는 기능들은 시스템에서 독립적으로 제공되는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기능이지</a:t>
            </a:r>
            <a:r>
              <a:rPr lang="en-US" altLang="ko-KR" dirty="0"/>
              <a:t>, </a:t>
            </a:r>
            <a:r>
              <a:rPr lang="ko-KR" altLang="en-US" dirty="0"/>
              <a:t>운영체제를 활용한 건 아님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응용 소프트웨어 개발과의 차이점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시스템 프로그래밍은 모든 응용 프로그램에 포함되는 요소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690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F6DB-A7C1-42AF-80F9-EB5DACE7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시스템의 주요 구성요소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DB49-F6BF-490B-89E5-E3D8F2C4D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CPU, </a:t>
            </a:r>
            <a:r>
              <a:rPr lang="ko-KR" altLang="en-US" dirty="0"/>
              <a:t>캐쉬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컴퓨터 하드웨어 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운영체제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메인 메모리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-&gt; </a:t>
            </a:r>
            <a:r>
              <a:rPr lang="ko-KR" altLang="en-US" dirty="0"/>
              <a:t>메모리 관리 기법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하드디스크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-&gt; </a:t>
            </a:r>
            <a:r>
              <a:rPr lang="ko-KR" altLang="en-US" dirty="0"/>
              <a:t>파일 </a:t>
            </a:r>
            <a:r>
              <a:rPr lang="en-US" altLang="ko-KR" dirty="0"/>
              <a:t>I/O(</a:t>
            </a:r>
            <a:r>
              <a:rPr lang="ko-KR" altLang="en-US" dirty="0"/>
              <a:t>다양한 </a:t>
            </a:r>
            <a:r>
              <a:rPr lang="en-US" altLang="ko-KR" dirty="0"/>
              <a:t>I/O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6FE639-61DF-472F-8BC9-643062C909D0}"/>
              </a:ext>
            </a:extLst>
          </p:cNvPr>
          <p:cNvSpPr/>
          <p:nvPr/>
        </p:nvSpPr>
        <p:spPr>
          <a:xfrm>
            <a:off x="7040880" y="1690688"/>
            <a:ext cx="1874520" cy="618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CPU</a:t>
            </a:r>
            <a:endParaRPr lang="ko-KR" alt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47DD71-93DD-4E4A-B10F-D9FE35A71C3C}"/>
              </a:ext>
            </a:extLst>
          </p:cNvPr>
          <p:cNvSpPr/>
          <p:nvPr/>
        </p:nvSpPr>
        <p:spPr>
          <a:xfrm>
            <a:off x="7063740" y="4089559"/>
            <a:ext cx="1874520" cy="618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Main Memory</a:t>
            </a:r>
            <a:endParaRPr lang="ko-KR" altLang="en-US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9270E4-37B0-467B-BE93-A9C14707ECEA}"/>
              </a:ext>
            </a:extLst>
          </p:cNvPr>
          <p:cNvSpPr/>
          <p:nvPr/>
        </p:nvSpPr>
        <p:spPr>
          <a:xfrm>
            <a:off x="7040880" y="2856548"/>
            <a:ext cx="1874520" cy="618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Cache</a:t>
            </a:r>
            <a:endParaRPr lang="ko-KR" altLang="en-US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FB477C-C02B-44C8-9C06-634E5CBE7F0C}"/>
              </a:ext>
            </a:extLst>
          </p:cNvPr>
          <p:cNvSpPr/>
          <p:nvPr/>
        </p:nvSpPr>
        <p:spPr>
          <a:xfrm>
            <a:off x="7071360" y="5320508"/>
            <a:ext cx="1874520" cy="618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Hard Disk</a:t>
            </a:r>
            <a:endParaRPr lang="ko-KR" altLang="en-US" sz="2000" dirty="0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7E5E4D50-E92E-4B7F-94B6-C787BA02CB40}"/>
              </a:ext>
            </a:extLst>
          </p:cNvPr>
          <p:cNvSpPr/>
          <p:nvPr/>
        </p:nvSpPr>
        <p:spPr>
          <a:xfrm rot="5400000">
            <a:off x="7751129" y="2454753"/>
            <a:ext cx="515458" cy="2586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FB4C8B1D-6FE0-4E39-B236-26D84DA2E410}"/>
              </a:ext>
            </a:extLst>
          </p:cNvPr>
          <p:cNvSpPr/>
          <p:nvPr/>
        </p:nvSpPr>
        <p:spPr>
          <a:xfrm rot="5400000">
            <a:off x="7766131" y="3655772"/>
            <a:ext cx="515458" cy="2586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2038F282-5C69-441D-96E2-140FE846109A}"/>
              </a:ext>
            </a:extLst>
          </p:cNvPr>
          <p:cNvSpPr/>
          <p:nvPr/>
        </p:nvSpPr>
        <p:spPr>
          <a:xfrm rot="5400000">
            <a:off x="7751129" y="4882914"/>
            <a:ext cx="515458" cy="2586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23493DA-0113-49FE-9C71-6726F09EAC2E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>
            <a:off x="8915400" y="1999774"/>
            <a:ext cx="12700" cy="116586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DDE0AB0-AF5F-4773-9C9D-1EA587D50288}"/>
              </a:ext>
            </a:extLst>
          </p:cNvPr>
          <p:cNvCxnSpPr>
            <a:cxnSpLocks/>
          </p:cNvCxnSpPr>
          <p:nvPr/>
        </p:nvCxnSpPr>
        <p:spPr>
          <a:xfrm>
            <a:off x="8962390" y="4429286"/>
            <a:ext cx="12700" cy="116586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4A621D-69F9-49BA-B220-9B0160E53DAC}"/>
              </a:ext>
            </a:extLst>
          </p:cNvPr>
          <p:cNvSpPr txBox="1"/>
          <p:nvPr/>
        </p:nvSpPr>
        <p:spPr>
          <a:xfrm>
            <a:off x="9235440" y="2148840"/>
            <a:ext cx="173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 구조</a:t>
            </a:r>
            <a:endParaRPr lang="en-US" altLang="ko-KR" dirty="0"/>
          </a:p>
          <a:p>
            <a:r>
              <a:rPr lang="en-US" altLang="ko-KR" dirty="0"/>
              <a:t>(Computer</a:t>
            </a:r>
            <a:r>
              <a:rPr lang="ko-KR" altLang="en-US" dirty="0"/>
              <a:t> </a:t>
            </a:r>
            <a:r>
              <a:rPr lang="en-US" altLang="ko-KR" dirty="0"/>
              <a:t>Architecture)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23CD01-CBC4-4248-BE07-3A607556FBB1}"/>
              </a:ext>
            </a:extLst>
          </p:cNvPr>
          <p:cNvSpPr txBox="1"/>
          <p:nvPr/>
        </p:nvSpPr>
        <p:spPr>
          <a:xfrm>
            <a:off x="9258300" y="4490246"/>
            <a:ext cx="173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운영체제</a:t>
            </a:r>
            <a:endParaRPr lang="en-US" altLang="ko-KR" dirty="0"/>
          </a:p>
          <a:p>
            <a:r>
              <a:rPr lang="en-US" altLang="ko-KR" dirty="0"/>
              <a:t>(Operating System)</a:t>
            </a:r>
          </a:p>
        </p:txBody>
      </p:sp>
    </p:spTree>
    <p:extLst>
      <p:ext uri="{BB962C8B-B14F-4D97-AF65-F5344CB8AC3E}">
        <p14:creationId xmlns:p14="http://schemas.microsoft.com/office/powerpoint/2010/main" val="33747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551E-F49C-41C8-833E-F9007025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에 대한 이해</a:t>
            </a:r>
            <a:r>
              <a:rPr lang="en-US" altLang="ko-KR" dirty="0"/>
              <a:t>(</a:t>
            </a:r>
            <a:r>
              <a:rPr lang="ko-KR" altLang="en-US" dirty="0"/>
              <a:t>전체 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B83C8-A28D-4B0D-A1F1-F4F872C3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3204211" cy="4351338"/>
          </a:xfrm>
        </p:spPr>
        <p:txBody>
          <a:bodyPr/>
          <a:lstStyle/>
          <a:p>
            <a:r>
              <a:rPr lang="en-US" altLang="ko-KR" dirty="0"/>
              <a:t>ALU</a:t>
            </a:r>
          </a:p>
          <a:p>
            <a:r>
              <a:rPr lang="ko-KR" altLang="en-US" dirty="0"/>
              <a:t>컨트롤 유닛</a:t>
            </a:r>
            <a:endParaRPr lang="en-US" altLang="ko-KR" dirty="0"/>
          </a:p>
          <a:p>
            <a:r>
              <a:rPr lang="ko-KR" altLang="en-US" dirty="0"/>
              <a:t>레지스터</a:t>
            </a:r>
            <a:endParaRPr lang="en-US" altLang="ko-KR" dirty="0"/>
          </a:p>
          <a:p>
            <a:r>
              <a:rPr lang="ko-KR" altLang="en-US" dirty="0"/>
              <a:t>버스 인터페이스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953D73-6597-43B2-AD3D-4427719429C9}"/>
              </a:ext>
            </a:extLst>
          </p:cNvPr>
          <p:cNvGrpSpPr/>
          <p:nvPr/>
        </p:nvGrpSpPr>
        <p:grpSpPr>
          <a:xfrm>
            <a:off x="5189220" y="1427044"/>
            <a:ext cx="6164580" cy="4128629"/>
            <a:chOff x="5189220" y="1427044"/>
            <a:chExt cx="6164580" cy="412862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B7EE2E-B0FC-43FC-9066-3B078BBE6471}"/>
                </a:ext>
              </a:extLst>
            </p:cNvPr>
            <p:cNvSpPr/>
            <p:nvPr/>
          </p:nvSpPr>
          <p:spPr>
            <a:xfrm>
              <a:off x="5189220" y="1427044"/>
              <a:ext cx="6164580" cy="41286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778AC46-7192-4A19-B321-C7640E283FC1}"/>
                </a:ext>
              </a:extLst>
            </p:cNvPr>
            <p:cNvSpPr/>
            <p:nvPr/>
          </p:nvSpPr>
          <p:spPr>
            <a:xfrm>
              <a:off x="5417820" y="2156936"/>
              <a:ext cx="2240280" cy="8686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ALU</a:t>
              </a:r>
            </a:p>
            <a:p>
              <a:pPr algn="ctr"/>
              <a:r>
                <a:rPr lang="en-US" altLang="ko-KR" sz="2000" dirty="0"/>
                <a:t>(Arithmetic Logic Unit)</a:t>
              </a:r>
              <a:endParaRPr lang="ko-KR" altLang="en-US" sz="20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59B2A01-50A6-4401-B2D5-1E056B3204D0}"/>
                </a:ext>
              </a:extLst>
            </p:cNvPr>
            <p:cNvSpPr/>
            <p:nvPr/>
          </p:nvSpPr>
          <p:spPr>
            <a:xfrm>
              <a:off x="5554980" y="4459207"/>
              <a:ext cx="2240280" cy="8686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Control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Unit</a:t>
              </a:r>
              <a:endParaRPr lang="ko-KR" altLang="en-US" sz="20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87C30EC-124F-47A5-A41D-5EFA8C086BDC}"/>
                </a:ext>
              </a:extLst>
            </p:cNvPr>
            <p:cNvSpPr/>
            <p:nvPr/>
          </p:nvSpPr>
          <p:spPr>
            <a:xfrm>
              <a:off x="8728710" y="4459207"/>
              <a:ext cx="2240280" cy="8686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Bus Interface</a:t>
              </a:r>
              <a:endParaRPr lang="ko-KR" altLang="en-US" sz="20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B6A26FE-6BA8-48C7-833A-006EC83C30F5}"/>
                </a:ext>
              </a:extLst>
            </p:cNvPr>
            <p:cNvGrpSpPr/>
            <p:nvPr/>
          </p:nvGrpSpPr>
          <p:grpSpPr>
            <a:xfrm>
              <a:off x="8797290" y="1433434"/>
              <a:ext cx="2103120" cy="1943418"/>
              <a:chOff x="8797290" y="1433434"/>
              <a:chExt cx="2103120" cy="194341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1544247-E4BD-4B58-92F0-6E93F6DA94C7}"/>
                  </a:ext>
                </a:extLst>
              </p:cNvPr>
              <p:cNvGrpSpPr/>
              <p:nvPr/>
            </p:nvGrpSpPr>
            <p:grpSpPr>
              <a:xfrm>
                <a:off x="8797290" y="1839990"/>
                <a:ext cx="2103120" cy="1536862"/>
                <a:chOff x="8797290" y="1839990"/>
                <a:chExt cx="2103120" cy="1536862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7EE92A0-59B5-4EF7-A061-4A586814FFA8}"/>
                    </a:ext>
                  </a:extLst>
                </p:cNvPr>
                <p:cNvSpPr/>
                <p:nvPr/>
              </p:nvSpPr>
              <p:spPr>
                <a:xfrm>
                  <a:off x="8797290" y="1839990"/>
                  <a:ext cx="2103120" cy="39338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FE2C02D-4169-4C51-B72C-64E2AEA4F3A3}"/>
                    </a:ext>
                  </a:extLst>
                </p:cNvPr>
                <p:cNvSpPr/>
                <p:nvPr/>
              </p:nvSpPr>
              <p:spPr>
                <a:xfrm>
                  <a:off x="8797290" y="2222896"/>
                  <a:ext cx="2103120" cy="39338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751072F-8524-4DA0-A7CB-7D6C1C1C192F}"/>
                    </a:ext>
                  </a:extLst>
                </p:cNvPr>
                <p:cNvSpPr/>
                <p:nvPr/>
              </p:nvSpPr>
              <p:spPr>
                <a:xfrm>
                  <a:off x="8797290" y="2605802"/>
                  <a:ext cx="2103120" cy="39338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E56E44C-E0C6-4DD4-92E7-DD5F04124356}"/>
                    </a:ext>
                  </a:extLst>
                </p:cNvPr>
                <p:cNvSpPr/>
                <p:nvPr/>
              </p:nvSpPr>
              <p:spPr>
                <a:xfrm>
                  <a:off x="8797290" y="2983469"/>
                  <a:ext cx="2103120" cy="39338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CEF519-F2D6-4179-B9C0-2964BFD9B3DF}"/>
                  </a:ext>
                </a:extLst>
              </p:cNvPr>
              <p:cNvSpPr txBox="1"/>
              <p:nvPr/>
            </p:nvSpPr>
            <p:spPr>
              <a:xfrm>
                <a:off x="8797290" y="1433434"/>
                <a:ext cx="2103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/>
                  <a:t>Register Set</a:t>
                </a:r>
                <a:endParaRPr lang="ko-KR" altLang="en-US" sz="2000" dirty="0"/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46FE53-F90A-4523-AA33-BEA95EF6CE39}"/>
                </a:ext>
              </a:extLst>
            </p:cNvPr>
            <p:cNvCxnSpPr/>
            <p:nvPr/>
          </p:nvCxnSpPr>
          <p:spPr>
            <a:xfrm flipV="1">
              <a:off x="7818120" y="2591276"/>
              <a:ext cx="708660" cy="1452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6B5209-2D58-444F-9750-3F6F4FD8E09C}"/>
                </a:ext>
              </a:extLst>
            </p:cNvPr>
            <p:cNvCxnSpPr>
              <a:cxnSpLocks/>
            </p:cNvCxnSpPr>
            <p:nvPr/>
          </p:nvCxnSpPr>
          <p:spPr>
            <a:xfrm>
              <a:off x="9841230" y="3602713"/>
              <a:ext cx="0" cy="71016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7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C577-B830-4EA8-BC63-22CDE509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919729"/>
          </a:xfrm>
        </p:spPr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에 대한 이해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81B6BF-587C-4843-A18F-309713DF1A3D}"/>
              </a:ext>
            </a:extLst>
          </p:cNvPr>
          <p:cNvGrpSpPr/>
          <p:nvPr/>
        </p:nvGrpSpPr>
        <p:grpSpPr>
          <a:xfrm>
            <a:off x="1363980" y="1284854"/>
            <a:ext cx="6164580" cy="2912286"/>
            <a:chOff x="5189220" y="1427044"/>
            <a:chExt cx="6164580" cy="41286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F3A869-6249-4012-A648-B611A6F99570}"/>
                </a:ext>
              </a:extLst>
            </p:cNvPr>
            <p:cNvSpPr/>
            <p:nvPr/>
          </p:nvSpPr>
          <p:spPr>
            <a:xfrm>
              <a:off x="5189220" y="1427044"/>
              <a:ext cx="6164580" cy="41286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FE1BD5-8E9E-4D4C-A62A-57ADCEB641EF}"/>
                </a:ext>
              </a:extLst>
            </p:cNvPr>
            <p:cNvSpPr/>
            <p:nvPr/>
          </p:nvSpPr>
          <p:spPr>
            <a:xfrm>
              <a:off x="5417820" y="2156936"/>
              <a:ext cx="2240280" cy="8686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ALU</a:t>
              </a:r>
            </a:p>
            <a:p>
              <a:pPr algn="ctr"/>
              <a:r>
                <a:rPr lang="en-US" altLang="ko-KR" sz="2000" dirty="0"/>
                <a:t>(Arithmetic Logic Unit)</a:t>
              </a:r>
              <a:endParaRPr lang="ko-KR" altLang="en-US" sz="20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5B97EA3-3EE6-45AC-87F4-8EC1C8E533A8}"/>
                </a:ext>
              </a:extLst>
            </p:cNvPr>
            <p:cNvSpPr/>
            <p:nvPr/>
          </p:nvSpPr>
          <p:spPr>
            <a:xfrm>
              <a:off x="5554980" y="4459207"/>
              <a:ext cx="2240280" cy="8686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Control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Unit</a:t>
              </a:r>
              <a:endParaRPr lang="ko-KR" altLang="en-US" sz="20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41E1DB6-AE82-4721-9676-6FE3D910C25D}"/>
                </a:ext>
              </a:extLst>
            </p:cNvPr>
            <p:cNvSpPr/>
            <p:nvPr/>
          </p:nvSpPr>
          <p:spPr>
            <a:xfrm>
              <a:off x="8728710" y="4459207"/>
              <a:ext cx="2240280" cy="8686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Bus Interface</a:t>
              </a:r>
              <a:endParaRPr lang="ko-KR" altLang="en-US" sz="20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F092090-0A56-4451-ACA2-7A4377DDB41B}"/>
                </a:ext>
              </a:extLst>
            </p:cNvPr>
            <p:cNvGrpSpPr/>
            <p:nvPr/>
          </p:nvGrpSpPr>
          <p:grpSpPr>
            <a:xfrm>
              <a:off x="8797290" y="1433434"/>
              <a:ext cx="2103120" cy="1943418"/>
              <a:chOff x="8797290" y="1433434"/>
              <a:chExt cx="2103120" cy="194341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44DFD05-F1FD-430A-975D-C2DBBB79F171}"/>
                  </a:ext>
                </a:extLst>
              </p:cNvPr>
              <p:cNvGrpSpPr/>
              <p:nvPr/>
            </p:nvGrpSpPr>
            <p:grpSpPr>
              <a:xfrm>
                <a:off x="8797290" y="1839990"/>
                <a:ext cx="2103120" cy="1536862"/>
                <a:chOff x="8797290" y="1839990"/>
                <a:chExt cx="2103120" cy="1536862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CA003DD-FA46-4DF0-8E84-872F60B63F12}"/>
                    </a:ext>
                  </a:extLst>
                </p:cNvPr>
                <p:cNvSpPr/>
                <p:nvPr/>
              </p:nvSpPr>
              <p:spPr>
                <a:xfrm>
                  <a:off x="8797290" y="1839990"/>
                  <a:ext cx="2103120" cy="39338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083C616-A905-4493-AD16-93A83023B7D2}"/>
                    </a:ext>
                  </a:extLst>
                </p:cNvPr>
                <p:cNvSpPr/>
                <p:nvPr/>
              </p:nvSpPr>
              <p:spPr>
                <a:xfrm>
                  <a:off x="8797290" y="2222896"/>
                  <a:ext cx="2103120" cy="39338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E2F3C0B-A8EB-441F-B9EB-9330163890DE}"/>
                    </a:ext>
                  </a:extLst>
                </p:cNvPr>
                <p:cNvSpPr/>
                <p:nvPr/>
              </p:nvSpPr>
              <p:spPr>
                <a:xfrm>
                  <a:off x="8797290" y="2605802"/>
                  <a:ext cx="2103120" cy="39338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1983F93-393C-4408-A7F2-94FBDF8DD8B5}"/>
                    </a:ext>
                  </a:extLst>
                </p:cNvPr>
                <p:cNvSpPr/>
                <p:nvPr/>
              </p:nvSpPr>
              <p:spPr>
                <a:xfrm>
                  <a:off x="8797290" y="2983469"/>
                  <a:ext cx="2103120" cy="39338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D3F9F6-59DE-4AEA-B6B0-7FAFD7BBC1C1}"/>
                  </a:ext>
                </a:extLst>
              </p:cNvPr>
              <p:cNvSpPr txBox="1"/>
              <p:nvPr/>
            </p:nvSpPr>
            <p:spPr>
              <a:xfrm>
                <a:off x="8797290" y="1433434"/>
                <a:ext cx="2103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/>
                  <a:t>Register Set</a:t>
                </a:r>
                <a:endParaRPr lang="ko-KR" altLang="en-US" sz="2000" dirty="0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D1EB58C-4592-46CB-9032-5852D07AA2EB}"/>
                </a:ext>
              </a:extLst>
            </p:cNvPr>
            <p:cNvCxnSpPr/>
            <p:nvPr/>
          </p:nvCxnSpPr>
          <p:spPr>
            <a:xfrm flipV="1">
              <a:off x="7818120" y="2591276"/>
              <a:ext cx="708660" cy="1452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069404A-7F3B-47E6-B0B8-1658E6B4A79E}"/>
                </a:ext>
              </a:extLst>
            </p:cNvPr>
            <p:cNvCxnSpPr>
              <a:cxnSpLocks/>
            </p:cNvCxnSpPr>
            <p:nvPr/>
          </p:nvCxnSpPr>
          <p:spPr>
            <a:xfrm>
              <a:off x="9841230" y="3602713"/>
              <a:ext cx="0" cy="71016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828E6A95-3526-4BF9-9415-11E45F8FFEC5}"/>
              </a:ext>
            </a:extLst>
          </p:cNvPr>
          <p:cNvSpPr/>
          <p:nvPr/>
        </p:nvSpPr>
        <p:spPr>
          <a:xfrm>
            <a:off x="678180" y="4262578"/>
            <a:ext cx="9425940" cy="778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입출력 버스</a:t>
            </a:r>
            <a:r>
              <a:rPr lang="en-US" altLang="ko-KR" dirty="0">
                <a:solidFill>
                  <a:schemeClr val="tx1"/>
                </a:solidFill>
              </a:rPr>
              <a:t>(I/O Bus)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CDEFB6-DB03-4FA5-B796-BFF002113723}"/>
              </a:ext>
            </a:extLst>
          </p:cNvPr>
          <p:cNvSpPr/>
          <p:nvPr/>
        </p:nvSpPr>
        <p:spPr>
          <a:xfrm>
            <a:off x="7802880" y="3144098"/>
            <a:ext cx="2049780" cy="7522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Main Memory</a:t>
            </a:r>
            <a:endParaRPr lang="ko-KR" altLang="en-US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6BA9F6-25E5-4159-978B-E2D5B1135340}"/>
              </a:ext>
            </a:extLst>
          </p:cNvPr>
          <p:cNvCxnSpPr>
            <a:cxnSpLocks/>
          </p:cNvCxnSpPr>
          <p:nvPr/>
        </p:nvCxnSpPr>
        <p:spPr>
          <a:xfrm>
            <a:off x="8778240" y="3936725"/>
            <a:ext cx="0" cy="5009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4FAE08-982B-440D-9B7E-2F0360667A33}"/>
              </a:ext>
            </a:extLst>
          </p:cNvPr>
          <p:cNvCxnSpPr>
            <a:cxnSpLocks/>
          </p:cNvCxnSpPr>
          <p:nvPr/>
        </p:nvCxnSpPr>
        <p:spPr>
          <a:xfrm>
            <a:off x="5989320" y="4036463"/>
            <a:ext cx="0" cy="4028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8BE6BD-3053-40AD-90F7-14AD6EB40647}"/>
              </a:ext>
            </a:extLst>
          </p:cNvPr>
          <p:cNvSpPr/>
          <p:nvPr/>
        </p:nvSpPr>
        <p:spPr>
          <a:xfrm>
            <a:off x="1512570" y="5366669"/>
            <a:ext cx="1424940" cy="7522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Keyboard</a:t>
            </a:r>
            <a:endParaRPr lang="ko-KR" altLang="en-US" sz="2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F5DDBF8-FFBB-46DB-9BB3-1134E87CD8EE}"/>
              </a:ext>
            </a:extLst>
          </p:cNvPr>
          <p:cNvSpPr/>
          <p:nvPr/>
        </p:nvSpPr>
        <p:spPr>
          <a:xfrm>
            <a:off x="3474720" y="5390192"/>
            <a:ext cx="1424940" cy="7522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Monitor</a:t>
            </a:r>
            <a:endParaRPr lang="ko-KR" altLang="en-US" sz="20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DF65C1-1F1B-4D15-BFC9-1F2516D18FBA}"/>
              </a:ext>
            </a:extLst>
          </p:cNvPr>
          <p:cNvSpPr/>
          <p:nvPr/>
        </p:nvSpPr>
        <p:spPr>
          <a:xfrm>
            <a:off x="5242562" y="5413189"/>
            <a:ext cx="2049780" cy="7522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Network Card</a:t>
            </a:r>
            <a:endParaRPr lang="ko-KR" altLang="en-US" sz="2000" dirty="0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AECC85F7-6701-48FA-9AC2-4ABF9EB14EC6}"/>
              </a:ext>
            </a:extLst>
          </p:cNvPr>
          <p:cNvSpPr/>
          <p:nvPr/>
        </p:nvSpPr>
        <p:spPr>
          <a:xfrm>
            <a:off x="7802880" y="5366669"/>
            <a:ext cx="1158240" cy="112620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Hard Disk</a:t>
            </a:r>
            <a:endParaRPr lang="ko-KR" alt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04C406-91D5-45DA-B3E8-64AEA69D2A48}"/>
              </a:ext>
            </a:extLst>
          </p:cNvPr>
          <p:cNvCxnSpPr>
            <a:cxnSpLocks/>
          </p:cNvCxnSpPr>
          <p:nvPr/>
        </p:nvCxnSpPr>
        <p:spPr>
          <a:xfrm>
            <a:off x="2209800" y="4940937"/>
            <a:ext cx="0" cy="4028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393B80-B69D-43A7-95E9-7CD84FAA2E8C}"/>
              </a:ext>
            </a:extLst>
          </p:cNvPr>
          <p:cNvCxnSpPr>
            <a:cxnSpLocks/>
          </p:cNvCxnSpPr>
          <p:nvPr/>
        </p:nvCxnSpPr>
        <p:spPr>
          <a:xfrm>
            <a:off x="8359140" y="4885100"/>
            <a:ext cx="0" cy="4028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01BE78-9F9C-450A-ABD2-F75E61084999}"/>
              </a:ext>
            </a:extLst>
          </p:cNvPr>
          <p:cNvCxnSpPr>
            <a:cxnSpLocks/>
          </p:cNvCxnSpPr>
          <p:nvPr/>
        </p:nvCxnSpPr>
        <p:spPr>
          <a:xfrm>
            <a:off x="4236720" y="4964460"/>
            <a:ext cx="0" cy="4028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656326-22D0-4468-8330-0124F19DB64D}"/>
              </a:ext>
            </a:extLst>
          </p:cNvPr>
          <p:cNvCxnSpPr>
            <a:cxnSpLocks/>
          </p:cNvCxnSpPr>
          <p:nvPr/>
        </p:nvCxnSpPr>
        <p:spPr>
          <a:xfrm>
            <a:off x="6141720" y="4940937"/>
            <a:ext cx="0" cy="4028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A1BD9E-0BF5-46FD-8400-7A9A2E991D54}"/>
              </a:ext>
            </a:extLst>
          </p:cNvPr>
          <p:cNvSpPr txBox="1"/>
          <p:nvPr/>
        </p:nvSpPr>
        <p:spPr>
          <a:xfrm>
            <a:off x="5212080" y="913249"/>
            <a:ext cx="372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CPU(Central Processing Unit)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86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59287-6DFC-499B-AD89-5B6F19BC9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1204"/>
            <a:ext cx="10515600" cy="5672455"/>
          </a:xfrm>
        </p:spPr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2 + 5</a:t>
            </a:r>
            <a:r>
              <a:rPr lang="ko-KR" altLang="en-US" dirty="0"/>
              <a:t>의 연산을 실행하는 </a:t>
            </a:r>
            <a:r>
              <a:rPr lang="en-US" altLang="ko-KR" dirty="0"/>
              <a:t>A.exe</a:t>
            </a:r>
            <a:r>
              <a:rPr lang="ko-KR" altLang="en-US" dirty="0"/>
              <a:t>라는 실행 파일 생성</a:t>
            </a:r>
            <a:endParaRPr lang="en-US" altLang="ko-KR" dirty="0"/>
          </a:p>
          <a:p>
            <a:r>
              <a:rPr lang="ko-KR" altLang="en-US" dirty="0"/>
              <a:t>하드디스크에 실행 파일이 입력됨</a:t>
            </a:r>
            <a:endParaRPr lang="en-US" altLang="ko-KR" dirty="0"/>
          </a:p>
          <a:p>
            <a:r>
              <a:rPr lang="ko-KR" altLang="en-US" dirty="0"/>
              <a:t>메인메모리로 이동</a:t>
            </a:r>
            <a:r>
              <a:rPr lang="en-US" altLang="ko-KR" dirty="0"/>
              <a:t>, CPU</a:t>
            </a:r>
            <a:r>
              <a:rPr lang="ko-KR" altLang="en-US" dirty="0"/>
              <a:t>를 기반으로 연산할 수 있게 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Bus Interface</a:t>
            </a:r>
            <a:r>
              <a:rPr lang="ko-KR" altLang="en-US" dirty="0"/>
              <a:t>를 통해 </a:t>
            </a:r>
            <a:r>
              <a:rPr lang="en-US" altLang="ko-KR" dirty="0"/>
              <a:t>CPU</a:t>
            </a:r>
            <a:r>
              <a:rPr lang="ko-KR" altLang="en-US" dirty="0"/>
              <a:t>로 이동</a:t>
            </a:r>
            <a:endParaRPr lang="en-US" altLang="ko-KR" dirty="0"/>
          </a:p>
          <a:p>
            <a:r>
              <a:rPr lang="en-US" altLang="ko-KR" dirty="0"/>
              <a:t>Bus Interface : </a:t>
            </a:r>
            <a:r>
              <a:rPr lang="ko-KR" altLang="en-US" dirty="0"/>
              <a:t>데이터를 어떻게 주고 받는지 이해</a:t>
            </a:r>
            <a:r>
              <a:rPr lang="en-US" altLang="ko-KR" dirty="0"/>
              <a:t>(</a:t>
            </a:r>
            <a:r>
              <a:rPr lang="ko-KR" altLang="en-US" dirty="0"/>
              <a:t>통신규약</a:t>
            </a:r>
            <a:r>
              <a:rPr lang="en-US" altLang="ko-KR" dirty="0"/>
              <a:t>) </a:t>
            </a:r>
            <a:r>
              <a:rPr lang="ko-KR" altLang="en-US" dirty="0"/>
              <a:t>하고 데이터를 주고 받을 수 있도록 도와줌</a:t>
            </a:r>
            <a:r>
              <a:rPr lang="en-US" altLang="ko-KR" dirty="0"/>
              <a:t>,</a:t>
            </a:r>
            <a:r>
              <a:rPr lang="ko-KR" altLang="en-US" dirty="0"/>
              <a:t> 입출력 버스와 맞물려 있는 모든 것들은 인터페이스를 가지고 있음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와</a:t>
            </a:r>
            <a:r>
              <a:rPr lang="en-US" altLang="ko-KR" dirty="0"/>
              <a:t>3</a:t>
            </a:r>
            <a:r>
              <a:rPr lang="ko-KR" altLang="en-US" dirty="0"/>
              <a:t>은 </a:t>
            </a:r>
            <a:r>
              <a:rPr lang="en-US" altLang="ko-KR" dirty="0"/>
              <a:t>ALU, </a:t>
            </a:r>
            <a:r>
              <a:rPr lang="ko-KR" altLang="en-US" dirty="0"/>
              <a:t>덧셈은 </a:t>
            </a:r>
            <a:r>
              <a:rPr lang="en-US" altLang="ko-KR" dirty="0"/>
              <a:t>Control Unit(</a:t>
            </a:r>
            <a:r>
              <a:rPr lang="ko-KR" altLang="en-US" dirty="0"/>
              <a:t>명령 해석하는 역할</a:t>
            </a:r>
            <a:r>
              <a:rPr lang="en-US" altLang="ko-KR" dirty="0"/>
              <a:t>,ALU</a:t>
            </a:r>
            <a:r>
              <a:rPr lang="ko-KR" altLang="en-US" dirty="0"/>
              <a:t>에게 </a:t>
            </a: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en-US" altLang="ko-KR" dirty="0"/>
              <a:t>3</a:t>
            </a:r>
            <a:r>
              <a:rPr lang="ko-KR" altLang="en-US" dirty="0"/>
              <a:t>을 </a:t>
            </a:r>
            <a:r>
              <a:rPr lang="en-US" altLang="ko-KR" dirty="0"/>
              <a:t>ALU</a:t>
            </a:r>
            <a:r>
              <a:rPr lang="ko-KR" altLang="en-US" dirty="0"/>
              <a:t>로 이동하고 덧셈을 하라고 명령</a:t>
            </a:r>
            <a:r>
              <a:rPr lang="en-US" altLang="ko-KR" dirty="0"/>
              <a:t>, CPU</a:t>
            </a:r>
            <a:r>
              <a:rPr lang="ko-KR" altLang="en-US" dirty="0"/>
              <a:t>가 실제로 해야하는 일들을 결정해줌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ALU</a:t>
            </a:r>
            <a:r>
              <a:rPr lang="ko-KR" altLang="en-US" dirty="0"/>
              <a:t>나 </a:t>
            </a:r>
            <a:r>
              <a:rPr lang="en-US" altLang="ko-KR" dirty="0"/>
              <a:t>Control Unit</a:t>
            </a:r>
            <a:r>
              <a:rPr lang="ko-KR" altLang="en-US" dirty="0"/>
              <a:t>이 필요할 때 데이터를 가지고 갈 수 있도록 레시스터에 먼저 저장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872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290C-6CDA-4775-A721-AB39F3B6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ko-KR" altLang="en-US" dirty="0"/>
              <a:t>클럭 신호</a:t>
            </a:r>
            <a:r>
              <a:rPr lang="en-US" altLang="ko-KR" dirty="0"/>
              <a:t>(Cluck Purse)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F36A-BD82-4B02-82DF-B7F3AE51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80"/>
            <a:ext cx="10515600" cy="5052695"/>
          </a:xfrm>
        </p:spPr>
        <p:txBody>
          <a:bodyPr>
            <a:noAutofit/>
          </a:bodyPr>
          <a:lstStyle/>
          <a:p>
            <a:r>
              <a:rPr lang="ko-KR" altLang="en-US" sz="2300" dirty="0"/>
              <a:t>동작 타이밍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    - </a:t>
            </a:r>
            <a:r>
              <a:rPr lang="ko-KR" altLang="en-US" sz="2300" dirty="0"/>
              <a:t>클럭 발생기의 클럭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    - </a:t>
            </a:r>
            <a:r>
              <a:rPr lang="ko-KR" altLang="en-US" sz="2300" dirty="0"/>
              <a:t>시스템 하드웨어의 동작 타이밍을 결정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    -  </a:t>
            </a:r>
            <a:r>
              <a:rPr lang="ko-KR" altLang="en-US" sz="2300" dirty="0"/>
              <a:t>클럭을 높이면 열감이 생겨서 불안해지게 됨</a:t>
            </a: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r>
              <a:rPr lang="ko-KR" altLang="en-US" sz="2300" dirty="0"/>
              <a:t>필요성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    - </a:t>
            </a:r>
            <a:r>
              <a:rPr lang="ko-KR" altLang="en-US" sz="2300" dirty="0"/>
              <a:t>요소들의 동기화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    - ex) </a:t>
            </a:r>
            <a:r>
              <a:rPr lang="ko-KR" altLang="en-US" sz="2300" dirty="0"/>
              <a:t>연상장치는 초당 </a:t>
            </a:r>
            <a:r>
              <a:rPr lang="en-US" altLang="ko-KR" sz="2300" dirty="0"/>
              <a:t>10</a:t>
            </a:r>
            <a:r>
              <a:rPr lang="ko-KR" altLang="en-US" sz="2300" dirty="0"/>
              <a:t>번 클럭을 발생시켜 일을 하고</a:t>
            </a:r>
            <a:r>
              <a:rPr lang="en-US" altLang="ko-KR" sz="2300" dirty="0"/>
              <a:t>, </a:t>
            </a:r>
            <a:r>
              <a:rPr lang="ko-KR" altLang="en-US" sz="2300" dirty="0"/>
              <a:t>출력</a:t>
            </a: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장치는 초당 </a:t>
            </a:r>
            <a:r>
              <a:rPr lang="en-US" altLang="ko-KR" sz="2300" dirty="0"/>
              <a:t>5</a:t>
            </a:r>
            <a:r>
              <a:rPr lang="ko-KR" altLang="en-US" sz="2300" dirty="0"/>
              <a:t>번을 발생시켜 일을 할 경우</a:t>
            </a:r>
            <a:r>
              <a:rPr lang="en-US" altLang="ko-KR" sz="2300" dirty="0"/>
              <a:t>, </a:t>
            </a:r>
            <a:r>
              <a:rPr lang="ko-KR" altLang="en-US" sz="2300" dirty="0"/>
              <a:t>출력장치에 값이 입력</a:t>
            </a: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되기 전에 연산장치에 다른 결과값을 가져와 기존 데이터가 분실 될</a:t>
            </a: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 수 있다</a:t>
            </a:r>
            <a:r>
              <a:rPr lang="en-US" altLang="ko-KR" sz="2300" dirty="0"/>
              <a:t>. </a:t>
            </a:r>
            <a:r>
              <a:rPr lang="ko-KR" altLang="en-US" sz="2300" dirty="0"/>
              <a:t>연산장치와 출력장치에게 동일한 클럭 신호를 주어야 한다</a:t>
            </a:r>
            <a:r>
              <a:rPr lang="en-US" altLang="ko-KR" sz="2300" dirty="0"/>
              <a:t>.</a:t>
            </a:r>
            <a:endParaRPr lang="ko-KR" altLang="en-US" sz="23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5E9372-03B7-45C8-95A4-B5C7747BC76A}"/>
              </a:ext>
            </a:extLst>
          </p:cNvPr>
          <p:cNvSpPr/>
          <p:nvPr/>
        </p:nvSpPr>
        <p:spPr>
          <a:xfrm>
            <a:off x="8321040" y="1343025"/>
            <a:ext cx="1737360" cy="64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연산장치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37C1F5-CB37-4E1C-88D2-93D6E39BCC09}"/>
              </a:ext>
            </a:extLst>
          </p:cNvPr>
          <p:cNvSpPr/>
          <p:nvPr/>
        </p:nvSpPr>
        <p:spPr>
          <a:xfrm>
            <a:off x="8321040" y="2360295"/>
            <a:ext cx="1737360" cy="64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669704-90D7-40E1-BB3B-5E111380A098}"/>
              </a:ext>
            </a:extLst>
          </p:cNvPr>
          <p:cNvSpPr/>
          <p:nvPr/>
        </p:nvSpPr>
        <p:spPr>
          <a:xfrm>
            <a:off x="8321040" y="3409315"/>
            <a:ext cx="1737360" cy="64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출력장치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4E84E-DF1B-445A-86D5-06EE26A05F6A}"/>
              </a:ext>
            </a:extLst>
          </p:cNvPr>
          <p:cNvCxnSpPr/>
          <p:nvPr/>
        </p:nvCxnSpPr>
        <p:spPr>
          <a:xfrm>
            <a:off x="8709660" y="874395"/>
            <a:ext cx="0" cy="42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202FFC-2866-4AF8-8985-1D7F48E87D51}"/>
              </a:ext>
            </a:extLst>
          </p:cNvPr>
          <p:cNvCxnSpPr/>
          <p:nvPr/>
        </p:nvCxnSpPr>
        <p:spPr>
          <a:xfrm>
            <a:off x="9662160" y="834390"/>
            <a:ext cx="0" cy="42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F16887-493C-4FBF-8B56-6DF061C922FF}"/>
              </a:ext>
            </a:extLst>
          </p:cNvPr>
          <p:cNvCxnSpPr>
            <a:cxnSpLocks/>
          </p:cNvCxnSpPr>
          <p:nvPr/>
        </p:nvCxnSpPr>
        <p:spPr>
          <a:xfrm flipH="1">
            <a:off x="10058400" y="1663065"/>
            <a:ext cx="41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A859CD-686E-46BA-8290-F5508905FAFE}"/>
              </a:ext>
            </a:extLst>
          </p:cNvPr>
          <p:cNvCxnSpPr>
            <a:cxnSpLocks/>
          </p:cNvCxnSpPr>
          <p:nvPr/>
        </p:nvCxnSpPr>
        <p:spPr>
          <a:xfrm flipH="1">
            <a:off x="10073640" y="2657475"/>
            <a:ext cx="41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6F7056-CA24-462B-97E2-4624CB554D84}"/>
              </a:ext>
            </a:extLst>
          </p:cNvPr>
          <p:cNvCxnSpPr>
            <a:cxnSpLocks/>
          </p:cNvCxnSpPr>
          <p:nvPr/>
        </p:nvCxnSpPr>
        <p:spPr>
          <a:xfrm flipH="1">
            <a:off x="10111740" y="3706495"/>
            <a:ext cx="41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3EB821-4F6F-4916-935C-CE8C77473069}"/>
              </a:ext>
            </a:extLst>
          </p:cNvPr>
          <p:cNvCxnSpPr/>
          <p:nvPr/>
        </p:nvCxnSpPr>
        <p:spPr>
          <a:xfrm>
            <a:off x="10469880" y="1663065"/>
            <a:ext cx="53340" cy="2977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4DE363-A09D-4D4C-92E7-D5C3E264A7F6}"/>
              </a:ext>
            </a:extLst>
          </p:cNvPr>
          <p:cNvSpPr txBox="1"/>
          <p:nvPr/>
        </p:nvSpPr>
        <p:spPr>
          <a:xfrm>
            <a:off x="9829800" y="4662635"/>
            <a:ext cx="1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클럭 신호</a:t>
            </a:r>
            <a:endParaRPr lang="en-US" altLang="ko-KR" dirty="0"/>
          </a:p>
          <a:p>
            <a:r>
              <a:rPr lang="en-US" altLang="ko-KR" dirty="0"/>
              <a:t>(Clock Pulse)</a:t>
            </a:r>
            <a:endParaRPr lang="ko-KR" alt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9D30186-6DA7-46B7-9D40-5C6B0BD3CC67}"/>
              </a:ext>
            </a:extLst>
          </p:cNvPr>
          <p:cNvSpPr/>
          <p:nvPr/>
        </p:nvSpPr>
        <p:spPr>
          <a:xfrm>
            <a:off x="9166860" y="2060257"/>
            <a:ext cx="160020" cy="222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447F43A-C8D1-4D6A-9B18-2D4AABCE2905}"/>
              </a:ext>
            </a:extLst>
          </p:cNvPr>
          <p:cNvSpPr/>
          <p:nvPr/>
        </p:nvSpPr>
        <p:spPr>
          <a:xfrm>
            <a:off x="9159240" y="3081337"/>
            <a:ext cx="160020" cy="222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A473DA-DC89-4603-920F-09E2384E99D5}"/>
              </a:ext>
            </a:extLst>
          </p:cNvPr>
          <p:cNvSpPr txBox="1"/>
          <p:nvPr/>
        </p:nvSpPr>
        <p:spPr>
          <a:xfrm>
            <a:off x="8366760" y="1675130"/>
            <a:ext cx="168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2             3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0C9E2E-7317-403E-990E-7BDFACC06713}"/>
              </a:ext>
            </a:extLst>
          </p:cNvPr>
          <p:cNvSpPr txBox="1"/>
          <p:nvPr/>
        </p:nvSpPr>
        <p:spPr>
          <a:xfrm>
            <a:off x="8404860" y="2673467"/>
            <a:ext cx="168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              5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08870-B834-4E1C-99EA-010CAE9427B7}"/>
              </a:ext>
            </a:extLst>
          </p:cNvPr>
          <p:cNvSpPr txBox="1"/>
          <p:nvPr/>
        </p:nvSpPr>
        <p:spPr>
          <a:xfrm>
            <a:off x="8397240" y="3717407"/>
            <a:ext cx="168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              5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64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D203-CA33-44DD-BE27-503526C5C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ko-KR" altLang="en-US" dirty="0"/>
              <a:t>프로그램의 실행과정</a:t>
            </a:r>
            <a:r>
              <a:rPr lang="en-US" altLang="ko-KR" dirty="0"/>
              <a:t>/</a:t>
            </a:r>
            <a:r>
              <a:rPr lang="ko-KR" altLang="en-US" dirty="0"/>
              <a:t>하드웨어 구성의 재접근</a:t>
            </a:r>
          </a:p>
        </p:txBody>
      </p:sp>
    </p:spTree>
    <p:extLst>
      <p:ext uri="{BB962C8B-B14F-4D97-AF65-F5344CB8AC3E}">
        <p14:creationId xmlns:p14="http://schemas.microsoft.com/office/powerpoint/2010/main" val="101074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652</Words>
  <Application>Microsoft Office PowerPoint</Application>
  <PresentationFormat>Widescreen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Theme</vt:lpstr>
      <vt:lpstr>시스템 프로그래밍</vt:lpstr>
      <vt:lpstr>시스템 프로그래밍의  이해와 접근</vt:lpstr>
      <vt:lpstr>시스템 프로그래밍이란?</vt:lpstr>
      <vt:lpstr>컴퓨터 시스템의 주요 구성요소</vt:lpstr>
      <vt:lpstr>CPU에 대한 이해(전체 구성)</vt:lpstr>
      <vt:lpstr>CPU에 대한 이해</vt:lpstr>
      <vt:lpstr>PowerPoint Presentation</vt:lpstr>
      <vt:lpstr>클럭 신호(Cluck Purse)</vt:lpstr>
      <vt:lpstr>프로그램의 실행과정/하드웨어 구성의 재접근</vt:lpstr>
      <vt:lpstr>프로그램 실행과정</vt:lpstr>
      <vt:lpstr>PowerPoint Presentation</vt:lpstr>
      <vt:lpstr>Stored Program Concept</vt:lpstr>
      <vt:lpstr>PowerPoint Presentation</vt:lpstr>
      <vt:lpstr>PowerPoint Presentation</vt:lpstr>
      <vt:lpstr>데이터 이동의 기반 버스 시스템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프로그래밍</dc:title>
  <dc:creator>Seong Sil</dc:creator>
  <cp:lastModifiedBy>Seong Sil</cp:lastModifiedBy>
  <cp:revision>21</cp:revision>
  <dcterms:created xsi:type="dcterms:W3CDTF">2018-05-09T10:36:27Z</dcterms:created>
  <dcterms:modified xsi:type="dcterms:W3CDTF">2018-05-09T15:44:22Z</dcterms:modified>
</cp:coreProperties>
</file>